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47159E7-0F4F-43EA-9E1D-990F3FBEAC36}">
  <a:tblStyle styleId="{A47159E7-0F4F-43EA-9E1D-990F3FBEAC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8252dc4_0_83" TargetMode="External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Relationship Id="rId6" Type="http://schemas.openxmlformats.org/officeDocument/2006/relationships/hyperlink" Target="#slide=id.g1f88252dc4_0_83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8252dc4_0_83" TargetMode="External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hyperlink" Target="#slide=id.g1f88252dc4_0_83" TargetMode="External"/><Relationship Id="rId4" Type="http://schemas.openxmlformats.org/officeDocument/2006/relationships/hyperlink" Target="#slide=id.g1f88252dc4_0_83" TargetMode="External"/><Relationship Id="rId5" Type="http://schemas.openxmlformats.org/officeDocument/2006/relationships/hyperlink" Target="#slide=id.g1f88252dc4_0_83" TargetMode="External"/><Relationship Id="rId6" Type="http://schemas.openxmlformats.org/officeDocument/2006/relationships/hyperlink" Target="#slide=id.g1f88252dc4_0_83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729627" y="4230533"/>
            <a:ext cx="7688100" cy="72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Shape 77"/>
          <p:cNvSpPr txBox="1"/>
          <p:nvPr>
            <p:ph hasCustomPrompt="1" type="title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1308150" y="1758200"/>
            <a:ext cx="71100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226550" y="104667"/>
            <a:ext cx="998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1296767" y="104667"/>
            <a:ext cx="21006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8213935" y="104667"/>
            <a:ext cx="7059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90" name="Shape 9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Shape 92"/>
          <p:cNvSpPr txBox="1"/>
          <p:nvPr>
            <p:ph type="title"/>
          </p:nvPr>
        </p:nvSpPr>
        <p:spPr>
          <a:xfrm>
            <a:off x="729450" y="1763267"/>
            <a:ext cx="7688400" cy="202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Shape 94">
            <a:hlinkClick r:id="rId2"/>
          </p:cNvPr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5" name="Shape 95">
            <a:hlinkClick r:id="rId3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Shape 96">
            <a:hlinkClick r:id="rId4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Shape 97">
            <a:hlinkClick r:id="rId5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99" name="Shape 99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650433"/>
            <a:ext cx="9143999" cy="62075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Shape 102">
            <a:hlinkClick r:id="rId3"/>
          </p:cNvPr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" name="Shape 103">
            <a:hlinkClick r:id="rId4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Shape 104">
            <a:hlinkClick r:id="rId5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Shape 105">
            <a:hlinkClick r:id="rId6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Shape 106"/>
          <p:cNvSpPr txBox="1"/>
          <p:nvPr>
            <p:ph type="title"/>
          </p:nvPr>
        </p:nvSpPr>
        <p:spPr>
          <a:xfrm>
            <a:off x="729450" y="2741833"/>
            <a:ext cx="5887500" cy="202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Shape 110">
            <a:hlinkClick r:id="rId2"/>
          </p:cNvPr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1" name="Shape 111">
            <a:hlinkClick r:id="rId3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Shape 112">
            <a:hlinkClick r:id="rId4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Shape 113">
            <a:hlinkClick r:id="rId5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Shape 114"/>
          <p:cNvSpPr txBox="1"/>
          <p:nvPr>
            <p:ph idx="1" type="body"/>
          </p:nvPr>
        </p:nvSpPr>
        <p:spPr>
          <a:xfrm>
            <a:off x="729450" y="1424867"/>
            <a:ext cx="7688700" cy="137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16" name="Shape 116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650433"/>
            <a:ext cx="9144000" cy="620757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" name="Shape 118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19" name="Shape 1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Shape 121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subTitle"/>
          </p:nvPr>
        </p:nvSpPr>
        <p:spPr>
          <a:xfrm>
            <a:off x="729627" y="4230533"/>
            <a:ext cx="7688100" cy="72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Shape 124">
            <a:hlinkClick r:id="rId3"/>
          </p:cNvPr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Shape 125">
            <a:hlinkClick r:id="rId4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Shape 126">
            <a:hlinkClick r:id="rId5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Shape 127">
            <a:hlinkClick r:id="rId6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Shape 21"/>
          <p:cNvSpPr txBox="1"/>
          <p:nvPr>
            <p:ph type="title"/>
          </p:nvPr>
        </p:nvSpPr>
        <p:spPr>
          <a:xfrm>
            <a:off x="729450" y="1763267"/>
            <a:ext cx="7688400" cy="202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Shape 28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9450" y="2771833"/>
            <a:ext cx="76887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Shape 36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729325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43604" y="2771833"/>
            <a:ext cx="37743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Shape 45"/>
          <p:cNvSpPr txBox="1"/>
          <p:nvPr>
            <p:ph type="title"/>
          </p:nvPr>
        </p:nvSpPr>
        <p:spPr>
          <a:xfrm>
            <a:off x="729450" y="1758200"/>
            <a:ext cx="76884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Shape 52"/>
          <p:cNvSpPr txBox="1"/>
          <p:nvPr>
            <p:ph type="title"/>
          </p:nvPr>
        </p:nvSpPr>
        <p:spPr>
          <a:xfrm>
            <a:off x="730000" y="1758200"/>
            <a:ext cx="3300900" cy="1842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721225" y="3708967"/>
            <a:ext cx="3300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5558926"/>
            <a:ext cx="745763" cy="61102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Shape 59"/>
          <p:cNvSpPr txBox="1"/>
          <p:nvPr>
            <p:ph type="title"/>
          </p:nvPr>
        </p:nvSpPr>
        <p:spPr>
          <a:xfrm>
            <a:off x="729450" y="1152400"/>
            <a:ext cx="7021200" cy="3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588427"/>
            <a:ext cx="745763" cy="61102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Shape 66"/>
          <p:cNvSpPr txBox="1"/>
          <p:nvPr>
            <p:ph type="title"/>
          </p:nvPr>
        </p:nvSpPr>
        <p:spPr>
          <a:xfrm>
            <a:off x="730000" y="1758200"/>
            <a:ext cx="3300900" cy="2249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724950" y="4215367"/>
            <a:ext cx="3300900" cy="101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5174225" y="1803500"/>
            <a:ext cx="3374400" cy="4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724950" y="5830068"/>
            <a:ext cx="76974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ctrTitle"/>
          </p:nvPr>
        </p:nvSpPr>
        <p:spPr>
          <a:xfrm>
            <a:off x="729450" y="1763275"/>
            <a:ext cx="7571700" cy="11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000000"/>
                </a:solidFill>
              </a:rPr>
              <a:t>Google Sites</a:t>
            </a:r>
            <a:endParaRPr sz="6000"/>
          </a:p>
        </p:txBody>
      </p:sp>
      <p:sp>
        <p:nvSpPr>
          <p:cNvPr id="133" name="Shape 133"/>
          <p:cNvSpPr txBox="1"/>
          <p:nvPr>
            <p:ph idx="1" type="subTitle"/>
          </p:nvPr>
        </p:nvSpPr>
        <p:spPr>
          <a:xfrm>
            <a:off x="729456" y="2899975"/>
            <a:ext cx="7227900" cy="7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By Office of Academic Resources and Information Technology</a:t>
            </a:r>
            <a:endParaRPr b="1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การใส่ Logo</a:t>
            </a:r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25" y="2816725"/>
            <a:ext cx="8577975" cy="28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การใส่ </a:t>
            </a:r>
            <a:r>
              <a:rPr b="0" lang="en-GB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Page Title</a:t>
            </a: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00" y="2981650"/>
            <a:ext cx="6905800" cy="22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730725" y="1758200"/>
            <a:ext cx="3893400" cy="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Header Type</a:t>
            </a:r>
            <a:endParaRPr b="0"/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775" y="3057925"/>
            <a:ext cx="7876750" cy="17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730000" y="1758200"/>
            <a:ext cx="8010900" cy="8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Insert Content</a:t>
            </a:r>
            <a:endParaRPr/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721225" y="2652504"/>
            <a:ext cx="75936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Text box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Images (Google Drive, Search, URL)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Embed (URL, HTML)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Upload (From computer)</a:t>
            </a:r>
            <a:endParaRPr sz="2400"/>
          </a:p>
        </p:txBody>
      </p:sp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350" y="2752713"/>
            <a:ext cx="2533650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730000" y="1758200"/>
            <a:ext cx="8010900" cy="8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Insert Content (2)</a:t>
            </a:r>
            <a:endParaRPr/>
          </a:p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721225" y="2652504"/>
            <a:ext cx="75936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Google Drive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Youtube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Calendar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Map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Google Docs</a:t>
            </a:r>
            <a:endParaRPr sz="2400"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550" y="1"/>
            <a:ext cx="27284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730725" y="1758200"/>
            <a:ext cx="3893400" cy="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การใส่ข้อความ</a:t>
            </a:r>
            <a:endParaRPr b="0"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338" y="2666225"/>
            <a:ext cx="6425325" cy="33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730000" y="1758200"/>
            <a:ext cx="73236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การใส่รูปภาพ</a:t>
            </a: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075" y="2461200"/>
            <a:ext cx="6403847" cy="392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การเพิ่มหน้า และเมนู</a:t>
            </a: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125" y="2883763"/>
            <a:ext cx="5476875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>
            <p:ph idx="1" type="body"/>
          </p:nvPr>
        </p:nvSpPr>
        <p:spPr>
          <a:xfrm>
            <a:off x="729450" y="2771825"/>
            <a:ext cx="25002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เมื่อมีการเพิ่มหน้า จะมีเมนูเพิ่มอัตโนมัติ 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ประเภทของเมนู</a:t>
            </a:r>
            <a:endParaRPr/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479" y="2723750"/>
            <a:ext cx="3773925" cy="28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730000" y="1758200"/>
            <a:ext cx="73236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การใส่ Video (Youtube)</a:t>
            </a:r>
            <a:endParaRPr/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838" y="2516175"/>
            <a:ext cx="6388319" cy="392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729525" y="2771825"/>
            <a:ext cx="7901400" cy="34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FF"/>
                </a:solidFill>
              </a:rPr>
              <a:t>Google Sites</a:t>
            </a:r>
            <a:r>
              <a:rPr lang="en-GB" sz="2400"/>
              <a:t> is a structured wiki- and Web page-creation tool offered by Google as part of the </a:t>
            </a:r>
            <a:r>
              <a:rPr b="1" lang="en-GB" sz="2400">
                <a:solidFill>
                  <a:srgbClr val="0000FF"/>
                </a:solidFill>
              </a:rPr>
              <a:t>G Suite</a:t>
            </a:r>
            <a:r>
              <a:rPr lang="en-GB" sz="2400"/>
              <a:t> productivity suite.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The goal of Google Sites is for anyone to be able to create a team-oriented site where multiple people can collaborate and share files.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730000" y="1758200"/>
            <a:ext cx="73236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การแทรก Folder จาก Google Drive</a:t>
            </a:r>
            <a:endParaRPr/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600" y="2624900"/>
            <a:ext cx="6436800" cy="31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730000" y="1758200"/>
            <a:ext cx="7007700" cy="6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 Publish </a:t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075" y="2722575"/>
            <a:ext cx="6767849" cy="35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Google Sites  </a:t>
            </a:r>
            <a:r>
              <a:rPr lang="en-GB">
                <a:solidFill>
                  <a:srgbClr val="FF0000"/>
                </a:solidFill>
              </a:rPr>
              <a:t>vs </a:t>
            </a:r>
            <a:r>
              <a:rPr lang="en-GB"/>
              <a:t> Wordpress  </a:t>
            </a:r>
            <a:r>
              <a:rPr lang="en-GB">
                <a:solidFill>
                  <a:srgbClr val="FF0000"/>
                </a:solidFill>
              </a:rPr>
              <a:t>vs </a:t>
            </a:r>
            <a:r>
              <a:rPr lang="en-GB"/>
              <a:t> Moodle (LMS)</a:t>
            </a: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450" y="2387675"/>
            <a:ext cx="3819475" cy="36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300" y="2410675"/>
            <a:ext cx="1771850" cy="17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025" y="4182525"/>
            <a:ext cx="2915889" cy="14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Google Sites  </a:t>
            </a:r>
            <a:r>
              <a:rPr lang="en-GB">
                <a:solidFill>
                  <a:srgbClr val="FF0000"/>
                </a:solidFill>
              </a:rPr>
              <a:t>vs </a:t>
            </a:r>
            <a:r>
              <a:rPr lang="en-GB"/>
              <a:t> Wordpress  </a:t>
            </a:r>
            <a:r>
              <a:rPr lang="en-GB">
                <a:solidFill>
                  <a:srgbClr val="FF0000"/>
                </a:solidFill>
              </a:rPr>
              <a:t>vs </a:t>
            </a:r>
            <a:r>
              <a:rPr lang="en-GB"/>
              <a:t> Moodle (LMS)</a:t>
            </a:r>
            <a:endParaRPr/>
          </a:p>
        </p:txBody>
      </p:sp>
      <p:graphicFrame>
        <p:nvGraphicFramePr>
          <p:cNvPr id="153" name="Shape 153"/>
          <p:cNvGraphicFramePr/>
          <p:nvPr/>
        </p:nvGraphicFramePr>
        <p:xfrm>
          <a:off x="952500" y="266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{A47159E7-0F4F-43EA-9E1D-990F3FBEAC36}</a:tableStyleId>
              </a:tblPr>
              <a:tblGrid>
                <a:gridCol w="3142875"/>
                <a:gridCol w="1521100"/>
                <a:gridCol w="1397475"/>
                <a:gridCol w="11775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Google Sites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Wordpress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Moodle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Flexible </a:t>
                      </a:r>
                      <a:r>
                        <a:rPr lang="en-GB" sz="2400"/>
                        <a:t>Design 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Availability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Google App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Domain “rmutp.ac.th”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❌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LMS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😎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เตรียมความพร้อม</a:t>
            </a:r>
            <a:endParaRPr/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729450" y="2771833"/>
            <a:ext cx="7688700" cy="30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-GB" sz="2400">
                <a:solidFill>
                  <a:srgbClr val="000000"/>
                </a:solidFill>
              </a:rPr>
              <a:t>มี </a:t>
            </a:r>
            <a:r>
              <a:rPr lang="en-GB" sz="2400">
                <a:solidFill>
                  <a:srgbClr val="000000"/>
                </a:solidFill>
              </a:rPr>
              <a:t>Email @rmutp.ac.th และจำ Password ของตนเองได้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-GB" sz="2400">
                <a:solidFill>
                  <a:srgbClr val="000000"/>
                </a:solidFill>
              </a:rPr>
              <a:t>Download ไฟล์ที่ </a:t>
            </a:r>
            <a:br>
              <a:rPr lang="en-GB" sz="2400">
                <a:solidFill>
                  <a:srgbClr val="000000"/>
                </a:solidFill>
              </a:rPr>
            </a:br>
            <a:r>
              <a:rPr lang="en-GB" sz="3600">
                <a:solidFill>
                  <a:srgbClr val="0000FF"/>
                </a:solidFill>
              </a:rPr>
              <a:t>https://goo.gl/BJgF1i</a:t>
            </a:r>
            <a:br>
              <a:rPr lang="en-GB" sz="2400">
                <a:solidFill>
                  <a:srgbClr val="0000FF"/>
                </a:solidFill>
              </a:rPr>
            </a:b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-GB" sz="2400">
                <a:solidFill>
                  <a:srgbClr val="000000"/>
                </a:solidFill>
              </a:rPr>
              <a:t>นำไป Upload ลงใน Google Drive ของตนเอง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 Login เข้า Google เพื่อใช้งาน G Suite</a:t>
            </a: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63" y="2610550"/>
            <a:ext cx="5961475" cy="35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เมนูจุด 9 จุด</a:t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2525" y="2776700"/>
            <a:ext cx="2631475" cy="40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/>
          <p:nvPr/>
        </p:nvSpPr>
        <p:spPr>
          <a:xfrm>
            <a:off x="2295175" y="286612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281025" y="283237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4266875" y="283237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4271625" y="3768000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3283400" y="374677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4236375" y="470362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3265775" y="470362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295175" y="470362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295175" y="3746775"/>
            <a:ext cx="713700" cy="713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1" name="Shape 181"/>
          <p:cNvCxnSpPr/>
          <p:nvPr/>
        </p:nvCxnSpPr>
        <p:spPr>
          <a:xfrm flipH="1">
            <a:off x="5195025" y="3218400"/>
            <a:ext cx="3064800" cy="549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การสร้าง Site</a:t>
            </a: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650" y="2638050"/>
            <a:ext cx="4932700" cy="35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การเลือก Theme</a:t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113" y="2679250"/>
            <a:ext cx="6297376" cy="34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