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4"/>
  </p:notesMasterIdLst>
  <p:handoutMasterIdLst>
    <p:handoutMasterId r:id="rId55"/>
  </p:handoutMasterIdLst>
  <p:sldIdLst>
    <p:sldId id="4260" r:id="rId2"/>
    <p:sldId id="4172" r:id="rId3"/>
    <p:sldId id="4139" r:id="rId4"/>
    <p:sldId id="4173" r:id="rId5"/>
    <p:sldId id="4174" r:id="rId6"/>
    <p:sldId id="4175" r:id="rId7"/>
    <p:sldId id="4239" r:id="rId8"/>
    <p:sldId id="4274" r:id="rId9"/>
    <p:sldId id="4263" r:id="rId10"/>
    <p:sldId id="4264" r:id="rId11"/>
    <p:sldId id="4178" r:id="rId12"/>
    <p:sldId id="4180" r:id="rId13"/>
    <p:sldId id="4181" r:id="rId14"/>
    <p:sldId id="4182" r:id="rId15"/>
    <p:sldId id="4183" r:id="rId16"/>
    <p:sldId id="4184" r:id="rId17"/>
    <p:sldId id="4185" r:id="rId18"/>
    <p:sldId id="4186" r:id="rId19"/>
    <p:sldId id="4187" r:id="rId20"/>
    <p:sldId id="4265" r:id="rId21"/>
    <p:sldId id="4270" r:id="rId22"/>
    <p:sldId id="4271" r:id="rId23"/>
    <p:sldId id="4272" r:id="rId24"/>
    <p:sldId id="4273" r:id="rId25"/>
    <p:sldId id="4262" r:id="rId26"/>
    <p:sldId id="4266" r:id="rId27"/>
    <p:sldId id="4234" r:id="rId28"/>
    <p:sldId id="4267" r:id="rId29"/>
    <p:sldId id="4188" r:id="rId30"/>
    <p:sldId id="4189" r:id="rId31"/>
    <p:sldId id="4242" r:id="rId32"/>
    <p:sldId id="4190" r:id="rId33"/>
    <p:sldId id="4191" r:id="rId34"/>
    <p:sldId id="4192" r:id="rId35"/>
    <p:sldId id="4193" r:id="rId36"/>
    <p:sldId id="4194" r:id="rId37"/>
    <p:sldId id="4195" r:id="rId38"/>
    <p:sldId id="4222" r:id="rId39"/>
    <p:sldId id="4223" r:id="rId40"/>
    <p:sldId id="4224" r:id="rId41"/>
    <p:sldId id="4225" r:id="rId42"/>
    <p:sldId id="4213" r:id="rId43"/>
    <p:sldId id="4214" r:id="rId44"/>
    <p:sldId id="4215" r:id="rId45"/>
    <p:sldId id="4216" r:id="rId46"/>
    <p:sldId id="4217" r:id="rId47"/>
    <p:sldId id="4218" r:id="rId48"/>
    <p:sldId id="4269" r:id="rId49"/>
    <p:sldId id="4268" r:id="rId50"/>
    <p:sldId id="4219" r:id="rId51"/>
    <p:sldId id="4220" r:id="rId52"/>
    <p:sldId id="4031" r:id="rId53"/>
  </p:sldIdLst>
  <p:sldSz cx="9144000" cy="6858000" type="screen4x3"/>
  <p:notesSz cx="6858000" cy="9144000"/>
  <p:defaultTextStyle>
    <a:defPPr>
      <a:defRPr lang="th-TH"/>
    </a:defPPr>
    <a:lvl1pPr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Browallia New" pitchFamily="34" charset="-34"/>
      </a:defRPr>
    </a:lvl1pPr>
    <a:lvl2pPr marL="4572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Browallia New" pitchFamily="34" charset="-34"/>
      </a:defRPr>
    </a:lvl2pPr>
    <a:lvl3pPr marL="9144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Browallia New" pitchFamily="34" charset="-34"/>
      </a:defRPr>
    </a:lvl3pPr>
    <a:lvl4pPr marL="13716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Browallia New" pitchFamily="34" charset="-34"/>
      </a:defRPr>
    </a:lvl4pPr>
    <a:lvl5pPr marL="18288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Browallia New" pitchFamily="34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Browallia New" pitchFamily="34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Browallia New" pitchFamily="34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Browallia New" pitchFamily="34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Browallia New" pitchFamily="34" charset="-3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18E22B"/>
    <a:srgbClr val="99FF66"/>
    <a:srgbClr val="FF99FF"/>
    <a:srgbClr val="FFFF66"/>
    <a:srgbClr val="FF6699"/>
    <a:srgbClr val="FFFF99"/>
    <a:srgbClr val="FF66CC"/>
    <a:srgbClr val="CD91D7"/>
    <a:srgbClr val="694756"/>
    <a:srgbClr val="003964"/>
  </p:clrMru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9265" autoAdjust="0"/>
    <p:restoredTop sz="86380" autoAdjust="0"/>
  </p:normalViewPr>
  <p:slideViewPr>
    <p:cSldViewPr>
      <p:cViewPr>
        <p:scale>
          <a:sx n="70" d="100"/>
          <a:sy n="70" d="100"/>
        </p:scale>
        <p:origin x="-1326" y="-8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2" d="100"/>
        <a:sy n="82" d="100"/>
      </p:scale>
      <p:origin x="0" y="1110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8E0F55-BD79-42D0-802A-9123F22FE617}" type="doc">
      <dgm:prSet loTypeId="urn:microsoft.com/office/officeart/2005/8/layout/hProcess9" loCatId="process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th-TH"/>
        </a:p>
      </dgm:t>
    </dgm:pt>
    <dgm:pt modelId="{9FDA5385-6766-4A57-81E9-F63D58C5ED8F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rgbClr val="99CC00"/>
        </a:solidFill>
        <a:ln/>
      </dgm:spPr>
      <dgm:t>
        <a:bodyPr/>
        <a:lstStyle/>
        <a:p>
          <a:pPr rtl="0">
            <a:lnSpc>
              <a:spcPct val="100000"/>
            </a:lnSpc>
          </a:pPr>
          <a:r>
            <a:rPr lang="th-TH" sz="1600" b="1" baseline="0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อากรศุลกากร</a:t>
          </a:r>
        </a:p>
        <a:p>
          <a:pPr rtl="0">
            <a:lnSpc>
              <a:spcPct val="100000"/>
            </a:lnSpc>
          </a:pPr>
          <a:r>
            <a:rPr lang="th-TH" sz="1400" b="1" baseline="0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พิกัดอัตราอากรศุลกากร</a:t>
          </a:r>
          <a:endParaRPr lang="th-TH" sz="1400" b="1" dirty="0">
            <a:solidFill>
              <a:schemeClr val="tx1"/>
            </a:solidFill>
            <a:latin typeface="Tahoma" pitchFamily="34" charset="0"/>
            <a:cs typeface="Tahoma" pitchFamily="34" charset="0"/>
          </a:endParaRPr>
        </a:p>
      </dgm:t>
    </dgm:pt>
    <dgm:pt modelId="{EF46B267-E8D1-4C8F-8EDD-76C9F01C1516}" type="parTrans" cxnId="{C720C78B-E08E-4747-9207-E13BD7DFCF31}">
      <dgm:prSet/>
      <dgm:spPr/>
      <dgm:t>
        <a:bodyPr/>
        <a:lstStyle/>
        <a:p>
          <a:endParaRPr lang="th-TH"/>
        </a:p>
      </dgm:t>
    </dgm:pt>
    <dgm:pt modelId="{98310ACC-5694-4020-B9FE-098B5D2270A5}" type="sibTrans" cxnId="{C720C78B-E08E-4747-9207-E13BD7DFCF31}">
      <dgm:prSet/>
      <dgm:spPr/>
      <dgm:t>
        <a:bodyPr/>
        <a:lstStyle/>
        <a:p>
          <a:endParaRPr lang="th-TH"/>
        </a:p>
      </dgm:t>
    </dgm:pt>
    <dgm:pt modelId="{FF976C9F-A1AD-4B98-9043-38B1F5D1A234}">
      <dgm:prSet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>
        <a:solidFill>
          <a:srgbClr val="0070C0"/>
        </a:solidFill>
        <a:effectLst>
          <a:innerShdw blurRad="63500" dist="50800" dir="18900000">
            <a:prstClr val="black">
              <a:alpha val="50000"/>
            </a:prstClr>
          </a:innerShdw>
        </a:effectLst>
      </dgm:spPr>
      <dgm:t>
        <a:bodyPr/>
        <a:lstStyle/>
        <a:p>
          <a:pPr rtl="0">
            <a:lnSpc>
              <a:spcPct val="100000"/>
            </a:lnSpc>
          </a:pPr>
          <a:r>
            <a:rPr lang="th-TH" sz="1600" b="1" baseline="0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ภาษีมูลค่าเพิ่ม</a:t>
          </a:r>
        </a:p>
        <a:p>
          <a:pPr rtl="0">
            <a:lnSpc>
              <a:spcPct val="100000"/>
            </a:lnSpc>
          </a:pPr>
          <a:r>
            <a:rPr lang="th-TH" sz="1600" b="1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ประมวลรัษฎากร</a:t>
          </a:r>
          <a:endParaRPr lang="th-TH" sz="1600" b="1" dirty="0">
            <a:solidFill>
              <a:schemeClr val="tx1"/>
            </a:solidFill>
            <a:latin typeface="Tahoma" pitchFamily="34" charset="0"/>
            <a:cs typeface="Tahoma" pitchFamily="34" charset="0"/>
          </a:endParaRPr>
        </a:p>
      </dgm:t>
    </dgm:pt>
    <dgm:pt modelId="{9791E0F0-E2B7-4BF7-96FF-1D2B695192FE}" type="parTrans" cxnId="{BAC8E7C7-0593-45C1-8A56-9FB8CDB76BA7}">
      <dgm:prSet/>
      <dgm:spPr/>
      <dgm:t>
        <a:bodyPr/>
        <a:lstStyle/>
        <a:p>
          <a:endParaRPr lang="th-TH"/>
        </a:p>
      </dgm:t>
    </dgm:pt>
    <dgm:pt modelId="{A3E9DAC1-2212-4B90-91C1-308B510817F3}" type="sibTrans" cxnId="{BAC8E7C7-0593-45C1-8A56-9FB8CDB76BA7}">
      <dgm:prSet/>
      <dgm:spPr/>
      <dgm:t>
        <a:bodyPr/>
        <a:lstStyle/>
        <a:p>
          <a:endParaRPr lang="th-TH"/>
        </a:p>
      </dgm:t>
    </dgm:pt>
    <dgm:pt modelId="{B4125949-3E58-4E92-AFB8-35C0F7AE5FCD}">
      <dgm:prSet custT="1"/>
      <dgm:spPr>
        <a:solidFill>
          <a:srgbClr val="FF0000"/>
        </a:solidFill>
        <a:effectLst>
          <a:innerShdw blurRad="114300">
            <a:prstClr val="black"/>
          </a:innerShdw>
        </a:effectLst>
      </dgm:spPr>
      <dgm:t>
        <a:bodyPr/>
        <a:lstStyle/>
        <a:p>
          <a:pPr rtl="0">
            <a:lnSpc>
              <a:spcPct val="150000"/>
            </a:lnSpc>
          </a:pPr>
          <a:r>
            <a:rPr lang="th-TH" sz="1600" b="1" baseline="0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ภาษีสรรพสามิต</a:t>
          </a:r>
        </a:p>
        <a:p>
          <a:pPr rtl="0">
            <a:lnSpc>
              <a:spcPct val="100000"/>
            </a:lnSpc>
          </a:pPr>
          <a:r>
            <a:rPr lang="th-TH" sz="1400" b="1" baseline="0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พิกัดอัตราภาษีสรรพสามิต</a:t>
          </a:r>
          <a:endParaRPr lang="th-TH" sz="1600" b="1" dirty="0">
            <a:solidFill>
              <a:schemeClr val="tx1"/>
            </a:solidFill>
            <a:latin typeface="Tahoma" pitchFamily="34" charset="0"/>
            <a:cs typeface="Tahoma" pitchFamily="34" charset="0"/>
          </a:endParaRPr>
        </a:p>
      </dgm:t>
    </dgm:pt>
    <dgm:pt modelId="{DFBC076A-1B09-45B5-B2D5-BA8BEBF1A06D}" type="parTrans" cxnId="{E5A38524-BF16-40B1-B63A-6AA8B7D7608C}">
      <dgm:prSet/>
      <dgm:spPr/>
      <dgm:t>
        <a:bodyPr/>
        <a:lstStyle/>
        <a:p>
          <a:endParaRPr lang="th-TH"/>
        </a:p>
      </dgm:t>
    </dgm:pt>
    <dgm:pt modelId="{9C629281-CEFB-432F-AB2C-35667BF2DF4D}" type="sibTrans" cxnId="{E5A38524-BF16-40B1-B63A-6AA8B7D7608C}">
      <dgm:prSet/>
      <dgm:spPr/>
      <dgm:t>
        <a:bodyPr/>
        <a:lstStyle/>
        <a:p>
          <a:endParaRPr lang="th-TH"/>
        </a:p>
      </dgm:t>
    </dgm:pt>
    <dgm:pt modelId="{A9DF887C-0066-4A21-9E34-EE0CC0FFB4A7}">
      <dgm:prSet custT="1"/>
      <dgm:spPr>
        <a:solidFill>
          <a:srgbClr val="FF5050"/>
        </a:solidFill>
        <a:effectLst>
          <a:innerShdw blurRad="63500" dist="50800" dir="18900000">
            <a:prstClr val="black">
              <a:alpha val="50000"/>
            </a:prstClr>
          </a:innerShdw>
        </a:effectLst>
      </dgm:spPr>
      <dgm:t>
        <a:bodyPr/>
        <a:lstStyle/>
        <a:p>
          <a:pPr rtl="0">
            <a:lnSpc>
              <a:spcPct val="100000"/>
            </a:lnSpc>
          </a:pPr>
          <a:r>
            <a:rPr lang="th-TH" sz="1400" b="1" baseline="0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ภาษีเพื่อมหาดไทย </a:t>
          </a:r>
          <a:r>
            <a:rPr lang="en-US" sz="1400" b="1" baseline="0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(10% </a:t>
          </a:r>
          <a:r>
            <a:rPr lang="th-TH" sz="1400" b="1" baseline="0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ของภาษีสรรพสามิต</a:t>
          </a:r>
          <a:r>
            <a:rPr lang="en-US" sz="1400" b="1" baseline="0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)</a:t>
          </a:r>
          <a:endParaRPr lang="th-TH" sz="1400" b="1" dirty="0">
            <a:solidFill>
              <a:schemeClr val="tx1"/>
            </a:solidFill>
            <a:latin typeface="Tahoma" pitchFamily="34" charset="0"/>
            <a:cs typeface="Tahoma" pitchFamily="34" charset="0"/>
          </a:endParaRPr>
        </a:p>
      </dgm:t>
    </dgm:pt>
    <dgm:pt modelId="{9D2027F5-C83E-423F-A93B-F26EBA74948E}" type="parTrans" cxnId="{5D6D22C4-F90F-4A7F-8180-38D43DB06552}">
      <dgm:prSet/>
      <dgm:spPr/>
      <dgm:t>
        <a:bodyPr/>
        <a:lstStyle/>
        <a:p>
          <a:endParaRPr lang="th-TH"/>
        </a:p>
      </dgm:t>
    </dgm:pt>
    <dgm:pt modelId="{529D19FD-20FB-47D9-80CB-8B2A20D27C7F}" type="sibTrans" cxnId="{5D6D22C4-F90F-4A7F-8180-38D43DB06552}">
      <dgm:prSet/>
      <dgm:spPr/>
      <dgm:t>
        <a:bodyPr/>
        <a:lstStyle/>
        <a:p>
          <a:endParaRPr lang="th-TH"/>
        </a:p>
      </dgm:t>
    </dgm:pt>
    <dgm:pt modelId="{637D5E9B-17B6-49AF-9C67-A21EA5808F6E}" type="pres">
      <dgm:prSet presAssocID="{908E0F55-BD79-42D0-802A-9123F22FE617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006828C6-807C-44BF-ABBC-34A680307D2F}" type="pres">
      <dgm:prSet presAssocID="{908E0F55-BD79-42D0-802A-9123F22FE617}" presName="arrow" presStyleLbl="bgShp" presStyleIdx="0" presStyleCnt="1" custScaleX="115527"/>
      <dgm:spPr>
        <a:solidFill>
          <a:srgbClr val="FFC000"/>
        </a:solidFill>
        <a:ln>
          <a:solidFill>
            <a:schemeClr val="accent1"/>
          </a:solidFill>
        </a:ln>
      </dgm:spPr>
      <dgm:t>
        <a:bodyPr/>
        <a:lstStyle/>
        <a:p>
          <a:endParaRPr lang="th-TH"/>
        </a:p>
      </dgm:t>
    </dgm:pt>
    <dgm:pt modelId="{3D0A41C5-4E63-44E5-A184-56CF8F350555}" type="pres">
      <dgm:prSet presAssocID="{908E0F55-BD79-42D0-802A-9123F22FE617}" presName="linearProcess" presStyleCnt="0"/>
      <dgm:spPr/>
    </dgm:pt>
    <dgm:pt modelId="{9D27C3B3-5B44-4AF3-8B71-288AE7DCB66B}" type="pres">
      <dgm:prSet presAssocID="{9FDA5385-6766-4A57-81E9-F63D58C5ED8F}" presName="textNode" presStyleLbl="node1" presStyleIdx="0" presStyleCnt="4" custLinFactNeighborX="56412" custLinFactNeighborY="125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9C28D6D-9F15-40A7-827E-4E3D68D7E7BA}" type="pres">
      <dgm:prSet presAssocID="{98310ACC-5694-4020-B9FE-098B5D2270A5}" presName="sibTrans" presStyleCnt="0"/>
      <dgm:spPr/>
    </dgm:pt>
    <dgm:pt modelId="{E4DA1E6C-89E6-41D4-A3E2-23C1C1D27DCA}" type="pres">
      <dgm:prSet presAssocID="{FF976C9F-A1AD-4B98-9043-38B1F5D1A234}" presName="textNode" presStyleLbl="node1" presStyleIdx="1" presStyleCnt="4" custScaleX="108038" custLinFactX="182309" custLinFactNeighborX="200000" custLinFactNeighborY="275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21C68CE-A237-40C9-8DA5-4CAA22DA4223}" type="pres">
      <dgm:prSet presAssocID="{A3E9DAC1-2212-4B90-91C1-308B510817F3}" presName="sibTrans" presStyleCnt="0"/>
      <dgm:spPr/>
    </dgm:pt>
    <dgm:pt modelId="{7E2C2E02-8607-41A2-AFF6-FCE00D09C3E9}" type="pres">
      <dgm:prSet presAssocID="{B4125949-3E58-4E92-AFB8-35C0F7AE5FCD}" presName="textNode" presStyleLbl="node1" presStyleIdx="2" presStyleCnt="4" custLinFactX="-100000" custLinFactNeighborX="-177242" custLinFactNeighborY="275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E49E702-3359-44CC-95AE-D7681F24722E}" type="pres">
      <dgm:prSet presAssocID="{9C629281-CEFB-432F-AB2C-35667BF2DF4D}" presName="sibTrans" presStyleCnt="0"/>
      <dgm:spPr/>
    </dgm:pt>
    <dgm:pt modelId="{3DDE5D50-6640-4ECC-871B-5D844400C787}" type="pres">
      <dgm:prSet presAssocID="{A9DF887C-0066-4A21-9E34-EE0CC0FFB4A7}" presName="textNode" presStyleLbl="node1" presStyleIdx="3" presStyleCnt="4" custLinFactX="-103691" custLinFactNeighborX="-200000" custLinFactNeighborY="275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AEFEF777-B06C-4803-8977-0A2C0F1022E4}" type="presOf" srcId="{A9DF887C-0066-4A21-9E34-EE0CC0FFB4A7}" destId="{3DDE5D50-6640-4ECC-871B-5D844400C787}" srcOrd="0" destOrd="0" presId="urn:microsoft.com/office/officeart/2005/8/layout/hProcess9"/>
    <dgm:cxn modelId="{C720C78B-E08E-4747-9207-E13BD7DFCF31}" srcId="{908E0F55-BD79-42D0-802A-9123F22FE617}" destId="{9FDA5385-6766-4A57-81E9-F63D58C5ED8F}" srcOrd="0" destOrd="0" parTransId="{EF46B267-E8D1-4C8F-8EDD-76C9F01C1516}" sibTransId="{98310ACC-5694-4020-B9FE-098B5D2270A5}"/>
    <dgm:cxn modelId="{5E66C7FD-891B-44B6-B6C1-F6FF66B80739}" type="presOf" srcId="{908E0F55-BD79-42D0-802A-9123F22FE617}" destId="{637D5E9B-17B6-49AF-9C67-A21EA5808F6E}" srcOrd="0" destOrd="0" presId="urn:microsoft.com/office/officeart/2005/8/layout/hProcess9"/>
    <dgm:cxn modelId="{CA555A05-8225-45C0-988C-0F76F0D7608A}" type="presOf" srcId="{B4125949-3E58-4E92-AFB8-35C0F7AE5FCD}" destId="{7E2C2E02-8607-41A2-AFF6-FCE00D09C3E9}" srcOrd="0" destOrd="0" presId="urn:microsoft.com/office/officeart/2005/8/layout/hProcess9"/>
    <dgm:cxn modelId="{BAC8E7C7-0593-45C1-8A56-9FB8CDB76BA7}" srcId="{908E0F55-BD79-42D0-802A-9123F22FE617}" destId="{FF976C9F-A1AD-4B98-9043-38B1F5D1A234}" srcOrd="1" destOrd="0" parTransId="{9791E0F0-E2B7-4BF7-96FF-1D2B695192FE}" sibTransId="{A3E9DAC1-2212-4B90-91C1-308B510817F3}"/>
    <dgm:cxn modelId="{E5A38524-BF16-40B1-B63A-6AA8B7D7608C}" srcId="{908E0F55-BD79-42D0-802A-9123F22FE617}" destId="{B4125949-3E58-4E92-AFB8-35C0F7AE5FCD}" srcOrd="2" destOrd="0" parTransId="{DFBC076A-1B09-45B5-B2D5-BA8BEBF1A06D}" sibTransId="{9C629281-CEFB-432F-AB2C-35667BF2DF4D}"/>
    <dgm:cxn modelId="{9D097527-9B7F-4D58-872D-75743561B06B}" type="presOf" srcId="{9FDA5385-6766-4A57-81E9-F63D58C5ED8F}" destId="{9D27C3B3-5B44-4AF3-8B71-288AE7DCB66B}" srcOrd="0" destOrd="0" presId="urn:microsoft.com/office/officeart/2005/8/layout/hProcess9"/>
    <dgm:cxn modelId="{5D6D22C4-F90F-4A7F-8180-38D43DB06552}" srcId="{908E0F55-BD79-42D0-802A-9123F22FE617}" destId="{A9DF887C-0066-4A21-9E34-EE0CC0FFB4A7}" srcOrd="3" destOrd="0" parTransId="{9D2027F5-C83E-423F-A93B-F26EBA74948E}" sibTransId="{529D19FD-20FB-47D9-80CB-8B2A20D27C7F}"/>
    <dgm:cxn modelId="{3562D1A4-59D3-4485-857D-74767C113D1D}" type="presOf" srcId="{FF976C9F-A1AD-4B98-9043-38B1F5D1A234}" destId="{E4DA1E6C-89E6-41D4-A3E2-23C1C1D27DCA}" srcOrd="0" destOrd="0" presId="urn:microsoft.com/office/officeart/2005/8/layout/hProcess9"/>
    <dgm:cxn modelId="{B3025D8E-3218-49F5-97B9-12F4423C258E}" type="presParOf" srcId="{637D5E9B-17B6-49AF-9C67-A21EA5808F6E}" destId="{006828C6-807C-44BF-ABBC-34A680307D2F}" srcOrd="0" destOrd="0" presId="urn:microsoft.com/office/officeart/2005/8/layout/hProcess9"/>
    <dgm:cxn modelId="{AE144E37-89D6-47F1-B414-29A41688A4E5}" type="presParOf" srcId="{637D5E9B-17B6-49AF-9C67-A21EA5808F6E}" destId="{3D0A41C5-4E63-44E5-A184-56CF8F350555}" srcOrd="1" destOrd="0" presId="urn:microsoft.com/office/officeart/2005/8/layout/hProcess9"/>
    <dgm:cxn modelId="{A8AC3952-1D28-483F-A34C-69096A6D51C8}" type="presParOf" srcId="{3D0A41C5-4E63-44E5-A184-56CF8F350555}" destId="{9D27C3B3-5B44-4AF3-8B71-288AE7DCB66B}" srcOrd="0" destOrd="0" presId="urn:microsoft.com/office/officeart/2005/8/layout/hProcess9"/>
    <dgm:cxn modelId="{4B73D57F-5F10-423E-AB4B-84D65F5506D6}" type="presParOf" srcId="{3D0A41C5-4E63-44E5-A184-56CF8F350555}" destId="{C9C28D6D-9F15-40A7-827E-4E3D68D7E7BA}" srcOrd="1" destOrd="0" presId="urn:microsoft.com/office/officeart/2005/8/layout/hProcess9"/>
    <dgm:cxn modelId="{ADBAE88D-1E8F-4103-90E7-815F68608A55}" type="presParOf" srcId="{3D0A41C5-4E63-44E5-A184-56CF8F350555}" destId="{E4DA1E6C-89E6-41D4-A3E2-23C1C1D27DCA}" srcOrd="2" destOrd="0" presId="urn:microsoft.com/office/officeart/2005/8/layout/hProcess9"/>
    <dgm:cxn modelId="{E03EA239-1342-4915-AC7D-80BA4761F51B}" type="presParOf" srcId="{3D0A41C5-4E63-44E5-A184-56CF8F350555}" destId="{121C68CE-A237-40C9-8DA5-4CAA22DA4223}" srcOrd="3" destOrd="0" presId="urn:microsoft.com/office/officeart/2005/8/layout/hProcess9"/>
    <dgm:cxn modelId="{3BC9DAB9-F420-48FD-875B-5604C91A7B02}" type="presParOf" srcId="{3D0A41C5-4E63-44E5-A184-56CF8F350555}" destId="{7E2C2E02-8607-41A2-AFF6-FCE00D09C3E9}" srcOrd="4" destOrd="0" presId="urn:microsoft.com/office/officeart/2005/8/layout/hProcess9"/>
    <dgm:cxn modelId="{7FCBE3F3-B828-4FF1-B764-C87AF8647698}" type="presParOf" srcId="{3D0A41C5-4E63-44E5-A184-56CF8F350555}" destId="{EE49E702-3359-44CC-95AE-D7681F24722E}" srcOrd="5" destOrd="0" presId="urn:microsoft.com/office/officeart/2005/8/layout/hProcess9"/>
    <dgm:cxn modelId="{1A03CC02-D6A9-4769-AD75-664EDA69E4DE}" type="presParOf" srcId="{3D0A41C5-4E63-44E5-A184-56CF8F350555}" destId="{3DDE5D50-6640-4ECC-871B-5D844400C787}" srcOrd="6" destOrd="0" presId="urn:microsoft.com/office/officeart/2005/8/layout/hProcess9"/>
  </dgm:cxnLst>
  <dgm:bg>
    <a:solidFill>
      <a:schemeClr val="accent2">
        <a:lumMod val="75000"/>
      </a:schemeClr>
    </a:solidFill>
  </dgm:bg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1EB308-0C40-4C98-89E0-892EAFBD79CB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th-TH"/>
        </a:p>
      </dgm:t>
    </dgm:pt>
    <dgm:pt modelId="{0A9B2951-748C-49CA-95E7-79CD1A734E42}">
      <dgm:prSet custT="1"/>
      <dgm:spPr>
        <a:solidFill>
          <a:srgbClr val="FFFF00"/>
        </a:solidFill>
        <a:ln>
          <a:noFill/>
        </a:ln>
      </dgm:spPr>
      <dgm:t>
        <a:bodyPr anchor="t"/>
        <a:lstStyle/>
        <a:p>
          <a:pPr rtl="0">
            <a:lnSpc>
              <a:spcPct val="100000"/>
            </a:lnSpc>
          </a:pPr>
          <a:r>
            <a:rPr lang="th-TH" sz="3600" b="1" baseline="300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ขั้นตอนการนำเข้าทางเรือ ทางอากาศ ทางบก</a:t>
          </a:r>
          <a:endParaRPr lang="en-US" sz="3600" b="1" baseline="30000" dirty="0">
            <a:solidFill>
              <a:schemeClr val="bg1"/>
            </a:solidFill>
            <a:latin typeface="Tahoma" pitchFamily="34" charset="0"/>
            <a:cs typeface="Tahoma" pitchFamily="34" charset="0"/>
          </a:endParaRPr>
        </a:p>
      </dgm:t>
    </dgm:pt>
    <dgm:pt modelId="{AE479A77-1A2C-4955-8D36-DAB6C4D75B40}" type="parTrans" cxnId="{369683A3-3B50-4011-98B2-5FD47A0F8910}">
      <dgm:prSet/>
      <dgm:spPr/>
      <dgm:t>
        <a:bodyPr/>
        <a:lstStyle/>
        <a:p>
          <a:endParaRPr lang="th-TH" sz="2800" b="1">
            <a:latin typeface="Tahoma" pitchFamily="34" charset="0"/>
            <a:cs typeface="Tahoma" pitchFamily="34" charset="0"/>
          </a:endParaRPr>
        </a:p>
      </dgm:t>
    </dgm:pt>
    <dgm:pt modelId="{A6C3398B-75A5-42BD-9039-7724CD35244C}" type="sibTrans" cxnId="{369683A3-3B50-4011-98B2-5FD47A0F8910}">
      <dgm:prSet/>
      <dgm:spPr/>
      <dgm:t>
        <a:bodyPr/>
        <a:lstStyle/>
        <a:p>
          <a:endParaRPr lang="th-TH" sz="2800" b="1">
            <a:latin typeface="Tahoma" pitchFamily="34" charset="0"/>
            <a:cs typeface="Tahoma" pitchFamily="34" charset="0"/>
          </a:endParaRPr>
        </a:p>
      </dgm:t>
    </dgm:pt>
    <dgm:pt modelId="{FADA5A72-A969-4E9F-AC43-0D6637AA19E3}" type="pres">
      <dgm:prSet presAssocID="{7B1EB308-0C40-4C98-89E0-892EAFBD79C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261E8F47-3E59-426B-9C69-B075DA6F8066}" type="pres">
      <dgm:prSet presAssocID="{0A9B2951-748C-49CA-95E7-79CD1A734E42}" presName="linNode" presStyleCnt="0"/>
      <dgm:spPr/>
    </dgm:pt>
    <dgm:pt modelId="{83B4EECF-7892-4E16-9F0D-0A5BF340C148}" type="pres">
      <dgm:prSet presAssocID="{0A9B2951-748C-49CA-95E7-79CD1A734E42}" presName="parentText" presStyleLbl="node1" presStyleIdx="0" presStyleCnt="1" custScaleX="277778" custScaleY="110000" custLinFactNeighborX="-3407" custLinFactNeighborY="-5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82E61156-1D29-46FB-BB6F-A8A7FB721F46}" type="presOf" srcId="{0A9B2951-748C-49CA-95E7-79CD1A734E42}" destId="{83B4EECF-7892-4E16-9F0D-0A5BF340C148}" srcOrd="0" destOrd="0" presId="urn:microsoft.com/office/officeart/2005/8/layout/vList5"/>
    <dgm:cxn modelId="{6865D34E-2EBC-425E-A7B3-ACFFBB985757}" type="presOf" srcId="{7B1EB308-0C40-4C98-89E0-892EAFBD79CB}" destId="{FADA5A72-A969-4E9F-AC43-0D6637AA19E3}" srcOrd="0" destOrd="0" presId="urn:microsoft.com/office/officeart/2005/8/layout/vList5"/>
    <dgm:cxn modelId="{369683A3-3B50-4011-98B2-5FD47A0F8910}" srcId="{7B1EB308-0C40-4C98-89E0-892EAFBD79CB}" destId="{0A9B2951-748C-49CA-95E7-79CD1A734E42}" srcOrd="0" destOrd="0" parTransId="{AE479A77-1A2C-4955-8D36-DAB6C4D75B40}" sibTransId="{A6C3398B-75A5-42BD-9039-7724CD35244C}"/>
    <dgm:cxn modelId="{3EFF1A4E-A8D0-4C55-A615-E9E454DE1859}" type="presParOf" srcId="{FADA5A72-A969-4E9F-AC43-0D6637AA19E3}" destId="{261E8F47-3E59-426B-9C69-B075DA6F8066}" srcOrd="0" destOrd="0" presId="urn:microsoft.com/office/officeart/2005/8/layout/vList5"/>
    <dgm:cxn modelId="{0E7B5F8D-68D6-4E00-9A7C-705F9C492300}" type="presParOf" srcId="{261E8F47-3E59-426B-9C69-B075DA6F8066}" destId="{83B4EECF-7892-4E16-9F0D-0A5BF340C148}" srcOrd="0" destOrd="0" presId="urn:microsoft.com/office/officeart/2005/8/layout/vList5"/>
  </dgm:cxnLst>
  <dgm:bg>
    <a:noFill/>
  </dgm:bg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rebuchet MS" pitchFamily="34" charset="0"/>
                <a:cs typeface="IrisUPC" pitchFamily="34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rebuchet MS" pitchFamily="34" charset="0"/>
                <a:cs typeface="IrisUPC" pitchFamily="34" charset="-34"/>
              </a:defRPr>
            </a:lvl1pPr>
          </a:lstStyle>
          <a:p>
            <a:pPr>
              <a:defRPr/>
            </a:pPr>
            <a:fld id="{51B9E11C-6677-4C97-9ADC-9737DB3EDE80}" type="datetimeFigureOut">
              <a:rPr lang="th-TH"/>
              <a:pPr>
                <a:defRPr/>
              </a:pPr>
              <a:t>13/10/58</a:t>
            </a:fld>
            <a:endParaRPr lang="th-TH"/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rebuchet MS" pitchFamily="34" charset="0"/>
                <a:cs typeface="IrisUPC" pitchFamily="34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rebuchet MS" pitchFamily="34" charset="0"/>
                <a:cs typeface="IrisUPC" pitchFamily="34" charset="-34"/>
              </a:defRPr>
            </a:lvl1pPr>
          </a:lstStyle>
          <a:p>
            <a:pPr>
              <a:defRPr/>
            </a:pPr>
            <a:fld id="{05E28000-AF5C-4833-ACF0-1AA533A764D9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78D54B8-D747-4E49-82BC-CEEEE4EECBE8}" type="datetimeFigureOut">
              <a:rPr lang="th-TH"/>
              <a:pPr>
                <a:defRPr/>
              </a:pPr>
              <a:t>13/10/58</a:t>
            </a:fld>
            <a:endParaRPr lang="th-TH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h-TH" noProof="0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noProof="0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noProof="0" smtClean="0"/>
              <a:t>ระดับที่สอง</a:t>
            </a:r>
          </a:p>
          <a:p>
            <a:pPr lvl="2"/>
            <a:r>
              <a:rPr lang="th-TH" noProof="0" smtClean="0"/>
              <a:t>ระดับที่สาม</a:t>
            </a:r>
          </a:p>
          <a:p>
            <a:pPr lvl="3"/>
            <a:r>
              <a:rPr lang="th-TH" noProof="0" smtClean="0"/>
              <a:t>ระดับที่สี่</a:t>
            </a:r>
          </a:p>
          <a:p>
            <a:pPr lvl="4"/>
            <a:r>
              <a:rPr lang="th-TH" noProof="0" smtClean="0"/>
              <a:t>ระดับที่ห้า</a:t>
            </a:r>
            <a:endParaRPr lang="th-TH" noProof="0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6AF8994-8C19-49F4-BE1B-16FFF048580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8D94C1-00B2-425C-B6E1-6053AC457122}" type="slidenum">
              <a:rPr lang="en-US"/>
              <a:pPr/>
              <a:t>8</a:t>
            </a:fld>
            <a:endParaRPr lang="th-TH" dirty="0"/>
          </a:p>
        </p:txBody>
      </p:sp>
      <p:sp>
        <p:nvSpPr>
          <p:cNvPr id="111618" name="Rectangle 7"/>
          <p:cNvSpPr txBox="1">
            <a:spLocks noGrp="1" noChangeArrowheads="1"/>
          </p:cNvSpPr>
          <p:nvPr/>
        </p:nvSpPr>
        <p:spPr bwMode="auto">
          <a:xfrm>
            <a:off x="3883991" y="8686281"/>
            <a:ext cx="2972392" cy="45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71" tIns="45235" rIns="90471" bIns="45235" anchor="b"/>
          <a:lstStyle/>
          <a:p>
            <a:pPr algn="r" defTabSz="904875"/>
            <a:fld id="{C9F9EB90-6D69-4302-82ED-6C5016249297}" type="slidenum">
              <a:rPr lang="en-US" sz="1200"/>
              <a:pPr algn="r" defTabSz="904875"/>
              <a:t>8</a:t>
            </a:fld>
            <a:endParaRPr lang="th-TH" sz="1200" dirty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227" y="4343141"/>
            <a:ext cx="6337547" cy="4550521"/>
          </a:xfrm>
        </p:spPr>
        <p:txBody>
          <a:bodyPr/>
          <a:lstStyle/>
          <a:p>
            <a:pPr eaLnBrk="1" hangingPunct="1"/>
            <a:endParaRPr lang="en-US" sz="2000" dirty="0" smtClean="0">
              <a:latin typeface="Angsana New" pitchFamily="18" charset="-3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8D94C1-00B2-425C-B6E1-6053AC457122}" type="slidenum">
              <a:rPr lang="en-US"/>
              <a:pPr/>
              <a:t>13</a:t>
            </a:fld>
            <a:endParaRPr lang="th-TH" dirty="0"/>
          </a:p>
        </p:txBody>
      </p:sp>
      <p:sp>
        <p:nvSpPr>
          <p:cNvPr id="111618" name="Rectangle 7"/>
          <p:cNvSpPr txBox="1">
            <a:spLocks noGrp="1" noChangeArrowheads="1"/>
          </p:cNvSpPr>
          <p:nvPr/>
        </p:nvSpPr>
        <p:spPr bwMode="auto">
          <a:xfrm>
            <a:off x="3883991" y="8686281"/>
            <a:ext cx="2972392" cy="45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71" tIns="45235" rIns="90471" bIns="45235" anchor="b"/>
          <a:lstStyle/>
          <a:p>
            <a:pPr algn="r" defTabSz="904875"/>
            <a:fld id="{C9F9EB90-6D69-4302-82ED-6C5016249297}" type="slidenum">
              <a:rPr lang="en-US" sz="1200"/>
              <a:pPr algn="r" defTabSz="904875"/>
              <a:t>13</a:t>
            </a:fld>
            <a:endParaRPr lang="th-TH" sz="1200" dirty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227" y="4343141"/>
            <a:ext cx="6337547" cy="4550521"/>
          </a:xfrm>
        </p:spPr>
        <p:txBody>
          <a:bodyPr/>
          <a:lstStyle/>
          <a:p>
            <a:pPr eaLnBrk="1" hangingPunct="1"/>
            <a:endParaRPr lang="en-US" sz="2000" dirty="0" smtClean="0">
              <a:latin typeface="Angsana New" pitchFamily="18" charset="-3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8D94C1-00B2-425C-B6E1-6053AC457122}" type="slidenum">
              <a:rPr lang="en-US"/>
              <a:pPr/>
              <a:t>14</a:t>
            </a:fld>
            <a:endParaRPr lang="th-TH" dirty="0"/>
          </a:p>
        </p:txBody>
      </p:sp>
      <p:sp>
        <p:nvSpPr>
          <p:cNvPr id="111618" name="Rectangle 7"/>
          <p:cNvSpPr txBox="1">
            <a:spLocks noGrp="1" noChangeArrowheads="1"/>
          </p:cNvSpPr>
          <p:nvPr/>
        </p:nvSpPr>
        <p:spPr bwMode="auto">
          <a:xfrm>
            <a:off x="3883991" y="8686281"/>
            <a:ext cx="2972392" cy="45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71" tIns="45235" rIns="90471" bIns="45235" anchor="b"/>
          <a:lstStyle/>
          <a:p>
            <a:pPr algn="r" defTabSz="904875"/>
            <a:fld id="{C9F9EB90-6D69-4302-82ED-6C5016249297}" type="slidenum">
              <a:rPr lang="en-US" sz="1200"/>
              <a:pPr algn="r" defTabSz="904875"/>
              <a:t>14</a:t>
            </a:fld>
            <a:endParaRPr lang="th-TH" sz="1200" dirty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227" y="4343141"/>
            <a:ext cx="6337547" cy="4550521"/>
          </a:xfrm>
        </p:spPr>
        <p:txBody>
          <a:bodyPr/>
          <a:lstStyle/>
          <a:p>
            <a:pPr eaLnBrk="1" hangingPunct="1"/>
            <a:endParaRPr lang="en-US" sz="2000" dirty="0" smtClean="0">
              <a:latin typeface="Angsana New" pitchFamily="18" charset="-3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8D94C1-00B2-425C-B6E1-6053AC457122}" type="slidenum">
              <a:rPr lang="en-US"/>
              <a:pPr/>
              <a:t>26</a:t>
            </a:fld>
            <a:endParaRPr lang="th-TH" dirty="0"/>
          </a:p>
        </p:txBody>
      </p:sp>
      <p:sp>
        <p:nvSpPr>
          <p:cNvPr id="111618" name="Rectangle 7"/>
          <p:cNvSpPr txBox="1">
            <a:spLocks noGrp="1" noChangeArrowheads="1"/>
          </p:cNvSpPr>
          <p:nvPr/>
        </p:nvSpPr>
        <p:spPr bwMode="auto">
          <a:xfrm>
            <a:off x="3883991" y="8686281"/>
            <a:ext cx="2972392" cy="45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71" tIns="45235" rIns="90471" bIns="45235" anchor="b"/>
          <a:lstStyle/>
          <a:p>
            <a:pPr algn="r" defTabSz="904875"/>
            <a:fld id="{C9F9EB90-6D69-4302-82ED-6C5016249297}" type="slidenum">
              <a:rPr lang="en-US" sz="1200"/>
              <a:pPr algn="r" defTabSz="904875"/>
              <a:t>26</a:t>
            </a:fld>
            <a:endParaRPr lang="th-TH" sz="1200" dirty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227" y="4343141"/>
            <a:ext cx="6337547" cy="4550521"/>
          </a:xfrm>
        </p:spPr>
        <p:txBody>
          <a:bodyPr/>
          <a:lstStyle/>
          <a:p>
            <a:pPr eaLnBrk="1" hangingPunct="1"/>
            <a:endParaRPr lang="en-US" sz="2000" dirty="0" smtClean="0">
              <a:latin typeface="Angsana New" pitchFamily="18" charset="-3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สี่เหลี่ยมผืนผ้า 11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สี่เหลี่ยมผืนผ้า 13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สี่เหลี่ยมผืนผ้า 17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ตัวเชื่อมต่อตรง 10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ตัวเชื่อมต่อตรง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ตัวเชื่อมต่อตรง 1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ตัวเชื่อมต่อตรง 15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ตัวเชื่อมต่อตรง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" name="ตัวเชื่อมต่อตรง 21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สี่เหลี่ยมผืนผ้า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วงรี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วงรี 22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วงรี 23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วงรี 25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วงรี 24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ชื่อเรื่อง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9" name="ชื่อเรื่องรอง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22" name="ตัวยึดวันที่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FFC58-4870-4999-B3CA-4423A5840419}" type="datetime1">
              <a:rPr lang="th-TH" smtClean="0"/>
              <a:pPr>
                <a:defRPr/>
              </a:pPr>
              <a:t>13/10/58</a:t>
            </a:fld>
            <a:endParaRPr lang="th-TH"/>
          </a:p>
        </p:txBody>
      </p:sp>
      <p:sp>
        <p:nvSpPr>
          <p:cNvPr id="23" name="ตัวยึดท้ายกระดาษ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24" name="ตัวยึดหมายเลขภาพนิ่ง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D4B6C-FEA6-4191-B8D4-781D6421435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ยึดวันที่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CE556-07E5-4C78-BD7D-93B4A7A1116F}" type="datetime1">
              <a:rPr lang="th-TH" smtClean="0"/>
              <a:pPr>
                <a:defRPr/>
              </a:pPr>
              <a:t>13/10/58</a:t>
            </a:fld>
            <a:endParaRPr lang="th-TH"/>
          </a:p>
        </p:txBody>
      </p:sp>
      <p:sp>
        <p:nvSpPr>
          <p:cNvPr id="5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B8E7F-E47F-46B7-9390-6F824488DEE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ยึดวันที่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05075-0CEC-4FB5-BAFD-CB94940DB119}" type="datetime1">
              <a:rPr lang="th-TH" smtClean="0"/>
              <a:pPr>
                <a:defRPr/>
              </a:pPr>
              <a:t>13/10/58</a:t>
            </a:fld>
            <a:endParaRPr lang="th-TH"/>
          </a:p>
        </p:txBody>
      </p:sp>
      <p:sp>
        <p:nvSpPr>
          <p:cNvPr id="5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DEDC7-3AFB-41AD-8462-B8B9EB1DDDA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8" name="ตัวยึดเนื้อหา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2AAFE7E-4B8B-47BA-B780-FE428606FE85}" type="datetime1">
              <a:rPr lang="th-TH" smtClean="0"/>
              <a:pPr>
                <a:defRPr/>
              </a:pPr>
              <a:t>13/10/58</a:t>
            </a:fld>
            <a:endParaRPr lang="th-TH"/>
          </a:p>
        </p:txBody>
      </p:sp>
      <p:sp>
        <p:nvSpPr>
          <p:cNvPr id="5" name="ตัวยึดหมายเลขภาพนิ่ง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1709066-CE60-4E4D-B3E3-D94FD2E2CE9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  <p:sp>
        <p:nvSpPr>
          <p:cNvPr id="6" name="ตัวยึดท้ายกระดาษ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สี่เหลี่ยมผืนผ้า 9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สี่เหลี่ยมผืนผ้า 10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สี่เหลี่ยมผืนผ้า 11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ตัวเชื่อมต่อตรง 12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ตัวเชื่อมต่อตรง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ตัวเชื่อมต่อตรง 14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ตัวเชื่อมต่อตรง 15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ตัวเชื่อมต่อตรง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สี่เหลี่ยมผืนผ้า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วงรี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วงรี 19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วงรี 20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วงรี 21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วงรี 22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ตัวเชื่อมต่อตรง 25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20" name="ตัวยึดวันที่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F5EAA-1112-4543-9130-C750EDE15EC3}" type="datetime1">
              <a:rPr lang="th-TH" smtClean="0"/>
              <a:pPr>
                <a:defRPr/>
              </a:pPr>
              <a:t>13/10/58</a:t>
            </a:fld>
            <a:endParaRPr lang="th-TH"/>
          </a:p>
        </p:txBody>
      </p:sp>
      <p:sp>
        <p:nvSpPr>
          <p:cNvPr id="21" name="ตัวยึดท้ายกระดาษ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22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DF01C-EE35-4061-ADEF-C4E733C0AC0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9" name="ตัวยึดเนื้อหา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11" name="ตัวยึดเนื้อหา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ยึดวันที่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AA16F-DDF7-498B-82FE-84237626EEC6}" type="datetime1">
              <a:rPr lang="th-TH" smtClean="0"/>
              <a:pPr>
                <a:defRPr/>
              </a:pPr>
              <a:t>13/10/58</a:t>
            </a:fld>
            <a:endParaRPr lang="th-TH"/>
          </a:p>
        </p:txBody>
      </p:sp>
      <p:sp>
        <p:nvSpPr>
          <p:cNvPr id="6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F3319-D37D-4737-8C9F-5ADB44BA392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11" name="ตัวยึดเนื้อหา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13" name="ตัวยึดเนื้อหา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12" name="ตัวยึดข้อความ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4" name="ตัวยึดข้อความ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ตัวยึดวันที่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13719-1499-4C02-9AA3-798B402B7DB6}" type="datetime1">
              <a:rPr lang="th-TH" smtClean="0"/>
              <a:pPr>
                <a:defRPr/>
              </a:pPr>
              <a:t>13/10/58</a:t>
            </a:fld>
            <a:endParaRPr lang="th-TH"/>
          </a:p>
        </p:txBody>
      </p:sp>
      <p:sp>
        <p:nvSpPr>
          <p:cNvPr id="8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D6AD1-1DC7-4AAE-9E2F-FD82B146A7F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วันที่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FF0F5DB-57EE-4E52-9F71-33932CE710DA}" type="datetime1">
              <a:rPr lang="th-TH" smtClean="0"/>
              <a:pPr>
                <a:defRPr/>
              </a:pPr>
              <a:t>13/10/58</a:t>
            </a:fld>
            <a:endParaRPr lang="th-TH"/>
          </a:p>
        </p:txBody>
      </p:sp>
      <p:sp>
        <p:nvSpPr>
          <p:cNvPr id="4" name="ตัวยึดหมายเลขภาพนิ่ง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312BC2D-FF22-4243-BD1D-2925F581439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  <p:sp>
        <p:nvSpPr>
          <p:cNvPr id="5" name="ตัวยึดท้ายกระดาษ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DCF31-ECB9-4B56-8049-2EF05F8E120F}" type="datetime1">
              <a:rPr lang="th-TH" smtClean="0"/>
              <a:pPr>
                <a:defRPr/>
              </a:pPr>
              <a:t>13/10/58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ยึดหมายเลขภาพนิ่ง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920DC-0022-49E7-A67D-3000EAA5008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เชื่อมต่อตรง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6" name="ตัวเชื่อมต่อตรง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7" name="ตัวเชื่อมต่อตรง 8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ตัวเชื่อมต่อตรง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สี่เหลี่ยมผืนผ้า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ตัวเชื่อมต่อตรง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วงรี 13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8" name="ตัวยึดเนื้อหา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12" name="ตัวยึดวันที่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845F129-85A7-4762-BA96-55D9496BC52B}" type="datetime1">
              <a:rPr lang="th-TH" smtClean="0"/>
              <a:pPr>
                <a:defRPr/>
              </a:pPr>
              <a:t>13/10/58</a:t>
            </a:fld>
            <a:endParaRPr lang="th-TH"/>
          </a:p>
        </p:txBody>
      </p:sp>
      <p:sp>
        <p:nvSpPr>
          <p:cNvPr id="13" name="ตัวยึดหมายเลขภาพนิ่ง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A0F7B2F-C175-45AB-84BC-1EDBB9D480A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  <p:sp>
        <p:nvSpPr>
          <p:cNvPr id="14" name="ตัวยึดท้ายกระดาษ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เชื่อมต่อตรง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วงรี 12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ตัวเชื่อมต่อตรง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สี่เหลี่ยมผืนผ้า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ตัวเชื่อมต่อตรง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ตัวเชื่อมต่อตรง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ตัวเชื่อมต่อตรง 19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th-TH" noProof="0" smtClean="0"/>
              <a:t>คลิกไอคอนเพื่อเพิ่มรูปภาพ</a:t>
            </a:r>
            <a:endParaRPr lang="en-US" noProof="0" dirty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2" name="ตัวยึดวันที่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EE21F94-7B81-4013-8C7F-E356BD46B475}" type="datetime1">
              <a:rPr lang="th-TH" smtClean="0"/>
              <a:pPr>
                <a:defRPr/>
              </a:pPr>
              <a:t>13/10/58</a:t>
            </a:fld>
            <a:endParaRPr lang="th-TH"/>
          </a:p>
        </p:txBody>
      </p:sp>
      <p:sp>
        <p:nvSpPr>
          <p:cNvPr id="13" name="ตัวยึดหมายเลขภาพนิ่ง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197FBBA-BCC5-4206-9F1D-5F02E897F56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  <p:sp>
        <p:nvSpPr>
          <p:cNvPr id="14" name="ตัวยึดท้ายกระดาษ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ตัวเชื่อมต่อตรง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2" name="ตัวยึดชื่อเรื่อง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1028" name="ตัวยึดข้อความ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smtClean="0"/>
          </a:p>
        </p:txBody>
      </p:sp>
      <p:sp>
        <p:nvSpPr>
          <p:cNvPr id="14" name="ตัวยึดวันที่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398D11B-8F7B-4089-873D-8664548CAC9F}" type="datetime1">
              <a:rPr lang="th-TH" smtClean="0"/>
              <a:pPr>
                <a:defRPr/>
              </a:pPr>
              <a:t>13/10/58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เชื่อมต่อตรง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ตัวเชื่อมต่อตรง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ตัวเชื่อมต่อตรง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วงรี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ตัวยึดหมายเลขภาพนิ่ง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8418C7-5CB0-4C61-9A4A-EE369B3FDA2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13" r:id="rId4"/>
    <p:sldLayoutId id="2147483714" r:id="rId5"/>
    <p:sldLayoutId id="2147483721" r:id="rId6"/>
    <p:sldLayoutId id="2147483715" r:id="rId7"/>
    <p:sldLayoutId id="2147483722" r:id="rId8"/>
    <p:sldLayoutId id="2147483723" r:id="rId9"/>
    <p:sldLayoutId id="2147483716" r:id="rId10"/>
    <p:sldLayoutId id="2147483717" r:id="rId11"/>
  </p:sldLayoutIdLst>
  <p:transition spd="med">
    <p:dissolv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  <a:cs typeface="IrisUPC" pitchFamily="34" charset="-34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  <a:cs typeface="IrisUPC" pitchFamily="34" charset="-34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  <a:cs typeface="IrisUPC" pitchFamily="34" charset="-34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  <a:cs typeface="IrisUPC" pitchFamily="34" charset="-34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  <a:cs typeface="IrisUPC" pitchFamily="34" charset="-34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  <a:cs typeface="IrisUPC" pitchFamily="34" charset="-34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  <a:cs typeface="IrisUPC" pitchFamily="34" charset="-34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  <a:cs typeface="IrisUPC" pitchFamily="34" charset="-34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82A0B9"/>
        </a:buClr>
        <a:buSzPct val="6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C8D7E5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EBC0B1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image" Target="../media/image13.png"/><Relationship Id="rId7" Type="http://schemas.openxmlformats.org/officeDocument/2006/relationships/image" Target="../media/image4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4" Type="http://schemas.openxmlformats.org/officeDocument/2006/relationships/image" Target="../media/image27.jpeg"/><Relationship Id="rId9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6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openxmlformats.org/officeDocument/2006/relationships/image" Target="../media/image1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gif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1.jpeg"/><Relationship Id="rId7" Type="http://schemas.openxmlformats.org/officeDocument/2006/relationships/hyperlink" Target="http://www.google.co.th/imgres?imgurl=http://www.ku.ac.th/e-magazine/oct48/know/mo3.jpg&amp;imgrefurl=http://www.ku.ac.th/e-magazine/oct48/know/money.htm&amp;usg=__SMGaWXwSRGBLHg7NEhcWa2-Oq_U=&amp;h=848&amp;w=566&amp;sz=431&amp;hl=th&amp;start=3&amp;um=1&amp;itbs=1&amp;tbnid=ZHRTky8XjA-V_M:&amp;tbnh=145&amp;tbnw=97&amp;prev=/images?q=%E0%B9%80%E0%B8%87%E0%B8%B4%E0%B8%99&amp;um=1&amp;hl=th&amp;rlz=1W1MOOI_en&amp;tbs=isch:1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4.jpeg"/><Relationship Id="rId3" Type="http://schemas.openxmlformats.org/officeDocument/2006/relationships/image" Target="../media/image47.jpeg"/><Relationship Id="rId7" Type="http://schemas.openxmlformats.org/officeDocument/2006/relationships/image" Target="../media/image52.jpeg"/><Relationship Id="rId12" Type="http://schemas.openxmlformats.org/officeDocument/2006/relationships/image" Target="../media/image73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11.jpeg"/><Relationship Id="rId5" Type="http://schemas.openxmlformats.org/officeDocument/2006/relationships/image" Target="../media/image70.jpeg"/><Relationship Id="rId10" Type="http://schemas.openxmlformats.org/officeDocument/2006/relationships/image" Target="../media/image72.jpeg"/><Relationship Id="rId4" Type="http://schemas.openxmlformats.org/officeDocument/2006/relationships/image" Target="../media/image69.png"/><Relationship Id="rId9" Type="http://schemas.openxmlformats.org/officeDocument/2006/relationships/image" Target="../media/image54.gi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2.png"/><Relationship Id="rId4" Type="http://schemas.openxmlformats.org/officeDocument/2006/relationships/diagramData" Target="../diagrams/data1.xml"/><Relationship Id="rId9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/>
          <a:srcRect l="5859" t="18555" r="2588" b="9180"/>
          <a:stretch>
            <a:fillRect/>
          </a:stretch>
        </p:blipFill>
        <p:spPr bwMode="auto">
          <a:xfrm>
            <a:off x="15734" y="1"/>
            <a:ext cx="91578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60610" y="3667747"/>
            <a:ext cx="3226232" cy="1690079"/>
          </a:xfrm>
          <a:prstGeom prst="rect">
            <a:avLst/>
          </a:prstGeom>
          <a:noFill/>
          <a:ln/>
        </p:spPr>
      </p:pic>
      <p:pic>
        <p:nvPicPr>
          <p:cNvPr id="18" name="Picture 2" descr="D:\@My Works\16-01 ภาพถ่ายการจราจรบริเวณหน้า TG\IMG_302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000760" y="5286388"/>
            <a:ext cx="1392632" cy="928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72" y="2928934"/>
            <a:ext cx="1714512" cy="1070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 descr="20081113160517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4916" y="1810359"/>
            <a:ext cx="3003364" cy="2228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073009" y="1785926"/>
            <a:ext cx="1927751" cy="1291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10" descr="trading-floor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15206" y="4750210"/>
            <a:ext cx="1643074" cy="1464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13648" y="6406804"/>
            <a:ext cx="9144000" cy="461665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spc="50" dirty="0" smtClean="0">
                <a:ln w="11430"/>
                <a:solidFill>
                  <a:srgbClr val="342F6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World-Class Customs for National Competitiveness and Social Protection</a:t>
            </a:r>
            <a:endParaRPr lang="en-US" sz="2400" b="1" cap="none" spc="50" dirty="0">
              <a:ln w="11430"/>
              <a:solidFill>
                <a:srgbClr val="342F6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4" name="Picture 6" descr="customs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47638" y="3643314"/>
            <a:ext cx="1810246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รูปภาพ 7" descr="imp_exp.jpg"/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7000" b="100000" l="0" r="98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596" y="1214422"/>
            <a:ext cx="1236833" cy="167746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85720" y="4045257"/>
            <a:ext cx="464347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th-TH" sz="18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อ. วิชัย  </a:t>
            </a:r>
            <a:r>
              <a:rPr lang="th-TH" sz="18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มากวัฒน</a:t>
            </a:r>
            <a:r>
              <a:rPr lang="th-TH" sz="18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สุข</a:t>
            </a:r>
          </a:p>
          <a:p>
            <a:pPr algn="l">
              <a:lnSpc>
                <a:spcPct val="150000"/>
              </a:lnSpc>
            </a:pPr>
            <a:r>
              <a:rPr lang="th-TH" sz="18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ผู้อำนวยการส่วนคดีแพ่งและคดีปกครอง</a:t>
            </a:r>
          </a:p>
          <a:p>
            <a:pPr algn="l">
              <a:lnSpc>
                <a:spcPct val="150000"/>
              </a:lnSpc>
            </a:pPr>
            <a:r>
              <a:rPr lang="th-TH" sz="18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สำนักกฎหมาย  กรมศุลกากร</a:t>
            </a:r>
          </a:p>
          <a:p>
            <a:pPr algn="l">
              <a:lnSpc>
                <a:spcPct val="150000"/>
              </a:lnSpc>
            </a:pPr>
            <a:r>
              <a:rPr lang="en-US" sz="18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Tel. 02 667 7478 , 081 441 9688 </a:t>
            </a:r>
          </a:p>
          <a:p>
            <a:pPr algn="l">
              <a:lnSpc>
                <a:spcPct val="150000"/>
              </a:lnSpc>
            </a:pPr>
            <a:r>
              <a:rPr lang="en-US" sz="18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e-mail Adress: vichai.mak@gmail.com</a:t>
            </a:r>
          </a:p>
        </p:txBody>
      </p:sp>
      <p:pic>
        <p:nvPicPr>
          <p:cNvPr id="19" name="Picture 18" descr="ภาพนิ่ง1"/>
          <p:cNvPicPr/>
          <p:nvPr/>
        </p:nvPicPr>
        <p:blipFill>
          <a:blip r:embed="rId11" cstate="print"/>
          <a:srcRect l="21890" t="22617" r="22388" b="21065"/>
          <a:stretch>
            <a:fillRect/>
          </a:stretch>
        </p:blipFill>
        <p:spPr bwMode="auto">
          <a:xfrm>
            <a:off x="142844" y="214290"/>
            <a:ext cx="1500198" cy="1000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WordArt 3"/>
          <p:cNvSpPr>
            <a:spLocks noChangeArrowheads="1" noChangeShapeType="1" noTextEdit="1"/>
          </p:cNvSpPr>
          <p:nvPr/>
        </p:nvSpPr>
        <p:spPr bwMode="auto">
          <a:xfrm>
            <a:off x="2714612" y="428604"/>
            <a:ext cx="5643602" cy="50006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th-TH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9pPr>
          </a:lstStyle>
          <a:p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พิธีการศุลกากร  การนำเข้า-ส่งออก</a:t>
            </a:r>
          </a:p>
        </p:txBody>
      </p:sp>
      <p:sp>
        <p:nvSpPr>
          <p:cNvPr id="16" name="WordArt 3"/>
          <p:cNvSpPr>
            <a:spLocks noChangeArrowheads="1" noChangeShapeType="1" noTextEdit="1"/>
          </p:cNvSpPr>
          <p:nvPr/>
        </p:nvSpPr>
        <p:spPr bwMode="auto">
          <a:xfrm>
            <a:off x="3214678" y="1000108"/>
            <a:ext cx="5143536" cy="50006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th-TH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9pPr>
          </a:lstStyle>
          <a:p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กฎหมายที่ควรรู้เกี่ยวกับภาษีนำเข้าสินค้า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A920DC-0022-49E7-A67D-3000EAA50085}" type="slidenum">
              <a:rPr lang="th-TH" smtClean="0"/>
              <a:pPr>
                <a:defRPr/>
              </a:pPr>
              <a:t>10</a:t>
            </a:fld>
            <a:endParaRPr lang="th-TH"/>
          </a:p>
        </p:txBody>
      </p:sp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2428860" y="57872"/>
            <a:ext cx="4143404" cy="4421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atin typeface="Tahoma"/>
                <a:ea typeface="Tahoma"/>
                <a:cs typeface="Tahoma"/>
              </a:rPr>
              <a:t>ตัวอย่างใบขนสินค้าขาออก</a:t>
            </a:r>
            <a:r>
              <a:rPr lang="en-US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atin typeface="Tahoma"/>
                <a:ea typeface="Tahoma"/>
                <a:cs typeface="Tahoma"/>
              </a:rPr>
              <a:t> </a:t>
            </a:r>
            <a:endParaRPr lang="th-TH" b="1" kern="10" spc="-18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atin typeface="Tahoma"/>
              <a:ea typeface="Tahoma"/>
              <a:cs typeface="Tahoma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7" y="692820"/>
            <a:ext cx="7000925" cy="5853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21"/>
          <p:cNvGrpSpPr>
            <a:grpSpLocks/>
          </p:cNvGrpSpPr>
          <p:nvPr/>
        </p:nvGrpSpPr>
        <p:grpSpPr bwMode="auto">
          <a:xfrm>
            <a:off x="-28384" y="0"/>
            <a:ext cx="9157869" cy="6858000"/>
            <a:chOff x="-13357" y="320737"/>
            <a:chExt cx="9157357" cy="6322973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rcRect l="5859" t="18555" r="2588" b="9180"/>
            <a:stretch>
              <a:fillRect/>
            </a:stretch>
          </p:blipFill>
          <p:spPr bwMode="auto">
            <a:xfrm>
              <a:off x="-13357" y="1528892"/>
              <a:ext cx="9157357" cy="5114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/>
            <a:srcRect l="30762" t="28320" r="14307" b="62082"/>
            <a:stretch>
              <a:fillRect/>
            </a:stretch>
          </p:blipFill>
          <p:spPr bwMode="auto">
            <a:xfrm>
              <a:off x="0" y="320737"/>
              <a:ext cx="9144000" cy="1198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WordArt 3"/>
          <p:cNvSpPr>
            <a:spLocks noChangeArrowheads="1" noChangeShapeType="1" noTextEdit="1"/>
          </p:cNvSpPr>
          <p:nvPr/>
        </p:nvSpPr>
        <p:spPr bwMode="auto">
          <a:xfrm>
            <a:off x="3357554" y="272186"/>
            <a:ext cx="5000660" cy="6564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ภาษีสรรพสามิต</a:t>
            </a:r>
            <a:r>
              <a:rPr lang="en-US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 : Excise Tax </a:t>
            </a:r>
            <a:endParaRPr lang="th-TH" b="1" kern="10" spc="-18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000000"/>
                </a:outerShdw>
              </a:effectLst>
              <a:latin typeface="Tahoma"/>
              <a:ea typeface="Tahoma"/>
              <a:cs typeface="Tahoma"/>
            </a:endParaRPr>
          </a:p>
        </p:txBody>
      </p:sp>
      <p:sp>
        <p:nvSpPr>
          <p:cNvPr id="25" name="ตัวยึดเนื้อหา 2"/>
          <p:cNvSpPr txBox="1">
            <a:spLocks/>
          </p:cNvSpPr>
          <p:nvPr/>
        </p:nvSpPr>
        <p:spPr>
          <a:xfrm>
            <a:off x="428596" y="1428736"/>
            <a:ext cx="8358246" cy="5000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/>
          <a:lstStyle/>
          <a:p>
            <a:pPr lvl="0" algn="l" eaLnBrk="0" hangingPunct="0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/>
            </a:pPr>
            <a:r>
              <a:rPr kumimoji="0" lang="th-TH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 เป็นภาษีทางอ้อมประเภทหนึ่ง ซึ่งจัดเก็บจากสินค้าและบริการเฉพาะเพียง</a:t>
            </a:r>
            <a:r>
              <a:rPr lang="th-TH" sz="2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บางอย่าง </a:t>
            </a:r>
            <a:r>
              <a:rPr kumimoji="0" lang="th-TH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โดยเก็บจากผู้ผลิตสินค้า ผู้ให้บริการในประเทศ</a:t>
            </a:r>
            <a:r>
              <a:rPr kumimoji="0" lang="th-TH" sz="20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th-TH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และผู้นำเข้าสินค้า ได้แก่</a:t>
            </a:r>
            <a:br>
              <a:rPr kumimoji="0" lang="th-TH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kumimoji="0" lang="th-TH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th-TH" sz="2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สินค้าและบริการที่บริโภคแล้วอาจก่อให้เกิดผลเสียต่อสุขภาพ และศิลธรรม  อันดี</a:t>
            </a:r>
            <a:r>
              <a:rPr kumimoji="0" lang="th-TH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เช่น สุรา ยาสูบ ไพ่</a:t>
            </a:r>
          </a:p>
          <a:p>
            <a:pPr lvl="0" algn="l" eaLnBrk="0" hangingPunct="0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kumimoji="0" lang="th-TH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สินค้าและบริการที่มีลักษณะฟุ่มเฟือย เช่น </a:t>
            </a:r>
            <a:r>
              <a:rPr lang="th-TH" sz="2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น้ำมัน รถยนต์</a:t>
            </a:r>
            <a:r>
              <a:rPr kumimoji="0" lang="th-TH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นั่ง รถจักรยานยนต์  เรือยอชต์ เครื่องดื่มบางประเภท น้ำหอม แก้วเลคคริสตัล</a:t>
            </a:r>
          </a:p>
          <a:p>
            <a:pPr lvl="0" algn="l" eaLnBrk="0" hangingPunct="0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3. </a:t>
            </a:r>
            <a:r>
              <a:rPr kumimoji="0" lang="th-TH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สินค้าและบริการที่มีผลกระทบต่อสิ่งแวดล้อม เช่น แบตเตอรี่ สนามกอล์ฟ  </a:t>
            </a:r>
            <a:r>
              <a:rPr lang="th-TH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สารทำลายชั้นบรรยากาศโอโซนประเภทอนุพันธ์ฮาโลเจเนเต็ดของไฮโดรคาร์บอน</a:t>
            </a:r>
            <a:endParaRPr kumimoji="0" lang="th-TH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3648" y="6406804"/>
            <a:ext cx="9144000" cy="461665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spc="50" dirty="0" smtClean="0">
                <a:ln w="11430"/>
                <a:solidFill>
                  <a:srgbClr val="342F6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World-Class Customs for National Competitiveness and Social Protection</a:t>
            </a:r>
            <a:endParaRPr lang="en-US" sz="2400" b="1" cap="none" spc="50" dirty="0">
              <a:ln w="11430"/>
              <a:solidFill>
                <a:srgbClr val="342F6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21"/>
          <p:cNvGrpSpPr>
            <a:grpSpLocks/>
          </p:cNvGrpSpPr>
          <p:nvPr/>
        </p:nvGrpSpPr>
        <p:grpSpPr bwMode="auto">
          <a:xfrm>
            <a:off x="-28384" y="0"/>
            <a:ext cx="9157869" cy="6858000"/>
            <a:chOff x="-13357" y="320737"/>
            <a:chExt cx="9157357" cy="6322973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rcRect l="5859" t="18555" r="2588" b="9180"/>
            <a:stretch>
              <a:fillRect/>
            </a:stretch>
          </p:blipFill>
          <p:spPr bwMode="auto">
            <a:xfrm>
              <a:off x="-13357" y="1528892"/>
              <a:ext cx="9157357" cy="5114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/>
            <a:srcRect l="30762" t="28320" r="14307" b="62082"/>
            <a:stretch>
              <a:fillRect/>
            </a:stretch>
          </p:blipFill>
          <p:spPr bwMode="auto">
            <a:xfrm>
              <a:off x="0" y="320737"/>
              <a:ext cx="9144000" cy="1198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WordArt 3"/>
          <p:cNvSpPr>
            <a:spLocks noChangeArrowheads="1" noChangeShapeType="1" noTextEdit="1"/>
          </p:cNvSpPr>
          <p:nvPr/>
        </p:nvSpPr>
        <p:spPr bwMode="auto">
          <a:xfrm>
            <a:off x="3357554" y="272186"/>
            <a:ext cx="5000660" cy="6564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สินค้าและบริการที่จัดเก็บภาษีสรรพสามิต</a:t>
            </a:r>
            <a:r>
              <a:rPr lang="en-US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 </a:t>
            </a:r>
            <a:endParaRPr lang="th-TH" b="1" kern="10" spc="-18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000000"/>
                </a:outerShdw>
              </a:effectLst>
              <a:latin typeface="Tahoma"/>
              <a:ea typeface="Tahoma"/>
              <a:cs typeface="Tahoma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990600" y="1285860"/>
            <a:ext cx="7315200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th-TH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สินค้า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th-TH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- น้ำมันและผลิตภัณฑ์น้ำมัน	- เครื่องดื่ม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70000"/>
              <a:buFont typeface="Wingdings 2" pitchFamily="18" charset="2"/>
              <a:buNone/>
              <a:tabLst/>
              <a:defRPr/>
            </a:pPr>
            <a:r>
              <a:rPr kumimoji="0" lang="th-TH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- เครื่องไฟฟ้า			- แก้วและเครื่องแก้ว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70000"/>
              <a:buFont typeface="Wingdings 2" pitchFamily="18" charset="2"/>
              <a:buNone/>
              <a:tabLst/>
              <a:defRPr/>
            </a:pPr>
            <a:r>
              <a:rPr kumimoji="0" lang="th-TH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- รถยนต์				- เรือ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70000"/>
              <a:buFont typeface="Wingdings 2" pitchFamily="18" charset="2"/>
              <a:buNone/>
              <a:tabLst/>
              <a:defRPr/>
            </a:pPr>
            <a:r>
              <a:rPr kumimoji="0" lang="th-TH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- ผลิตภัณฑ์เครื่องหอมและเครื่องสำอาง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70000"/>
              <a:buFont typeface="Wingdings 2" pitchFamily="18" charset="2"/>
              <a:buNone/>
              <a:tabLst/>
              <a:defRPr/>
            </a:pPr>
            <a:r>
              <a:rPr kumimoji="0" lang="th-TH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- สินค้าอื่นๆ (พรมขนสัตว์, รถจักรยานยนต์, หินอ่อนและหินแกรนิต, แบตเตอรี่, สารทำลายชั้นบรรยากาศโอโซน)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70000"/>
              <a:buFont typeface="Wingdings 2" pitchFamily="18" charset="2"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บริการ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70000"/>
              <a:buFont typeface="Wingdings 2" pitchFamily="18" charset="2"/>
              <a:buNone/>
              <a:tabLst/>
              <a:defRPr/>
            </a:pPr>
            <a:r>
              <a:rPr kumimoji="0" lang="th-TH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- กิจการบันเทิงหรือหย่อนใจ	- กิจการเสี่ยงโชค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70000"/>
              <a:buFont typeface="Wingdings 2" pitchFamily="18" charset="2"/>
              <a:buNone/>
              <a:tabLst/>
              <a:defRPr/>
            </a:pPr>
            <a:r>
              <a:rPr kumimoji="0" lang="th-TH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- กิจการที่มีผลต่อสิ่งแวดล้อม	- </a:t>
            </a:r>
            <a:r>
              <a:rPr kumimoji="0" lang="th-TH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กิจการที่ได้รับอนุญาตหรือสัมปทาน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70000"/>
              <a:buFont typeface="Wingdings 2" pitchFamily="18" charset="2"/>
              <a:buNone/>
              <a:tabLst/>
              <a:defRPr/>
            </a:pPr>
            <a:r>
              <a:rPr kumimoji="0" lang="th-TH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- บริการอื่นๆ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70000"/>
              <a:buFont typeface="Wingdings 2" pitchFamily="18" charset="2"/>
              <a:buNone/>
              <a:tabLst/>
              <a:defRPr/>
            </a:pPr>
            <a:endParaRPr kumimoji="0" lang="th-TH" sz="200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21"/>
          <p:cNvGrpSpPr>
            <a:grpSpLocks/>
          </p:cNvGrpSpPr>
          <p:nvPr/>
        </p:nvGrpSpPr>
        <p:grpSpPr bwMode="auto">
          <a:xfrm>
            <a:off x="-28352" y="-24"/>
            <a:ext cx="9157869" cy="6858024"/>
            <a:chOff x="-13357" y="320737"/>
            <a:chExt cx="9157357" cy="6322973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3"/>
            <a:srcRect l="5859" t="18555" r="2588" b="9180"/>
            <a:stretch>
              <a:fillRect/>
            </a:stretch>
          </p:blipFill>
          <p:spPr bwMode="auto">
            <a:xfrm>
              <a:off x="-13357" y="1528892"/>
              <a:ext cx="9157357" cy="5114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4"/>
            <a:srcRect l="30762" t="28320" r="14307" b="62082"/>
            <a:stretch>
              <a:fillRect/>
            </a:stretch>
          </p:blipFill>
          <p:spPr bwMode="auto">
            <a:xfrm>
              <a:off x="0" y="320737"/>
              <a:ext cx="9144000" cy="1198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129588" y="5422893"/>
            <a:ext cx="609600" cy="520700"/>
          </a:xfrm>
        </p:spPr>
        <p:txBody>
          <a:bodyPr/>
          <a:lstStyle/>
          <a:p>
            <a:pPr>
              <a:defRPr/>
            </a:pPr>
            <a:fld id="{971D4B6C-FEA6-4191-B8D4-781D6421435F}" type="slidenum">
              <a:rPr lang="th-TH" smtClean="0"/>
              <a:pPr>
                <a:defRPr/>
              </a:pPr>
              <a:t>13</a:t>
            </a:fld>
            <a:endParaRPr lang="th-TH"/>
          </a:p>
        </p:txBody>
      </p:sp>
      <p:sp>
        <p:nvSpPr>
          <p:cNvPr id="52" name="Rectangle 51"/>
          <p:cNvSpPr/>
          <p:nvPr/>
        </p:nvSpPr>
        <p:spPr>
          <a:xfrm>
            <a:off x="-13648" y="6406804"/>
            <a:ext cx="9144000" cy="461665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spc="50" dirty="0" smtClean="0">
                <a:ln w="11430"/>
                <a:solidFill>
                  <a:srgbClr val="342F6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World-Class Customs for National Competitiveness and Social Protection</a:t>
            </a:r>
            <a:endParaRPr lang="en-US" sz="2400" b="1" cap="none" spc="50" dirty="0">
              <a:ln w="11430"/>
              <a:solidFill>
                <a:srgbClr val="342F6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0100" y="2115443"/>
            <a:ext cx="73581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ภาษีเพื่อมหาดไทย </a:t>
            </a:r>
            <a:r>
              <a:rPr lang="th-TH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คือ ภาษีสรรพสามิตที่จัดเก็บเพิ่มขึ้น เพื่อนำไปจัดสรรให้กับกรุงเทพมหานคร และราชการส่วนท้องถิ่น โดยจัดเก็บ ร้อยละ </a:t>
            </a:r>
            <a:r>
              <a:rPr lang="en-US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 </a:t>
            </a:r>
            <a:r>
              <a:rPr lang="th-TH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ของภาษีสรรพสามิต</a:t>
            </a:r>
            <a:endParaRPr lang="th-TH" sz="24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WordArt 3"/>
          <p:cNvSpPr>
            <a:spLocks noChangeArrowheads="1" noChangeShapeType="1" noTextEdit="1"/>
          </p:cNvSpPr>
          <p:nvPr/>
        </p:nvSpPr>
        <p:spPr bwMode="auto">
          <a:xfrm>
            <a:off x="3643306" y="357166"/>
            <a:ext cx="4429156" cy="6429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ภาษีสรรพสามิตเพื่อมหาดไทย</a:t>
            </a:r>
            <a:r>
              <a:rPr lang="en-US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 </a:t>
            </a:r>
            <a:endParaRPr lang="th-TH" b="1" kern="10" spc="-18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000000"/>
                </a:outerShdw>
              </a:effectLst>
              <a:latin typeface="Tahoma"/>
              <a:ea typeface="Tahoma"/>
              <a:cs typeface="Tahoma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21"/>
          <p:cNvGrpSpPr>
            <a:grpSpLocks/>
          </p:cNvGrpSpPr>
          <p:nvPr/>
        </p:nvGrpSpPr>
        <p:grpSpPr bwMode="auto">
          <a:xfrm>
            <a:off x="-28352" y="-24"/>
            <a:ext cx="9157869" cy="6858024"/>
            <a:chOff x="-13357" y="320737"/>
            <a:chExt cx="9157357" cy="6322973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3"/>
            <a:srcRect l="5859" t="18555" r="2588" b="9180"/>
            <a:stretch>
              <a:fillRect/>
            </a:stretch>
          </p:blipFill>
          <p:spPr bwMode="auto">
            <a:xfrm>
              <a:off x="-13357" y="1528892"/>
              <a:ext cx="9157357" cy="5114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4"/>
            <a:srcRect l="30762" t="28320" r="14307" b="62082"/>
            <a:stretch>
              <a:fillRect/>
            </a:stretch>
          </p:blipFill>
          <p:spPr bwMode="auto">
            <a:xfrm>
              <a:off x="0" y="320737"/>
              <a:ext cx="9144000" cy="1198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129588" y="5422893"/>
            <a:ext cx="609600" cy="520700"/>
          </a:xfrm>
        </p:spPr>
        <p:txBody>
          <a:bodyPr/>
          <a:lstStyle/>
          <a:p>
            <a:pPr>
              <a:defRPr/>
            </a:pPr>
            <a:fld id="{971D4B6C-FEA6-4191-B8D4-781D6421435F}" type="slidenum">
              <a:rPr lang="th-TH" smtClean="0"/>
              <a:pPr>
                <a:defRPr/>
              </a:pPr>
              <a:t>14</a:t>
            </a:fld>
            <a:endParaRPr lang="th-TH"/>
          </a:p>
        </p:txBody>
      </p:sp>
      <p:sp>
        <p:nvSpPr>
          <p:cNvPr id="52" name="Rectangle 51"/>
          <p:cNvSpPr/>
          <p:nvPr/>
        </p:nvSpPr>
        <p:spPr>
          <a:xfrm>
            <a:off x="-27296" y="6406804"/>
            <a:ext cx="9144000" cy="461665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spc="50" dirty="0" smtClean="0">
                <a:ln w="11430"/>
                <a:solidFill>
                  <a:srgbClr val="342F6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World-Class Customs for National Competitiveness and Social Protection</a:t>
            </a:r>
            <a:endParaRPr lang="en-US" sz="2400" b="1" cap="none" spc="50" dirty="0">
              <a:ln w="11430"/>
              <a:solidFill>
                <a:srgbClr val="342F6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3071802" y="357166"/>
            <a:ext cx="5572164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ภาษีมูลค่าเพิ่ม </a:t>
            </a:r>
            <a:r>
              <a:rPr lang="en-US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: Value Added Tax (VAT)</a:t>
            </a:r>
            <a:endParaRPr lang="th-TH" b="1" kern="10" spc="-18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000000"/>
                </a:outerShdw>
              </a:effectLst>
              <a:latin typeface="Tahoma"/>
              <a:ea typeface="Tahoma"/>
              <a:cs typeface="Tahoma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661990" y="1576406"/>
            <a:ext cx="7839100" cy="4495800"/>
          </a:xfrm>
          <a:prstGeom prst="rect">
            <a:avLst/>
          </a:prstGeom>
        </p:spPr>
        <p:txBody>
          <a:bodyPr/>
          <a:lstStyle/>
          <a:p>
            <a:pPr marL="273050" marR="0" lvl="0" indent="-27305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"/>
              <a:tabLst/>
              <a:defRPr/>
            </a:pPr>
            <a:r>
              <a:rPr kumimoji="0" lang="th-TH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ภาษีมูลค่าเพิ่ม</a:t>
            </a:r>
            <a:r>
              <a:rPr kumimoji="0" lang="th-TH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เป็นภาษีทางอ้อมที่จัดเก็บจากฐานผู้บริโภค กล่าวคือเป็นภาษีที่จัดเก็บจากการขายสินค้าและการให้บริการ</a:t>
            </a:r>
          </a:p>
          <a:p>
            <a:pPr marL="273050" marR="0" lvl="0" indent="-27305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"/>
              <a:tabLst/>
              <a:defRPr/>
            </a:pPr>
            <a:r>
              <a:rPr kumimoji="0" lang="th-TH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ผู้มีหน้าที่เสียภาษีมูลค่าเพิ่ม ได้แก่ ผู้ขายสินค้าและผู้ให้บริการในทางธุรกิจหรือวิชาชีพในราชอาณาจักร </a:t>
            </a:r>
            <a:r>
              <a:rPr kumimoji="0" lang="th-TH" sz="2000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รวมถึงผู้นำเข้าสินค้า</a:t>
            </a:r>
            <a:r>
              <a:rPr kumimoji="0" lang="th-TH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th-TH" sz="2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"/>
              <a:tabLst/>
              <a:defRPr/>
            </a:pPr>
            <a:r>
              <a:rPr kumimoji="0" lang="th-TH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ผู้ประกอบการสามารถเรียกเก็บภาษีมูลค่าเพิ่มจากผู้ซื้อสินค้าหรือผู้รับบริการได้</a:t>
            </a: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8767" y="4914934"/>
            <a:ext cx="1810225" cy="1085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7620" y="4949209"/>
            <a:ext cx="1643074" cy="1051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57884" y="4786322"/>
            <a:ext cx="1985182" cy="1167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21"/>
          <p:cNvGrpSpPr>
            <a:grpSpLocks/>
          </p:cNvGrpSpPr>
          <p:nvPr/>
        </p:nvGrpSpPr>
        <p:grpSpPr bwMode="auto">
          <a:xfrm>
            <a:off x="-28384" y="0"/>
            <a:ext cx="9157869" cy="6858000"/>
            <a:chOff x="-13357" y="320737"/>
            <a:chExt cx="9157357" cy="6322973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rcRect l="5859" t="18555" r="2588" b="9180"/>
            <a:stretch>
              <a:fillRect/>
            </a:stretch>
          </p:blipFill>
          <p:spPr bwMode="auto">
            <a:xfrm>
              <a:off x="-13357" y="1528892"/>
              <a:ext cx="9157357" cy="5114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/>
            <a:srcRect l="30762" t="28320" r="14307" b="62082"/>
            <a:stretch>
              <a:fillRect/>
            </a:stretch>
          </p:blipFill>
          <p:spPr bwMode="auto">
            <a:xfrm>
              <a:off x="0" y="320737"/>
              <a:ext cx="9144000" cy="1198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ตัวยึดเนื้อหา 2"/>
          <p:cNvSpPr txBox="1">
            <a:spLocks/>
          </p:cNvSpPr>
          <p:nvPr/>
        </p:nvSpPr>
        <p:spPr>
          <a:xfrm>
            <a:off x="2214546" y="2071678"/>
            <a:ext cx="6357982" cy="3500462"/>
          </a:xfrm>
          <a:prstGeom prst="rect">
            <a:avLst/>
          </a:prstGeom>
          <a:ln w="55000" cap="flat" cmpd="thickThin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273050" marR="0" lvl="0" indent="-273050" algn="l" defTabSz="914400" rtl="0" eaLnBrk="0" fontAlgn="base" latinLnBrk="0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"/>
              <a:tabLst/>
              <a:defRPr/>
            </a:pPr>
            <a:r>
              <a:rPr kumimoji="0" lang="th-TH" sz="2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กร</a:t>
            </a:r>
            <a:r>
              <a:rPr lang="th-TH" sz="2400" b="1" u="sng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ณี</a:t>
            </a:r>
            <a:r>
              <a:rPr kumimoji="0" lang="th-TH" sz="2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นำเข้า</a:t>
            </a:r>
            <a:r>
              <a:rPr lang="th-TH" sz="2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ปัจจุบันจัดเก็บ</a:t>
            </a:r>
            <a:r>
              <a:rPr kumimoji="0" lang="th-TH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ร้อยละ 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7 </a:t>
            </a:r>
            <a:r>
              <a:rPr kumimoji="0" lang="th-TH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ของราคารวม    ค่าภาษีอากรทุกประเภท </a:t>
            </a: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= </a:t>
            </a:r>
            <a:r>
              <a:rPr lang="th-TH" sz="2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kumimoji="0" lang="th-TH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ราคา</a:t>
            </a:r>
            <a:r>
              <a:rPr kumimoji="0" lang="th-TH" sz="20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CIF </a:t>
            </a:r>
            <a:r>
              <a:rPr kumimoji="0" lang="th-TH" sz="20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+ อากรศุลกากร + ภาษีสรรพสามิต + ภาษีเพื่อมหาดไทย + อากรพิเศษอื่น ๆ)</a:t>
            </a:r>
            <a:r>
              <a:rPr lang="en-US" sz="2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X 7%</a:t>
            </a:r>
            <a:endParaRPr lang="th-TH" sz="2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"/>
              <a:tabLst/>
              <a:defRPr/>
            </a:pPr>
            <a:r>
              <a:rPr lang="th-TH" sz="2400" b="1" u="sng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กรณีส่งออก</a:t>
            </a:r>
            <a:r>
              <a:rPr lang="th-TH" sz="2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ร้อยละ </a:t>
            </a:r>
            <a:r>
              <a:rPr lang="en-US" sz="2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  <a:r>
              <a:rPr lang="th-TH" sz="2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ของมูลค่าการส่งออก</a:t>
            </a:r>
          </a:p>
          <a:p>
            <a:pPr marL="273050" marR="0" lvl="0" indent="-273050" algn="l" defTabSz="914400" rtl="0" eaLnBrk="0" fontAlgn="base" latinLnBrk="0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= </a:t>
            </a:r>
            <a:r>
              <a:rPr lang="th-TH" sz="2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(ราคา </a:t>
            </a:r>
            <a:r>
              <a:rPr lang="en-US" sz="2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FOB ) X 0%</a:t>
            </a:r>
            <a:endParaRPr kumimoji="0" lang="th-TH" sz="20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428596" y="2214554"/>
            <a:ext cx="1500198" cy="2857520"/>
            <a:chOff x="158" y="663"/>
            <a:chExt cx="1452" cy="2953"/>
          </a:xfrm>
        </p:grpSpPr>
        <p:pic>
          <p:nvPicPr>
            <p:cNvPr id="22" name="Picture 15" descr="transportation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7" y="663"/>
              <a:ext cx="1443" cy="1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9" descr="coverPageCttr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8" y="2051"/>
              <a:ext cx="1452" cy="1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Rectangle 18"/>
          <p:cNvSpPr/>
          <p:nvPr/>
        </p:nvSpPr>
        <p:spPr>
          <a:xfrm>
            <a:off x="-27296" y="6434100"/>
            <a:ext cx="9144000" cy="461665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spc="50" dirty="0" smtClean="0">
                <a:ln w="11430"/>
                <a:solidFill>
                  <a:srgbClr val="342F6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World-Class Customs for National Competitiveness and Social Protection</a:t>
            </a:r>
            <a:endParaRPr lang="en-US" sz="2400" b="1" cap="none" spc="50" dirty="0">
              <a:ln w="11430"/>
              <a:solidFill>
                <a:srgbClr val="342F6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WordArt 3"/>
          <p:cNvSpPr>
            <a:spLocks noChangeArrowheads="1" noChangeShapeType="1" noTextEdit="1"/>
          </p:cNvSpPr>
          <p:nvPr/>
        </p:nvSpPr>
        <p:spPr bwMode="auto">
          <a:xfrm>
            <a:off x="3071802" y="357166"/>
            <a:ext cx="5572164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ภาษีมูลค่าเพิ่ม </a:t>
            </a:r>
            <a:r>
              <a:rPr lang="en-US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: Value Added Tax (VAT)</a:t>
            </a:r>
            <a:endParaRPr lang="th-TH" b="1" kern="10" spc="-18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000000"/>
                </a:outerShdw>
              </a:effectLst>
              <a:latin typeface="Tahoma"/>
              <a:ea typeface="Tahoma"/>
              <a:cs typeface="Tahoma"/>
            </a:endParaRPr>
          </a:p>
        </p:txBody>
      </p:sp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428596" y="1428736"/>
            <a:ext cx="4786346" cy="4286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atin typeface="Tahoma"/>
                <a:ea typeface="Tahoma"/>
                <a:cs typeface="Tahoma"/>
              </a:rPr>
              <a:t>การคำนวณภาษีมูลค่าเพิ่ม</a:t>
            </a:r>
            <a:endParaRPr lang="th-TH" b="1" kern="10" spc="-18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atin typeface="Tahoma"/>
              <a:ea typeface="Tahoma"/>
              <a:cs typeface="Tahoma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21"/>
          <p:cNvGrpSpPr>
            <a:grpSpLocks/>
          </p:cNvGrpSpPr>
          <p:nvPr/>
        </p:nvGrpSpPr>
        <p:grpSpPr bwMode="auto">
          <a:xfrm>
            <a:off x="-28384" y="0"/>
            <a:ext cx="9157869" cy="6858000"/>
            <a:chOff x="-13357" y="320737"/>
            <a:chExt cx="9157357" cy="6322973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rcRect l="5859" t="18555" r="2588" b="9180"/>
            <a:stretch>
              <a:fillRect/>
            </a:stretch>
          </p:blipFill>
          <p:spPr bwMode="auto">
            <a:xfrm>
              <a:off x="-13357" y="1528892"/>
              <a:ext cx="9157357" cy="5114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/>
            <a:srcRect l="30762" t="28320" r="14307" b="62082"/>
            <a:stretch>
              <a:fillRect/>
            </a:stretch>
          </p:blipFill>
          <p:spPr bwMode="auto">
            <a:xfrm>
              <a:off x="0" y="320737"/>
              <a:ext cx="9144000" cy="1198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Content Placeholder 1"/>
          <p:cNvSpPr txBox="1">
            <a:spLocks/>
          </p:cNvSpPr>
          <p:nvPr/>
        </p:nvSpPr>
        <p:spPr bwMode="auto">
          <a:xfrm>
            <a:off x="285720" y="1571612"/>
            <a:ext cx="8572560" cy="4630737"/>
          </a:xfrm>
          <a:prstGeom prst="rect">
            <a:avLst/>
          </a:prstGeom>
          <a:noFill/>
          <a:ln w="55000" cap="flat" cmpd="thickThin" algn="ctr">
            <a:noFill/>
            <a:prstDash val="solid"/>
            <a:miter lim="800000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kumimoji="0" lang="th-TH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สินค้านำเข้าที่ได้รับยกเว้นภาษีมูลค่าเพิ่มตามมาตรา 81(2) (ก)</a:t>
            </a:r>
          </a:p>
          <a:p>
            <a:pPr marL="531813" marR="0" lvl="0" indent="-531813" algn="l" defTabSz="914400" rtl="0" eaLnBrk="0" fontAlgn="base" latinLnBrk="0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(ก) 	</a:t>
            </a:r>
            <a:r>
              <a:rPr kumimoji="0" lang="th-TH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พืชผลทางการเกษตร</a:t>
            </a:r>
            <a:r>
              <a:rPr kumimoji="0" lang="th-TH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ไม่ว่าจะเป็นลำต้น กิ่ง ใบ เปลือก หน่อ เหง้า ดอก หัว ฝัก เมล็ด หรือส่วนอื่นๆ ของพืชและวัตถุพลอยได้จากพืช ทั้งนี้ ที่อยู่ในสภาพสดหรือรักษาสภาพไว้เพื่อมิให้เสียเป็นการชั่วคราวในระหว่างขนส่งด้วยการแช่เย็น แช่เย็นจนแข็ง หรือด้วยการจัดทำหรือปรุงแต่งโดยวิธีการอื่น หรือรักษาสภาพไว้เพื่อมิให้เสียเพื่อการขายปลีกหรือขายส่งด้วยวิธีการแช่เย็น แช่เย็นจนแข็ง ทำให้แห้ง บด ทำให้เป็นชิ้นหรือด้วยวิธีอื่น ข้าวสาร หรือผลิตภัณฑ์ที่ได้จากการสีข้าว แต่ไม่รวมถึงไม้ซุง ฟืน หรือผลิตภัณฑ์ที่ได้จากการเลื่อยไม้ หรือผลิตภัณฑ์อาหารที่บรรจุกระป๋อง ภาชนะหรือหีบห่อที่ทำเป็นอุตสาหกรรม ตามลักษณะและเงื่อนไขที่อธิบดีกำหนด (คำสั่งกรมสรรพากรที่ ป.28/2535)</a:t>
            </a:r>
            <a:endParaRPr kumimoji="0" lang="th-TH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WordArt 3"/>
          <p:cNvSpPr>
            <a:spLocks noChangeArrowheads="1" noChangeShapeType="1" noTextEdit="1"/>
          </p:cNvSpPr>
          <p:nvPr/>
        </p:nvSpPr>
        <p:spPr bwMode="auto">
          <a:xfrm>
            <a:off x="3214678" y="357166"/>
            <a:ext cx="5214974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สินค้านำเข้าที่ได้รับยกเว้นภาษีมูลค่าเพิ่ม</a:t>
            </a:r>
            <a:endParaRPr lang="th-TH" b="1" kern="10" spc="-18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000000"/>
                </a:outerShdw>
              </a:effectLst>
              <a:latin typeface="Tahoma"/>
              <a:ea typeface="Tahoma"/>
              <a:cs typeface="Tahom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27296" y="6393156"/>
            <a:ext cx="9144000" cy="461665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spc="50" dirty="0" smtClean="0">
                <a:ln w="11430"/>
                <a:solidFill>
                  <a:srgbClr val="342F6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World-Class Customs for National Competitiveness and Social Protection</a:t>
            </a:r>
            <a:endParaRPr lang="en-US" sz="2400" b="1" cap="none" spc="50" dirty="0">
              <a:ln w="11430"/>
              <a:solidFill>
                <a:srgbClr val="342F6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21"/>
          <p:cNvGrpSpPr>
            <a:grpSpLocks/>
          </p:cNvGrpSpPr>
          <p:nvPr/>
        </p:nvGrpSpPr>
        <p:grpSpPr bwMode="auto">
          <a:xfrm>
            <a:off x="-28384" y="0"/>
            <a:ext cx="9157869" cy="6858000"/>
            <a:chOff x="-13357" y="320737"/>
            <a:chExt cx="9157357" cy="6322973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rcRect l="5859" t="18555" r="2588" b="9180"/>
            <a:stretch>
              <a:fillRect/>
            </a:stretch>
          </p:blipFill>
          <p:spPr bwMode="auto">
            <a:xfrm>
              <a:off x="-13357" y="1528892"/>
              <a:ext cx="9157357" cy="5114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/>
            <a:srcRect l="30762" t="28320" r="14307" b="62082"/>
            <a:stretch>
              <a:fillRect/>
            </a:stretch>
          </p:blipFill>
          <p:spPr bwMode="auto">
            <a:xfrm>
              <a:off x="0" y="320737"/>
              <a:ext cx="9144000" cy="1198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Content Placeholder 1"/>
          <p:cNvSpPr txBox="1">
            <a:spLocks/>
          </p:cNvSpPr>
          <p:nvPr/>
        </p:nvSpPr>
        <p:spPr bwMode="auto">
          <a:xfrm>
            <a:off x="285720" y="1357298"/>
            <a:ext cx="8572560" cy="5357850"/>
          </a:xfrm>
          <a:prstGeom prst="rect">
            <a:avLst/>
          </a:prstGeom>
          <a:noFill/>
          <a:ln w="55000" cap="flat" cmpd="thickThin" algn="ctr">
            <a:noFill/>
            <a:prstDash val="solid"/>
            <a:miter lim="800000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531813" marR="0" lvl="0" indent="-531813" algn="thaiDist" defTabSz="914400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(ข) 	</a:t>
            </a:r>
            <a:r>
              <a:rPr kumimoji="0" lang="th-TH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สัตว์ ไม่ว่าจะมีชีวิตหรือไม่มีชีวิต</a:t>
            </a:r>
            <a:r>
              <a:rPr kumimoji="0" lang="th-TH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และในกรณีสัตว์ไม่มีชีวิตไม่ว่าจะเป็นเนื้อส่วนต่างๆ ของสัตว์ ไข่ น้ำนมและวัตถุพลอยได้จากสัตว์ ทั้งนี้ที่อยู่ในสภาพสดหรือรักษาสภาพไว้เพื่อมิให้เสียเป็นการชั่วคราวในระหว่างขนส่งด้วยการแช่เย็น แช่เย็นจนแข็ง หรือด้วยการจัดทำหรือปรุงแต่งโดยวิธีการอื่น หรือรักษาสภาพไว้เพื่อมิให้เสียเพื่อการขายปลีกหรือขายส่งด้วยวิธีการแช่เย็น แช่เย็นจนแข็ง ทำให้แห้ง บด ทำให้เป็นชิ้นหรือด้วยวิธีอื่น แต่ไม่รวมถึงผลิตภัณฑ์อาหารที่บรรจุกระป๋อง ภาชนะหรือหีบห่อที่ทำเป็นอุตสาหกรรม ตามลักษณะและเงื่อนไขที่อธิบดีกำหนด (คำสั่งกรมสรรพากรที่ ป.29/2535)</a:t>
            </a:r>
          </a:p>
          <a:p>
            <a:pPr marL="531813" marR="0" lvl="0" indent="-531813" algn="l" defTabSz="914400" rtl="0" eaLnBrk="0" fontAlgn="base" latinLnBrk="0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(ค) 	ปุ๋ย</a:t>
            </a:r>
          </a:p>
          <a:p>
            <a:pPr marL="531813" marR="0" lvl="0" indent="-531813" algn="l" defTabSz="914400" rtl="0" eaLnBrk="0" fontAlgn="base" latinLnBrk="0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(ง) 	ปลาป่น อาหารสัตว์</a:t>
            </a:r>
          </a:p>
          <a:p>
            <a:pPr marL="531813" marR="0" lvl="0" indent="-531813" algn="l" defTabSz="914400" rtl="0" eaLnBrk="0" fontAlgn="base" latinLnBrk="0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(จ) 	ยาหรือเคมีภัณฑ์ที่ใช้สำหรับพืชหรือสัตว์ เพื่อบำรุงรักษา ป้องกัน ทำลายหรือกำจัดศัตรูหรือโรคของพืชและสัตว์</a:t>
            </a:r>
          </a:p>
          <a:p>
            <a:pPr marL="531813" marR="0" lvl="0" indent="-531813" algn="l" defTabSz="914400" rtl="0" eaLnBrk="0" fontAlgn="base" latinLnBrk="0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(ฉ) 	หนังสือพิมพ์ นิตยสาร หรือตำราเรียน</a:t>
            </a:r>
            <a:endParaRPr kumimoji="0" lang="th-TH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WordArt 3"/>
          <p:cNvSpPr>
            <a:spLocks noChangeArrowheads="1" noChangeShapeType="1" noTextEdit="1"/>
          </p:cNvSpPr>
          <p:nvPr/>
        </p:nvSpPr>
        <p:spPr bwMode="auto">
          <a:xfrm>
            <a:off x="3214678" y="357166"/>
            <a:ext cx="5214974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สินค้านำเข้าที่ได้รับยกเว้นภาษีมูลค่าเพิ่ม</a:t>
            </a:r>
            <a:endParaRPr lang="th-TH" b="1" kern="10" spc="-18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000000"/>
                </a:outerShdw>
              </a:effectLst>
              <a:latin typeface="Tahoma"/>
              <a:ea typeface="Tahoma"/>
              <a:cs typeface="Tahoma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21"/>
          <p:cNvGrpSpPr>
            <a:grpSpLocks/>
          </p:cNvGrpSpPr>
          <p:nvPr/>
        </p:nvGrpSpPr>
        <p:grpSpPr bwMode="auto">
          <a:xfrm>
            <a:off x="-28384" y="0"/>
            <a:ext cx="9157869" cy="6858000"/>
            <a:chOff x="-13357" y="320737"/>
            <a:chExt cx="9157357" cy="6322973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rcRect l="5859" t="18555" r="2588" b="9180"/>
            <a:stretch>
              <a:fillRect/>
            </a:stretch>
          </p:blipFill>
          <p:spPr bwMode="auto">
            <a:xfrm>
              <a:off x="-13357" y="1528892"/>
              <a:ext cx="9157357" cy="5114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/>
            <a:srcRect l="30762" t="28320" r="14307" b="62082"/>
            <a:stretch>
              <a:fillRect/>
            </a:stretch>
          </p:blipFill>
          <p:spPr bwMode="auto">
            <a:xfrm>
              <a:off x="0" y="320737"/>
              <a:ext cx="9144000" cy="1198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Content Placeholder 1"/>
          <p:cNvSpPr txBox="1">
            <a:spLocks/>
          </p:cNvSpPr>
          <p:nvPr/>
        </p:nvSpPr>
        <p:spPr bwMode="auto">
          <a:xfrm>
            <a:off x="285720" y="1500198"/>
            <a:ext cx="8572560" cy="4572008"/>
          </a:xfrm>
          <a:prstGeom prst="rect">
            <a:avLst/>
          </a:prstGeom>
          <a:noFill/>
          <a:ln w="55000" cap="flat" cmpd="thickThin" algn="ctr">
            <a:noFill/>
            <a:prstDash val="solid"/>
            <a:miter lim="800000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55600" marR="0" lvl="0" indent="-355600" algn="l" defTabSz="914400" rtl="0" eaLnBrk="0" fontAlgn="base" latinLnBrk="0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2.	</a:t>
            </a:r>
            <a:r>
              <a:rPr kumimoji="0" lang="th-TH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สินค้าจากต่างประเทศที่นำเข้าไปใน</a:t>
            </a:r>
            <a:r>
              <a:rPr kumimoji="0" lang="th-TH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เขตประกอบการเสรี </a:t>
            </a: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(I-EAT Free Zone)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th-TH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ที่ได้รับยกเว้นอากรขาเข้าตามกฎหมายว่าด้วย</a:t>
            </a:r>
            <a:r>
              <a:rPr kumimoji="0" lang="th-TH" sz="1800" i="0" u="sng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การนิคมอุตสาหกรรมแห่งประเทศไทย</a:t>
            </a:r>
          </a:p>
          <a:p>
            <a:pPr marL="355600" marR="0" lvl="0" indent="-355600" algn="l" defTabSz="914400" rtl="0" eaLnBrk="0" fontAlgn="base" latinLnBrk="0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3.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kumimoji="0" lang="th-TH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สินค้าจากต่างประเทศที่นำเข้าไปใน</a:t>
            </a:r>
            <a:r>
              <a:rPr kumimoji="0" lang="th-TH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เขตปลอดอากร </a:t>
            </a: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(Free Zone)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th-TH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ที่ได้รับยกเว้นอากรขาเข้า</a:t>
            </a:r>
            <a:r>
              <a:rPr kumimoji="0" lang="th-TH" sz="1800" i="0" u="sng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ตามกฎหมายศุลกากร</a:t>
            </a:r>
          </a:p>
          <a:p>
            <a:pPr marL="355600" marR="0" lvl="0" indent="-355600" algn="l" defTabSz="914400" rtl="0" eaLnBrk="0" fontAlgn="base" latinLnBrk="0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4.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kumimoji="0" lang="th-TH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สินค้าที่จำแนกประเภทไว้ในภาคว่าด้วย</a:t>
            </a:r>
            <a:r>
              <a:rPr kumimoji="0" lang="th-TH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ของที่ได้รับยกเว้นอากร</a:t>
            </a:r>
            <a:r>
              <a:rPr kumimoji="0" lang="th-TH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ตามกฎหมายว่าด้วยพิกัดอัตราศุลกากร (ภาค 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4 </a:t>
            </a:r>
            <a:r>
              <a:rPr kumimoji="0" lang="th-TH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พ.ร.ก. พิกัด</a:t>
            </a:r>
            <a:r>
              <a:rPr lang="th-TH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อัตราศุลกากร พ.ศ.</a:t>
            </a: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2530</a:t>
            </a:r>
            <a:r>
              <a:rPr kumimoji="0" lang="th-TH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endParaRPr kumimoji="0" lang="th-TH" sz="180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55600" marR="0" lvl="0" indent="-355600" algn="l" defTabSz="914400" rtl="0" eaLnBrk="0" fontAlgn="base" latinLnBrk="0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5.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kumimoji="0" lang="th-TH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สินค้าซึ่งนำเข้าแล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ะ</a:t>
            </a:r>
            <a:r>
              <a:rPr kumimoji="0" lang="th-TH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อยู่ในอารักขาของศุลกากร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th-TH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แล้ว</a:t>
            </a:r>
            <a:r>
              <a:rPr kumimoji="0" lang="th-TH" sz="180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ได้</a:t>
            </a:r>
            <a:r>
              <a:rPr kumimoji="0" lang="th-TH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ส่งกลับออกไปต่างประเทศ</a:t>
            </a:r>
            <a:r>
              <a:rPr kumimoji="0" lang="th-TH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โดยได้คืนอากรขาเข้าตามกฎหมายว่าด้วยศุลกากร 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(Re-Export)</a:t>
            </a:r>
            <a:endParaRPr kumimoji="0" lang="th-TH" sz="180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3214678" y="357166"/>
            <a:ext cx="5214974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สินค้านำเข้าที่ได้รับยกเว้นภาษีมูลค่าเพิ่ม</a:t>
            </a:r>
            <a:endParaRPr lang="th-TH" b="1" kern="10" spc="-18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000000"/>
                </a:outerShdw>
              </a:effectLst>
              <a:latin typeface="Tahoma"/>
              <a:ea typeface="Tahoma"/>
              <a:cs typeface="Tahom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27296" y="6406804"/>
            <a:ext cx="9144000" cy="461665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spc="50" dirty="0" smtClean="0">
                <a:ln w="11430"/>
                <a:solidFill>
                  <a:srgbClr val="342F6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World-Class Customs for National Competitiveness and Social Protection</a:t>
            </a:r>
            <a:endParaRPr lang="en-US" sz="2400" b="1" cap="none" spc="50" dirty="0">
              <a:ln w="11430"/>
              <a:solidFill>
                <a:srgbClr val="342F6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8" name="ตัวยึดรูปภาพ 7" descr="bigstockphoto_Warehouse_2012713.jpg"/>
          <p:cNvPicPr>
            <a:picLocks noChangeAspect="1"/>
          </p:cNvPicPr>
          <p:nvPr/>
        </p:nvPicPr>
        <p:blipFill>
          <a:blip r:embed="rId4" cstate="print"/>
          <a:srcRect t="6237" b="6237"/>
          <a:stretch>
            <a:fillRect/>
          </a:stretch>
        </p:blipFill>
        <p:spPr>
          <a:xfrm flipV="1">
            <a:off x="6858016" y="5152833"/>
            <a:ext cx="2000232" cy="1205124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21"/>
          <p:cNvGrpSpPr>
            <a:grpSpLocks/>
          </p:cNvGrpSpPr>
          <p:nvPr/>
        </p:nvGrpSpPr>
        <p:grpSpPr bwMode="auto">
          <a:xfrm>
            <a:off x="-28384" y="0"/>
            <a:ext cx="9157869" cy="6858000"/>
            <a:chOff x="-13357" y="320737"/>
            <a:chExt cx="9157357" cy="6322973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rcRect l="5859" t="18555" r="2588" b="9180"/>
            <a:stretch>
              <a:fillRect/>
            </a:stretch>
          </p:blipFill>
          <p:spPr bwMode="auto">
            <a:xfrm>
              <a:off x="-13357" y="1528892"/>
              <a:ext cx="9157357" cy="5114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/>
            <a:srcRect l="30762" t="28320" r="14307" b="62082"/>
            <a:stretch>
              <a:fillRect/>
            </a:stretch>
          </p:blipFill>
          <p:spPr bwMode="auto">
            <a:xfrm>
              <a:off x="0" y="320737"/>
              <a:ext cx="9144000" cy="1198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Content Placeholder 1"/>
          <p:cNvSpPr txBox="1">
            <a:spLocks/>
          </p:cNvSpPr>
          <p:nvPr/>
        </p:nvSpPr>
        <p:spPr bwMode="auto">
          <a:xfrm>
            <a:off x="285720" y="1428736"/>
            <a:ext cx="8572560" cy="4929222"/>
          </a:xfrm>
          <a:prstGeom prst="rect">
            <a:avLst/>
          </a:prstGeom>
          <a:ln w="55000" cap="flat" cmpd="thickThin" algn="ctr">
            <a:noFill/>
            <a:prstDash val="solid"/>
            <a:miter lim="800000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55600" marR="0" lvl="0" indent="-355600" algn="l" defTabSz="914400" rtl="0" eaLnBrk="0" fontAlgn="base" latinLnBrk="0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lang="en-US" sz="1800" b="1" noProof="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6.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การนำเข้าหรือการขายเพชร พลอย ทับทิม มรกต บุษราคัม โกเมน โอปอล นิล เพทาย ไพฑูรย์ หยก ไข่มุก</a:t>
            </a:r>
            <a:r>
              <a:rPr kumimoji="0" lang="th-TH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และอัญมณีที่มีลักษณะทำนองเดียวกัน รวมทั้งสิ่งทำเทียม</a:t>
            </a:r>
            <a:r>
              <a:rPr kumimoji="0" lang="th-TH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วัตถุดังกล่าวหรือที่ทำขึ้นใหม่ เฉพาะที่ยังมิได้ประกอบขึ้นเป็นตัวเรือนหรือของรูปพรรณ เพื่อใช้ในการผลิตอัญมณีที่เป็นเครื่องประดับหรือของใช้ใดๆ ของผู้ประกอบการจดทะเบียน ทั้งนี้ตามหลักเกณฑ์วิธีการและเงื่อนไขที่อธิบดีกรมสรรพากรประกาศกำหนด</a:t>
            </a:r>
          </a:p>
          <a:p>
            <a:pPr marL="355600" marR="0" lvl="0" indent="-355600" algn="l" defTabSz="914400" rtl="0" eaLnBrk="0" fontAlgn="base" latinLnBrk="0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lang="en-US" sz="1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7.	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การนำเข้าหรือการขายทองคำ ทองคำขาว ทองขาวเงิน และพาลาเดียม </a:t>
            </a:r>
            <a:r>
              <a:rPr kumimoji="0" lang="th-TH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เฉพาะที่ยังมิได้ประกอบขึ้นเป็นทองรูปพรรณหรือของรูปพรรณของผู้ประกอบการจดทะเบียน ทั้งนี้ ตามหลักเกณฑ์วิธีการและเงื่อนไขที่อธิบดีกรมสรรพากรประกาศกำหนด</a:t>
            </a:r>
            <a:r>
              <a:rPr lang="th-TH" sz="1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การนำเข้า</a:t>
            </a:r>
          </a:p>
          <a:p>
            <a:pPr marL="355600" marR="0" lvl="0" indent="-355600" algn="l" defTabSz="914400" rtl="0" eaLnBrk="0" fontAlgn="base" latinLnBrk="0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lang="en-US" sz="1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8.	</a:t>
            </a:r>
            <a:r>
              <a:rPr lang="th-TH" sz="1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อนุพันธ์ของไพริดิน เมทิลคลอไรด์ และเวทติ้งเอเจนต์</a:t>
            </a:r>
            <a:r>
              <a:rPr lang="th-TH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ทั้งนี้ เฉพาะที่นำเข้าซึ่งเป็นผู้ที่ได้รับอนุญาตให้ประกอบกิจการโรงงานอุตสาหกรรม นำมาใช้ผลิตหรือผสมเป็นสารหรือยากำจัดวัชชพืชในกิจการของตนเอง</a:t>
            </a:r>
          </a:p>
          <a:p>
            <a:pPr marL="355600" marR="0" lvl="0" indent="-355600" algn="l" defTabSz="914400" rtl="0" eaLnBrk="0" fontAlgn="base" latinLnBrk="0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WordArt 3"/>
          <p:cNvSpPr>
            <a:spLocks noChangeArrowheads="1" noChangeShapeType="1" noTextEdit="1"/>
          </p:cNvSpPr>
          <p:nvPr/>
        </p:nvSpPr>
        <p:spPr bwMode="auto">
          <a:xfrm>
            <a:off x="3214678" y="357166"/>
            <a:ext cx="5214974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สินค้านำเข้าที่ได้รับยกเว้นภาษีมูลค่าเพิ่ม</a:t>
            </a:r>
            <a:endParaRPr lang="th-TH" b="1" kern="10" spc="-18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000000"/>
                </a:outerShdw>
              </a:effectLst>
              <a:latin typeface="Tahoma"/>
              <a:ea typeface="Tahoma"/>
              <a:cs typeface="Tahoma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A920DC-0022-49E7-A67D-3000EAA50085}" type="slidenum">
              <a:rPr lang="th-TH" smtClean="0"/>
              <a:pPr>
                <a:defRPr/>
              </a:pPr>
              <a:t>2</a:t>
            </a:fld>
            <a:endParaRPr lang="th-TH"/>
          </a:p>
        </p:txBody>
      </p:sp>
      <p:sp>
        <p:nvSpPr>
          <p:cNvPr id="111618" name="Rectangle 2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71470" y="142852"/>
            <a:ext cx="9072562" cy="6643734"/>
          </a:xfr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174625" indent="-174625">
              <a:lnSpc>
                <a:spcPct val="115000"/>
              </a:lnSpc>
              <a:spcBef>
                <a:spcPct val="25000"/>
              </a:spcBef>
              <a:buNone/>
            </a:pPr>
            <a:endParaRPr lang="th-TH" sz="700" b="1" dirty="0" smtClean="0">
              <a:effectLst/>
              <a:latin typeface="Tahoma" pitchFamily="34" charset="0"/>
              <a:cs typeface="Tahoma" pitchFamily="34" charset="0"/>
            </a:endParaRPr>
          </a:p>
          <a:p>
            <a:pPr marL="174625" indent="-174625">
              <a:lnSpc>
                <a:spcPct val="115000"/>
              </a:lnSpc>
              <a:spcBef>
                <a:spcPct val="25000"/>
              </a:spcBef>
            </a:pPr>
            <a:r>
              <a:rPr lang="th-TH" sz="1400" b="1" dirty="0" smtClean="0">
                <a:effectLst/>
                <a:latin typeface="Tahoma" pitchFamily="34" charset="0"/>
                <a:cs typeface="Tahoma" pitchFamily="34" charset="0"/>
              </a:rPr>
              <a:t>วิทยากร 		อ. วิชัย  มากวัฒนสุข  </a:t>
            </a:r>
          </a:p>
          <a:p>
            <a:pPr marL="174625" indent="-174625">
              <a:lnSpc>
                <a:spcPct val="115000"/>
              </a:lnSpc>
              <a:spcBef>
                <a:spcPct val="25000"/>
              </a:spcBef>
            </a:pPr>
            <a:r>
              <a:rPr lang="th-TH" sz="1400" b="1" dirty="0" smtClean="0">
                <a:effectLst/>
                <a:latin typeface="Tahoma" pitchFamily="34" charset="0"/>
                <a:cs typeface="Tahoma" pitchFamily="34" charset="0"/>
              </a:rPr>
              <a:t>ตำแหน่ง 		ผู้อำนวยการส่วนคดีแพ่งและคดีปกครอง</a:t>
            </a:r>
          </a:p>
          <a:p>
            <a:pPr marL="174625" indent="-174625">
              <a:lnSpc>
                <a:spcPct val="115000"/>
              </a:lnSpc>
              <a:spcBef>
                <a:spcPct val="25000"/>
              </a:spcBef>
              <a:buNone/>
            </a:pPr>
            <a:r>
              <a:rPr lang="th-TH" sz="1400" b="1" dirty="0" smtClean="0">
                <a:latin typeface="Tahoma" pitchFamily="34" charset="0"/>
                <a:cs typeface="Tahoma" pitchFamily="34" charset="0"/>
              </a:rPr>
              <a:t>			</a:t>
            </a:r>
            <a:r>
              <a:rPr lang="th-TH" sz="1400" b="1" dirty="0" smtClean="0">
                <a:effectLst/>
                <a:latin typeface="Tahoma" pitchFamily="34" charset="0"/>
                <a:cs typeface="Tahoma" pitchFamily="34" charset="0"/>
              </a:rPr>
              <a:t>สำนักกฎหมาย กรมศุลกากร</a:t>
            </a:r>
          </a:p>
          <a:p>
            <a:pPr marL="174625" indent="-174625">
              <a:lnSpc>
                <a:spcPct val="115000"/>
              </a:lnSpc>
              <a:spcBef>
                <a:spcPct val="25000"/>
              </a:spcBef>
            </a:pPr>
            <a:r>
              <a:rPr lang="th-TH" sz="1400" b="1" dirty="0" smtClean="0">
                <a:effectLst/>
                <a:latin typeface="Tahoma" pitchFamily="34" charset="0"/>
                <a:cs typeface="Tahoma" pitchFamily="34" charset="0"/>
              </a:rPr>
              <a:t>ประกาศนียบัตร  	</a:t>
            </a:r>
            <a:r>
              <a:rPr lang="th-TH" sz="1400" dirty="0" smtClean="0">
                <a:effectLst/>
                <a:latin typeface="Tahoma" pitchFamily="34" charset="0"/>
                <a:cs typeface="Tahoma" pitchFamily="34" charset="0"/>
              </a:rPr>
              <a:t>โรงเรียนศุลการักษ์ กรมศุลกากร รุ่นที่ 13</a:t>
            </a:r>
          </a:p>
          <a:p>
            <a:pPr marL="174625" indent="-174625">
              <a:lnSpc>
                <a:spcPct val="115000"/>
              </a:lnSpc>
              <a:spcBef>
                <a:spcPct val="25000"/>
              </a:spcBef>
            </a:pPr>
            <a:r>
              <a:rPr lang="th-TH" sz="1400" b="1" dirty="0" smtClean="0">
                <a:effectLst/>
                <a:latin typeface="Tahoma" pitchFamily="34" charset="0"/>
                <a:cs typeface="Tahoma" pitchFamily="34" charset="0"/>
              </a:rPr>
              <a:t>ปริญญาตรี	</a:t>
            </a:r>
            <a:r>
              <a:rPr lang="th-TH" sz="1400" dirty="0" smtClean="0">
                <a:effectLst/>
                <a:latin typeface="Tahoma" pitchFamily="34" charset="0"/>
                <a:cs typeface="Tahoma" pitchFamily="34" charset="0"/>
              </a:rPr>
              <a:t>นิติศาสตร์บัณฑิต  มหาวิทยาลัยสุโขทัยธรรมาธิราช</a:t>
            </a:r>
          </a:p>
          <a:p>
            <a:pPr marL="174625" indent="-174625">
              <a:lnSpc>
                <a:spcPct val="115000"/>
              </a:lnSpc>
              <a:spcBef>
                <a:spcPct val="25000"/>
              </a:spcBef>
            </a:pPr>
            <a:r>
              <a:rPr lang="th-TH" sz="1400" b="1" dirty="0" smtClean="0">
                <a:effectLst/>
                <a:latin typeface="Tahoma" pitchFamily="34" charset="0"/>
                <a:cs typeface="Tahoma" pitchFamily="34" charset="0"/>
              </a:rPr>
              <a:t>ปริญญาโท	</a:t>
            </a:r>
            <a:r>
              <a:rPr lang="th-TH" sz="1400" dirty="0" smtClean="0">
                <a:effectLst/>
                <a:latin typeface="Tahoma" pitchFamily="34" charset="0"/>
                <a:cs typeface="Tahoma" pitchFamily="34" charset="0"/>
              </a:rPr>
              <a:t>รัฐประศาสนศาสตรมหาบัณฑิตสำหรับนักบริหาร</a:t>
            </a:r>
          </a:p>
          <a:p>
            <a:pPr marL="174625" indent="-174625">
              <a:lnSpc>
                <a:spcPct val="115000"/>
              </a:lnSpc>
              <a:spcBef>
                <a:spcPct val="25000"/>
              </a:spcBef>
              <a:buFont typeface="Wingdings" pitchFamily="2" charset="2"/>
              <a:buNone/>
            </a:pPr>
            <a:r>
              <a:rPr lang="th-TH" sz="1400" dirty="0" smtClean="0">
                <a:effectLst/>
                <a:latin typeface="Tahoma" pitchFamily="34" charset="0"/>
                <a:cs typeface="Tahoma" pitchFamily="34" charset="0"/>
              </a:rPr>
              <a:t>			สาขาวิชานโยบายสาธารณะและการบริหารงานบุคคล มหาวิทยาลัยศรีปทุม</a:t>
            </a:r>
            <a:endParaRPr lang="th-TH" sz="1400" b="1" dirty="0" smtClean="0">
              <a:effectLst/>
              <a:latin typeface="Tahoma" pitchFamily="34" charset="0"/>
              <a:cs typeface="Tahoma" pitchFamily="34" charset="0"/>
            </a:endParaRPr>
          </a:p>
          <a:p>
            <a:pPr marL="174625" indent="-174625">
              <a:lnSpc>
                <a:spcPct val="120000"/>
              </a:lnSpc>
              <a:spcBef>
                <a:spcPct val="30000"/>
              </a:spcBef>
            </a:pPr>
            <a:r>
              <a:rPr lang="th-TH" sz="1400" b="1" dirty="0" smtClean="0">
                <a:effectLst/>
                <a:latin typeface="Tahoma" pitchFamily="34" charset="0"/>
                <a:cs typeface="Tahoma" pitchFamily="34" charset="0"/>
              </a:rPr>
              <a:t>ประสบการณ์ทำงาน  </a:t>
            </a:r>
            <a:r>
              <a:rPr lang="th-TH" sz="1400" dirty="0" smtClean="0">
                <a:effectLst/>
                <a:latin typeface="Tahoma" pitchFamily="34" charset="0"/>
                <a:cs typeface="Tahoma" pitchFamily="34" charset="0"/>
              </a:rPr>
              <a:t>เริ่มรับราชการที่ </a:t>
            </a:r>
            <a:r>
              <a:rPr lang="th-TH" sz="1400" b="1" dirty="0" smtClean="0">
                <a:effectLst/>
                <a:latin typeface="Tahoma" pitchFamily="34" charset="0"/>
                <a:cs typeface="Tahoma" pitchFamily="34" charset="0"/>
              </a:rPr>
              <a:t>กรมศุลกากร</a:t>
            </a:r>
            <a:r>
              <a:rPr lang="th-TH" sz="1400" dirty="0" smtClean="0">
                <a:effectLst/>
                <a:latin typeface="Tahoma" pitchFamily="34" charset="0"/>
                <a:cs typeface="Tahoma" pitchFamily="34" charset="0"/>
              </a:rPr>
              <a:t> ตั้งแต่ พ.ศ. </a:t>
            </a:r>
            <a:r>
              <a:rPr lang="en-US" sz="1400" dirty="0" smtClean="0">
                <a:effectLst/>
                <a:latin typeface="Tahoma" pitchFamily="34" charset="0"/>
                <a:cs typeface="Tahoma" pitchFamily="34" charset="0"/>
              </a:rPr>
              <a:t>2518</a:t>
            </a:r>
            <a:endParaRPr lang="th-TH" sz="1400" u="sng" dirty="0" smtClean="0">
              <a:effectLst/>
              <a:latin typeface="Tahoma" pitchFamily="34" charset="0"/>
              <a:cs typeface="Tahoma" pitchFamily="34" charset="0"/>
            </a:endParaRPr>
          </a:p>
          <a:p>
            <a:pPr marL="174625" indent="-174625">
              <a:lnSpc>
                <a:spcPct val="120000"/>
              </a:lnSpc>
              <a:spcBef>
                <a:spcPct val="30000"/>
              </a:spcBef>
            </a:pPr>
            <a:r>
              <a:rPr lang="th-TH" sz="1400" dirty="0" smtClean="0">
                <a:effectLst/>
                <a:latin typeface="Tahoma" pitchFamily="34" charset="0"/>
                <a:cs typeface="Tahoma" pitchFamily="34" charset="0"/>
              </a:rPr>
              <a:t>พ.ศ. 2518	ศุลการักษ์ 1-</a:t>
            </a:r>
            <a:r>
              <a:rPr lang="en-US" sz="1400" dirty="0" smtClean="0">
                <a:effectLst/>
                <a:latin typeface="Tahoma" pitchFamily="34" charset="0"/>
                <a:cs typeface="Tahoma" pitchFamily="34" charset="0"/>
              </a:rPr>
              <a:t>2</a:t>
            </a:r>
            <a:r>
              <a:rPr lang="th-TH" sz="1400" dirty="0" smtClean="0">
                <a:effectLst/>
                <a:latin typeface="Tahoma" pitchFamily="34" charset="0"/>
                <a:cs typeface="Tahoma" pitchFamily="34" charset="0"/>
              </a:rPr>
              <a:t>	        -  กองตรวจสินค้าขาออก</a:t>
            </a:r>
          </a:p>
          <a:p>
            <a:pPr marL="174625" indent="-174625">
              <a:lnSpc>
                <a:spcPct val="120000"/>
              </a:lnSpc>
              <a:spcBef>
                <a:spcPct val="30000"/>
              </a:spcBef>
            </a:pPr>
            <a:r>
              <a:rPr lang="th-TH" sz="1400" dirty="0" smtClean="0">
                <a:effectLst/>
                <a:latin typeface="Tahoma" pitchFamily="34" charset="0"/>
                <a:cs typeface="Tahoma" pitchFamily="34" charset="0"/>
              </a:rPr>
              <a:t>พ.ศ. </a:t>
            </a:r>
            <a:r>
              <a:rPr lang="en-US" sz="1400" dirty="0" smtClean="0">
                <a:effectLst/>
                <a:latin typeface="Tahoma" pitchFamily="34" charset="0"/>
                <a:cs typeface="Tahoma" pitchFamily="34" charset="0"/>
              </a:rPr>
              <a:t>2525	</a:t>
            </a:r>
            <a:r>
              <a:rPr lang="th-TH" sz="1400" dirty="0" smtClean="0">
                <a:effectLst/>
                <a:latin typeface="Tahoma" pitchFamily="34" charset="0"/>
                <a:cs typeface="Tahoma" pitchFamily="34" charset="0"/>
              </a:rPr>
              <a:t>ศุลการักษ์</a:t>
            </a:r>
            <a:r>
              <a:rPr lang="en-US" sz="1400" dirty="0" smtClean="0">
                <a:effectLst/>
                <a:latin typeface="Tahoma" pitchFamily="34" charset="0"/>
                <a:cs typeface="Tahoma" pitchFamily="34" charset="0"/>
              </a:rPr>
              <a:t> 3</a:t>
            </a:r>
            <a:r>
              <a:rPr lang="th-TH" sz="1400" dirty="0" smtClean="0">
                <a:effectLst/>
                <a:latin typeface="Tahoma" pitchFamily="34" charset="0"/>
                <a:cs typeface="Tahoma" pitchFamily="34" charset="0"/>
              </a:rPr>
              <a:t>        	        -  ด่านศุลกากรปากบารา จ.สตูล / กองตรวจสินค้าขาเข้า</a:t>
            </a:r>
          </a:p>
          <a:p>
            <a:pPr marL="174625" indent="-174625">
              <a:lnSpc>
                <a:spcPct val="120000"/>
              </a:lnSpc>
              <a:spcBef>
                <a:spcPct val="30000"/>
              </a:spcBef>
            </a:pPr>
            <a:r>
              <a:rPr lang="th-TH" sz="1400" dirty="0" smtClean="0">
                <a:effectLst/>
                <a:latin typeface="Tahoma" pitchFamily="34" charset="0"/>
                <a:cs typeface="Tahoma" pitchFamily="34" charset="0"/>
              </a:rPr>
              <a:t>พ.ศ. 252</a:t>
            </a:r>
            <a:r>
              <a:rPr lang="en-US" sz="1400" dirty="0" smtClean="0">
                <a:effectLst/>
                <a:latin typeface="Tahoma" pitchFamily="34" charset="0"/>
                <a:cs typeface="Tahoma" pitchFamily="34" charset="0"/>
              </a:rPr>
              <a:t>8</a:t>
            </a:r>
            <a:r>
              <a:rPr lang="th-TH" sz="1400" dirty="0" smtClean="0">
                <a:effectLst/>
                <a:latin typeface="Tahoma" pitchFamily="34" charset="0"/>
                <a:cs typeface="Tahoma" pitchFamily="34" charset="0"/>
              </a:rPr>
              <a:t>	เจ้าหน้าที่พิธีการศุลกากร 4      -  กองศุลกาธิการ / กองตรวจสินค้าขาเข้า     </a:t>
            </a:r>
          </a:p>
          <a:p>
            <a:pPr marL="174625" indent="-174625">
              <a:lnSpc>
                <a:spcPct val="120000"/>
              </a:lnSpc>
              <a:spcBef>
                <a:spcPct val="30000"/>
              </a:spcBef>
            </a:pPr>
            <a:r>
              <a:rPr lang="th-TH" sz="1400" dirty="0" smtClean="0">
                <a:effectLst/>
                <a:latin typeface="Tahoma" pitchFamily="34" charset="0"/>
                <a:cs typeface="Tahoma" pitchFamily="34" charset="0"/>
              </a:rPr>
              <a:t>พ.ศ. 2531	นายตรวจศุลกากร 5               -  กองป้องกันและปราบปราม </a:t>
            </a:r>
          </a:p>
          <a:p>
            <a:pPr marL="174625" indent="-174625">
              <a:lnSpc>
                <a:spcPct val="120000"/>
              </a:lnSpc>
              <a:spcBef>
                <a:spcPct val="30000"/>
              </a:spcBef>
            </a:pPr>
            <a:r>
              <a:rPr lang="th-TH" sz="1400" dirty="0" smtClean="0">
                <a:effectLst/>
                <a:latin typeface="Tahoma" pitchFamily="34" charset="0"/>
                <a:cs typeface="Tahoma" pitchFamily="34" charset="0"/>
              </a:rPr>
              <a:t>พ.ศ. 2532	สารวัตรศุลกากร 5	        -  กองป้องกันและปราบปราม / กองตรวจสินค้าขาออก</a:t>
            </a:r>
          </a:p>
          <a:p>
            <a:pPr marL="174625" indent="-174625">
              <a:lnSpc>
                <a:spcPct val="120000"/>
              </a:lnSpc>
              <a:spcBef>
                <a:spcPct val="30000"/>
              </a:spcBef>
            </a:pPr>
            <a:r>
              <a:rPr lang="th-TH" sz="1400" dirty="0" smtClean="0">
                <a:effectLst/>
                <a:latin typeface="Tahoma" pitchFamily="34" charset="0"/>
                <a:cs typeface="Tahoma" pitchFamily="34" charset="0"/>
              </a:rPr>
              <a:t>พ.ศ. 253</a:t>
            </a:r>
            <a:r>
              <a:rPr lang="en-US" sz="1400" dirty="0" smtClean="0">
                <a:effectLst/>
                <a:latin typeface="Tahoma" pitchFamily="34" charset="0"/>
                <a:cs typeface="Tahoma" pitchFamily="34" charset="0"/>
              </a:rPr>
              <a:t>7</a:t>
            </a:r>
            <a:r>
              <a:rPr lang="th-TH" sz="1400" dirty="0" smtClean="0">
                <a:effectLst/>
                <a:latin typeface="Tahoma" pitchFamily="34" charset="0"/>
                <a:cs typeface="Tahoma" pitchFamily="34" charset="0"/>
              </a:rPr>
              <a:t>	สารวัตรศุลกากร 5	        -  ด่านศุลกากรกันตัง  จังหวัดตรัง</a:t>
            </a:r>
          </a:p>
          <a:p>
            <a:pPr marL="174625" indent="-174625">
              <a:lnSpc>
                <a:spcPct val="120000"/>
              </a:lnSpc>
              <a:spcBef>
                <a:spcPct val="30000"/>
              </a:spcBef>
            </a:pPr>
            <a:r>
              <a:rPr lang="th-TH" sz="1400" dirty="0" smtClean="0">
                <a:effectLst/>
                <a:latin typeface="Tahoma" pitchFamily="34" charset="0"/>
                <a:cs typeface="Tahoma" pitchFamily="34" charset="0"/>
              </a:rPr>
              <a:t>พ.ศ. 253</a:t>
            </a:r>
            <a:r>
              <a:rPr lang="en-US" sz="1400" dirty="0" smtClean="0">
                <a:effectLst/>
                <a:latin typeface="Tahoma" pitchFamily="34" charset="0"/>
                <a:cs typeface="Tahoma" pitchFamily="34" charset="0"/>
              </a:rPr>
              <a:t>9</a:t>
            </a:r>
            <a:r>
              <a:rPr lang="th-TH" sz="1400" dirty="0" smtClean="0">
                <a:effectLst/>
                <a:latin typeface="Tahoma" pitchFamily="34" charset="0"/>
                <a:cs typeface="Tahoma" pitchFamily="34" charset="0"/>
              </a:rPr>
              <a:t>	สารวัตรศุลกากร 5	        -  ด่านศุลกากรสงขลา  จังหวัดสงขลา       </a:t>
            </a:r>
          </a:p>
          <a:p>
            <a:pPr marL="174625" indent="-174625">
              <a:lnSpc>
                <a:spcPct val="120000"/>
              </a:lnSpc>
              <a:spcBef>
                <a:spcPct val="30000"/>
              </a:spcBef>
            </a:pPr>
            <a:r>
              <a:rPr lang="th-TH" sz="1400" dirty="0" smtClean="0">
                <a:effectLst/>
                <a:latin typeface="Tahoma" pitchFamily="34" charset="0"/>
                <a:cs typeface="Tahoma" pitchFamily="34" charset="0"/>
              </a:rPr>
              <a:t>พ.ศ. 2542	นิติกร  6		        -  สำนักงานศุลกากรท่าอากาศยานกรุงเทพ (ดอนเมือง)</a:t>
            </a:r>
          </a:p>
          <a:p>
            <a:pPr marL="174625" indent="-174625">
              <a:lnSpc>
                <a:spcPct val="120000"/>
              </a:lnSpc>
              <a:spcBef>
                <a:spcPct val="30000"/>
              </a:spcBef>
            </a:pPr>
            <a:r>
              <a:rPr lang="th-TH" sz="1400" dirty="0" smtClean="0">
                <a:effectLst/>
                <a:latin typeface="Tahoma" pitchFamily="34" charset="0"/>
                <a:cs typeface="Tahoma" pitchFamily="34" charset="0"/>
              </a:rPr>
              <a:t>พ.ศ. 2546 	นิติกร 7 ว  		        -  สำนักงานศุลกากรท่าเรือกรุงเทพ (คลองเตย)</a:t>
            </a:r>
          </a:p>
          <a:p>
            <a:pPr marL="174625" indent="-174625">
              <a:lnSpc>
                <a:spcPct val="120000"/>
              </a:lnSpc>
              <a:spcBef>
                <a:spcPct val="30000"/>
              </a:spcBef>
            </a:pPr>
            <a:r>
              <a:rPr lang="th-TH" sz="1400" dirty="0" smtClean="0">
                <a:effectLst/>
                <a:latin typeface="Tahoma" pitchFamily="34" charset="0"/>
                <a:cs typeface="Tahoma" pitchFamily="34" charset="0"/>
              </a:rPr>
              <a:t>พ.ศ. 2551            	นิติกรชำนาญการ	        -  สำนักงานศุลกากรตรวจสินค้าท่าอากาศยานสุวรรณภูมิ</a:t>
            </a:r>
          </a:p>
          <a:p>
            <a:pPr marL="174625" indent="-174625">
              <a:lnSpc>
                <a:spcPct val="120000"/>
              </a:lnSpc>
              <a:spcBef>
                <a:spcPct val="30000"/>
              </a:spcBef>
            </a:pPr>
            <a:r>
              <a:rPr lang="th-TH" sz="1400" dirty="0" smtClean="0">
                <a:effectLst/>
                <a:latin typeface="Tahoma" pitchFamily="34" charset="0"/>
                <a:cs typeface="Tahoma" pitchFamily="34" charset="0"/>
              </a:rPr>
              <a:t>พ.ศ. 255</a:t>
            </a:r>
            <a:r>
              <a:rPr lang="en-US" sz="1400" dirty="0" smtClean="0">
                <a:effectLst/>
                <a:latin typeface="Tahoma" pitchFamily="34" charset="0"/>
                <a:cs typeface="Tahoma" pitchFamily="34" charset="0"/>
              </a:rPr>
              <a:t>4</a:t>
            </a:r>
            <a:r>
              <a:rPr lang="th-TH" sz="1400" dirty="0" smtClean="0">
                <a:effectLst/>
                <a:latin typeface="Tahoma" pitchFamily="34" charset="0"/>
                <a:cs typeface="Tahoma" pitchFamily="34" charset="0"/>
              </a:rPr>
              <a:t> </a:t>
            </a:r>
            <a:r>
              <a:rPr lang="th-TH" sz="1400" dirty="0" smtClean="0">
                <a:latin typeface="Tahoma" pitchFamily="34" charset="0"/>
                <a:cs typeface="Tahoma" pitchFamily="34" charset="0"/>
              </a:rPr>
              <a:t>	นิติกรชำนาญการพิเศษ </a:t>
            </a:r>
            <a:r>
              <a:rPr lang="th-TH" sz="1400" dirty="0" smtClean="0">
                <a:effectLst/>
                <a:latin typeface="Tahoma" pitchFamily="34" charset="0"/>
                <a:cs typeface="Tahoma" pitchFamily="34" charset="0"/>
              </a:rPr>
              <a:t>	        -  สำนักงานศุลกากรตรวจสินค้าท่าอากาศยานสุวรรณภูมิ</a:t>
            </a:r>
          </a:p>
          <a:p>
            <a:pPr marL="174625" indent="-174625">
              <a:spcBef>
                <a:spcPct val="30000"/>
              </a:spcBef>
            </a:pPr>
            <a:r>
              <a:rPr lang="th-TH" sz="1400" dirty="0" smtClean="0">
                <a:latin typeface="Tahoma" pitchFamily="34" charset="0"/>
                <a:cs typeface="Tahoma" pitchFamily="34" charset="0"/>
              </a:rPr>
              <a:t>พ.ศ. </a:t>
            </a:r>
            <a:r>
              <a:rPr lang="en-US" sz="1400" dirty="0" smtClean="0">
                <a:latin typeface="Tahoma" pitchFamily="34" charset="0"/>
                <a:cs typeface="Tahoma" pitchFamily="34" charset="0"/>
              </a:rPr>
              <a:t>2557 	</a:t>
            </a:r>
            <a:r>
              <a:rPr lang="th-TH" sz="1400" dirty="0" smtClean="0">
                <a:latin typeface="Tahoma" pitchFamily="34" charset="0"/>
                <a:cs typeface="Tahoma" pitchFamily="34" charset="0"/>
              </a:rPr>
              <a:t>ผู้อำนวยการ 	        -  ส่วนคดีแพ่งและคดีปกครอง สำนักกฎหมาย</a:t>
            </a:r>
            <a:endParaRPr lang="en-US" sz="1400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2396" y="142852"/>
            <a:ext cx="1283793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A920DC-0022-49E7-A67D-3000EAA50085}" type="slidenum">
              <a:rPr lang="th-TH" smtClean="0"/>
              <a:pPr>
                <a:defRPr/>
              </a:pPr>
              <a:t>20</a:t>
            </a:fld>
            <a:endParaRPr lang="th-TH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" y="119063"/>
            <a:ext cx="8115300" cy="661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1214414" y="2928934"/>
            <a:ext cx="6643734" cy="9286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latin typeface="Tahoma"/>
                <a:ea typeface="Tahoma"/>
                <a:cs typeface="Tahoma"/>
              </a:rPr>
              <a:t>ตัวอย่างใบขนสินค้าขาเข้าที่เสียอากรศุลกากร ภาษีสรรพสามิต </a:t>
            </a:r>
          </a:p>
          <a:p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latin typeface="Tahoma"/>
                <a:ea typeface="Tahoma"/>
                <a:cs typeface="Tahoma"/>
              </a:rPr>
              <a:t>ภาษีเพื่อมหาดไทย และภาษีมูลค่าเพิ่ม</a:t>
            </a:r>
            <a:r>
              <a:rPr lang="en-US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atin typeface="Tahoma"/>
                <a:ea typeface="Tahoma"/>
                <a:cs typeface="Tahoma"/>
              </a:rPr>
              <a:t> </a:t>
            </a:r>
            <a:endParaRPr lang="th-TH" b="1" kern="10" spc="-18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atin typeface="Tahoma"/>
              <a:ea typeface="Tahoma"/>
              <a:cs typeface="Tahoma"/>
            </a:endParaRPr>
          </a:p>
        </p:txBody>
      </p:sp>
      <p:sp>
        <p:nvSpPr>
          <p:cNvPr id="5" name="Oval 4"/>
          <p:cNvSpPr/>
          <p:nvPr/>
        </p:nvSpPr>
        <p:spPr>
          <a:xfrm>
            <a:off x="5857884" y="1071546"/>
            <a:ext cx="1785950" cy="185738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elcome.jp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0" y="15639"/>
            <a:ext cx="9144001" cy="6913823"/>
          </a:xfrm>
          <a:prstGeom prst="rect">
            <a:avLst/>
          </a:prstGeom>
        </p:spPr>
      </p:pic>
      <p:pic>
        <p:nvPicPr>
          <p:cNvPr id="5" name="Picture 4" descr="ภาพนิ่ง1"/>
          <p:cNvPicPr/>
          <p:nvPr/>
        </p:nvPicPr>
        <p:blipFill>
          <a:blip r:embed="rId3" cstate="print"/>
          <a:srcRect l="21890" t="22617" r="22388" b="21065"/>
          <a:stretch>
            <a:fillRect/>
          </a:stretch>
        </p:blipFill>
        <p:spPr bwMode="auto">
          <a:xfrm>
            <a:off x="142844" y="71414"/>
            <a:ext cx="1500198" cy="1000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WordArt 3"/>
          <p:cNvSpPr>
            <a:spLocks noChangeArrowheads="1" noChangeShapeType="1" noTextEdit="1"/>
          </p:cNvSpPr>
          <p:nvPr/>
        </p:nvSpPr>
        <p:spPr bwMode="auto">
          <a:xfrm>
            <a:off x="2714612" y="2714620"/>
            <a:ext cx="3571900" cy="4286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th-TH" b="1" i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Segoe Script" pitchFamily="34" charset="0"/>
                <a:ea typeface="Tahoma"/>
                <a:cs typeface="Tahoma"/>
              </a:rPr>
              <a:t>อากรขาออก</a:t>
            </a:r>
            <a:endParaRPr lang="th-TH" b="1" i="1" kern="10" spc="-18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000000"/>
                </a:outerShdw>
              </a:effectLst>
              <a:latin typeface="Segoe Script" pitchFamily="34" charset="0"/>
              <a:ea typeface="Tahoma"/>
              <a:cs typeface="Tahoma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A920DC-0022-49E7-A67D-3000EAA50085}" type="slidenum">
              <a:rPr lang="th-TH" smtClean="0"/>
              <a:pPr>
                <a:defRPr/>
              </a:pPr>
              <a:t>22</a:t>
            </a:fld>
            <a:endParaRPr lang="th-TH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0513" y="1109682"/>
            <a:ext cx="856297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ภาพนิ่ง1"/>
          <p:cNvPicPr/>
          <p:nvPr/>
        </p:nvPicPr>
        <p:blipFill>
          <a:blip r:embed="rId3" cstate="print"/>
          <a:srcRect l="21890" t="22617" r="22388" b="21065"/>
          <a:stretch>
            <a:fillRect/>
          </a:stretch>
        </p:blipFill>
        <p:spPr bwMode="auto">
          <a:xfrm>
            <a:off x="142844" y="71414"/>
            <a:ext cx="1500198" cy="1000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A920DC-0022-49E7-A67D-3000EAA50085}" type="slidenum">
              <a:rPr lang="th-TH" smtClean="0"/>
              <a:pPr>
                <a:defRPr/>
              </a:pPr>
              <a:t>23</a:t>
            </a:fld>
            <a:endParaRPr lang="th-TH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652463"/>
            <a:ext cx="8229600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A920DC-0022-49E7-A67D-3000EAA50085}" type="slidenum">
              <a:rPr lang="th-TH" smtClean="0"/>
              <a:pPr>
                <a:defRPr/>
              </a:pPr>
              <a:t>24</a:t>
            </a:fld>
            <a:endParaRPr lang="th-TH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3" y="1204913"/>
            <a:ext cx="8601075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ภาพนิ่ง1"/>
          <p:cNvPicPr/>
          <p:nvPr/>
        </p:nvPicPr>
        <p:blipFill>
          <a:blip r:embed="rId3" cstate="print"/>
          <a:srcRect l="21890" t="22617" r="22388" b="21065"/>
          <a:stretch>
            <a:fillRect/>
          </a:stretch>
        </p:blipFill>
        <p:spPr bwMode="auto">
          <a:xfrm>
            <a:off x="142844" y="71414"/>
            <a:ext cx="1500198" cy="1000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elcome.jp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0" y="-55823"/>
            <a:ext cx="9144001" cy="6913823"/>
          </a:xfrm>
          <a:prstGeom prst="rect">
            <a:avLst/>
          </a:prstGeom>
        </p:spPr>
      </p:pic>
      <p:pic>
        <p:nvPicPr>
          <p:cNvPr id="6" name="Picture 5" descr="ภาพนิ่ง1"/>
          <p:cNvPicPr/>
          <p:nvPr/>
        </p:nvPicPr>
        <p:blipFill>
          <a:blip r:embed="rId3" cstate="print"/>
          <a:srcRect l="21890" t="22617" r="22388" b="21065"/>
          <a:stretch>
            <a:fillRect/>
          </a:stretch>
        </p:blipFill>
        <p:spPr bwMode="auto">
          <a:xfrm>
            <a:off x="142844" y="71414"/>
            <a:ext cx="1500198" cy="1000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1785918" y="2643182"/>
            <a:ext cx="5429288" cy="8572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th-TH" b="1" i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Tahoma"/>
                <a:cs typeface="Tahoma"/>
              </a:rPr>
              <a:t>พิธีการศุลกากรนำเข้า-ส่งออก</a:t>
            </a:r>
            <a:endParaRPr lang="th-TH" b="1" i="1" kern="10" spc="-18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Tahoma"/>
              <a:cs typeface="Tahoma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21"/>
          <p:cNvGrpSpPr>
            <a:grpSpLocks/>
          </p:cNvGrpSpPr>
          <p:nvPr/>
        </p:nvGrpSpPr>
        <p:grpSpPr bwMode="auto">
          <a:xfrm>
            <a:off x="-28352" y="-24"/>
            <a:ext cx="9157869" cy="6858024"/>
            <a:chOff x="-13357" y="320737"/>
            <a:chExt cx="9157357" cy="6322973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3"/>
            <a:srcRect l="5859" t="18555" r="2588" b="9180"/>
            <a:stretch>
              <a:fillRect/>
            </a:stretch>
          </p:blipFill>
          <p:spPr bwMode="auto">
            <a:xfrm>
              <a:off x="-13357" y="1528892"/>
              <a:ext cx="9157357" cy="5114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4"/>
            <a:srcRect l="30762" t="28320" r="14307" b="62082"/>
            <a:stretch>
              <a:fillRect/>
            </a:stretch>
          </p:blipFill>
          <p:spPr bwMode="auto">
            <a:xfrm>
              <a:off x="0" y="320737"/>
              <a:ext cx="9144000" cy="1198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1D4B6C-FEA6-4191-B8D4-781D6421435F}" type="slidenum">
              <a:rPr lang="th-TH" smtClean="0"/>
              <a:pPr>
                <a:defRPr/>
              </a:pPr>
              <a:t>26</a:t>
            </a:fld>
            <a:endParaRPr lang="th-TH"/>
          </a:p>
        </p:txBody>
      </p:sp>
      <p:pic>
        <p:nvPicPr>
          <p:cNvPr id="43" name="Picture 20" descr="logo00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55750" y="58738"/>
            <a:ext cx="633412" cy="1096962"/>
          </a:xfrm>
          <a:prstGeom prst="rect">
            <a:avLst/>
          </a:prstGeom>
          <a:ln>
            <a:noFill/>
          </a:ln>
          <a:effectLst>
            <a:outerShdw blurRad="50800" dist="12700" sx="107000" sy="107000" algn="l" rotWithShape="0">
              <a:prstClr val="black">
                <a:alpha val="81000"/>
              </a:prstClr>
            </a:outerShdw>
          </a:effectLst>
        </p:spPr>
      </p:pic>
      <p:sp>
        <p:nvSpPr>
          <p:cNvPr id="44" name="WordArt 3"/>
          <p:cNvSpPr>
            <a:spLocks noChangeArrowheads="1" noChangeShapeType="1" noTextEdit="1"/>
          </p:cNvSpPr>
          <p:nvPr/>
        </p:nvSpPr>
        <p:spPr bwMode="auto">
          <a:xfrm>
            <a:off x="146869" y="417805"/>
            <a:ext cx="1404078" cy="264229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th-TH" sz="3600" b="1" kern="10">
                <a:ln w="9525">
                  <a:noFill/>
                  <a:round/>
                  <a:headEnd/>
                  <a:tailEnd/>
                </a:ln>
                <a:solidFill>
                  <a:srgbClr val="F2F2F2"/>
                </a:solidFill>
                <a:effectLst>
                  <a:outerShdw dist="38100" dir="2700000" algn="tl" rotWithShape="0">
                    <a:srgbClr val="000000">
                      <a:alpha val="92998"/>
                    </a:srgbClr>
                  </a:outerShdw>
                </a:effectLst>
                <a:latin typeface="Angsana New"/>
                <a:cs typeface="Angsana New"/>
              </a:rPr>
              <a:t>กรมศุลกากร</a:t>
            </a:r>
          </a:p>
        </p:txBody>
      </p:sp>
      <p:sp>
        <p:nvSpPr>
          <p:cNvPr id="45" name="WordArt 3"/>
          <p:cNvSpPr>
            <a:spLocks noChangeArrowheads="1" noChangeShapeType="1" noTextEdit="1"/>
          </p:cNvSpPr>
          <p:nvPr/>
        </p:nvSpPr>
        <p:spPr bwMode="auto">
          <a:xfrm>
            <a:off x="144637" y="195465"/>
            <a:ext cx="1944109" cy="188735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31550">
                  <a:noFill/>
                  <a:round/>
                  <a:headEnd/>
                  <a:tailEnd/>
                </a:ln>
                <a:solidFill>
                  <a:srgbClr val="F2F2F2"/>
                </a:solidFill>
                <a:effectLst>
                  <a:outerShdw dist="38100" dir="2400003" algn="tl" rotWithShape="0">
                    <a:srgbClr val="000000">
                      <a:alpha val="92000"/>
                    </a:srgbClr>
                  </a:outerShdw>
                </a:effectLst>
                <a:latin typeface="Arial"/>
                <a:cs typeface="Arial"/>
              </a:rPr>
              <a:t>Customs Department</a:t>
            </a:r>
            <a:endParaRPr lang="th-TH" sz="3600" b="1" kern="10" dirty="0">
              <a:ln w="31550">
                <a:noFill/>
                <a:round/>
                <a:headEnd/>
                <a:tailEnd/>
              </a:ln>
              <a:solidFill>
                <a:srgbClr val="F2F2F2"/>
              </a:solidFill>
              <a:effectLst>
                <a:outerShdw dist="38100" dir="2400003" algn="tl" rotWithShape="0">
                  <a:srgbClr val="000000">
                    <a:alpha val="92000"/>
                  </a:srgbClr>
                </a:outerShdw>
              </a:effectLst>
              <a:latin typeface="Arial"/>
            </a:endParaRPr>
          </a:p>
        </p:txBody>
      </p:sp>
      <p:sp>
        <p:nvSpPr>
          <p:cNvPr id="10" name="WordArt 3"/>
          <p:cNvSpPr>
            <a:spLocks noChangeArrowheads="1" noChangeShapeType="1" noTextEdit="1"/>
          </p:cNvSpPr>
          <p:nvPr/>
        </p:nvSpPr>
        <p:spPr bwMode="auto">
          <a:xfrm>
            <a:off x="357158" y="1428736"/>
            <a:ext cx="3571900" cy="3571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พ.ร.บ. ศุลกากร พ.ศ. </a:t>
            </a:r>
            <a:r>
              <a:rPr lang="en-US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2469</a:t>
            </a:r>
            <a:endParaRPr lang="th-TH" b="1" kern="10" spc="-18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000000"/>
                </a:outerShdw>
              </a:effectLst>
              <a:latin typeface="Tahoma"/>
              <a:ea typeface="Tahoma"/>
              <a:cs typeface="Tahoma"/>
            </a:endParaRPr>
          </a:p>
        </p:txBody>
      </p:sp>
      <p:sp>
        <p:nvSpPr>
          <p:cNvPr id="14" name="WordArt 3"/>
          <p:cNvSpPr>
            <a:spLocks noChangeArrowheads="1" noChangeShapeType="1" noTextEdit="1"/>
          </p:cNvSpPr>
          <p:nvPr/>
        </p:nvSpPr>
        <p:spPr bwMode="auto">
          <a:xfrm>
            <a:off x="3500430" y="357166"/>
            <a:ext cx="5072098" cy="5000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Tahoma"/>
                <a:cs typeface="Tahoma"/>
              </a:rPr>
              <a:t>ท่าหรือที่สำหรับการนำเข้าหรือส่งออก</a:t>
            </a:r>
            <a:endParaRPr lang="th-TH" b="1" kern="10" spc="-18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Tahoma"/>
              <a:cs typeface="Tahom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5720" y="1913834"/>
            <a:ext cx="864399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th-TH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มาตรา </a:t>
            </a:r>
            <a:r>
              <a:rPr lang="en-US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  <a:r>
              <a:rPr lang="th-TH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เพื่อความประสงค์แห่งการนำของเข้าหรือส่งของออกหรือนำของเข้า</a:t>
            </a:r>
          </a:p>
          <a:p>
            <a:pPr algn="l">
              <a:lnSpc>
                <a:spcPct val="150000"/>
              </a:lnSpc>
            </a:pPr>
            <a:r>
              <a:rPr lang="th-TH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และส่งของออกและการศุลกากร ให้รัฐมนตรีมีอำนาจออก</a:t>
            </a:r>
            <a:r>
              <a:rPr lang="th-TH" sz="2000" b="1" u="sng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กฎกระทรวง</a:t>
            </a:r>
          </a:p>
          <a:p>
            <a:pPr algn="l">
              <a:lnSpc>
                <a:spcPct val="150000"/>
              </a:lnSpc>
            </a:pPr>
            <a:r>
              <a:rPr lang="th-TH" sz="20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sz="20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r>
              <a:rPr lang="th-TH" sz="20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 กำหนดท่าหรือที่ใด ๆ ในราชอาณาจักร</a:t>
            </a:r>
            <a:r>
              <a:rPr lang="th-TH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ให้เป็นท่าหรือที่สำหรับการนำเข้า หรือส่งออกหรือนำเข้าและส่งออกซึ่งของประเภทใด ๆ หรือทุกประเภททางทะเลหรือทางบก หรือให้เป็นท่าหรือที่สำหรับการส่งออกซึ่งของที่ขอคืนอากรขาเข้าหรือของที่มีทัณฑ์บน ทั้งนี้ โดยมีเงื่อนไขตามแต่จะเห็นสมควร</a:t>
            </a:r>
          </a:p>
          <a:p>
            <a:pPr algn="l">
              <a:lnSpc>
                <a:spcPct val="150000"/>
              </a:lnSpc>
            </a:pPr>
            <a:r>
              <a:rPr lang="th-TH" sz="20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sz="20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th-TH" sz="20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 กำหนดสนามบินใด ๆ ในราชอาณาจักร</a:t>
            </a:r>
            <a:r>
              <a:rPr lang="th-TH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ให้เป็นสนามบินศุลกากรโดยมีเงื่อนไขตามแต่จะเห็นสมควร</a:t>
            </a:r>
          </a:p>
          <a:p>
            <a:pPr algn="l">
              <a:lnSpc>
                <a:spcPct val="150000"/>
              </a:lnSpc>
            </a:pPr>
            <a:r>
              <a:rPr lang="th-TH" sz="20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sz="20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r>
              <a:rPr lang="th-TH" sz="20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 ระบุเขตศุลกากร ณ ท่าใด หรือที่ใด หรือสนามบินใด</a:t>
            </a:r>
            <a:r>
              <a:rPr lang="th-TH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ซึ่งได้กำหนดไว้ดังกล่าวข้างต้น</a:t>
            </a:r>
            <a:endParaRPr lang="th-TH" sz="2000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1"/>
          <p:cNvGrpSpPr>
            <a:grpSpLocks/>
          </p:cNvGrpSpPr>
          <p:nvPr/>
        </p:nvGrpSpPr>
        <p:grpSpPr bwMode="auto">
          <a:xfrm>
            <a:off x="0" y="0"/>
            <a:ext cx="9157869" cy="6858000"/>
            <a:chOff x="-13357" y="320737"/>
            <a:chExt cx="9157357" cy="6322973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/>
            <a:srcRect l="5859" t="18555" r="2588" b="9180"/>
            <a:stretch>
              <a:fillRect/>
            </a:stretch>
          </p:blipFill>
          <p:spPr bwMode="auto">
            <a:xfrm>
              <a:off x="-13357" y="1528892"/>
              <a:ext cx="9157357" cy="5114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59"/>
            <p:cNvGrpSpPr>
              <a:grpSpLocks/>
            </p:cNvGrpSpPr>
            <p:nvPr/>
          </p:nvGrpSpPr>
          <p:grpSpPr bwMode="auto">
            <a:xfrm>
              <a:off x="0" y="320737"/>
              <a:ext cx="9144000" cy="1198561"/>
              <a:chOff x="0" y="373051"/>
              <a:chExt cx="9144000" cy="1198561"/>
            </a:xfrm>
          </p:grpSpPr>
          <p:pic>
            <p:nvPicPr>
              <p:cNvPr id="24" name="Picture 3"/>
              <p:cNvPicPr>
                <a:picLocks noChangeAspect="1" noChangeArrowheads="1"/>
              </p:cNvPicPr>
              <p:nvPr/>
            </p:nvPicPr>
            <p:blipFill>
              <a:blip r:embed="rId3"/>
              <a:srcRect l="30762" t="28320" r="14307" b="62082"/>
              <a:stretch>
                <a:fillRect/>
              </a:stretch>
            </p:blipFill>
            <p:spPr bwMode="auto">
              <a:xfrm>
                <a:off x="0" y="373051"/>
                <a:ext cx="9144000" cy="11985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5" name="Picture 20" descr="logo002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570688" y="429070"/>
                <a:ext cx="633377" cy="1046191"/>
              </a:xfrm>
              <a:prstGeom prst="rect">
                <a:avLst/>
              </a:prstGeom>
              <a:ln>
                <a:noFill/>
              </a:ln>
              <a:effectLst>
                <a:outerShdw blurRad="50800" dist="12700" sx="107000" sy="107000" algn="l" rotWithShape="0">
                  <a:prstClr val="black">
                    <a:alpha val="81000"/>
                  </a:prstClr>
                </a:outerShdw>
              </a:effectLst>
            </p:spPr>
          </p:pic>
          <p:sp>
            <p:nvSpPr>
              <p:cNvPr id="26" name="WordArt 3"/>
              <p:cNvSpPr>
                <a:spLocks noChangeArrowheads="1" noChangeShapeType="1" noTextEdit="1"/>
              </p:cNvSpPr>
              <p:nvPr/>
            </p:nvSpPr>
            <p:spPr bwMode="auto">
              <a:xfrm>
                <a:off x="161886" y="771519"/>
                <a:ext cx="1404000" cy="252000"/>
              </a:xfrm>
              <a:prstGeom prst="rect">
                <a:avLst/>
              </a:prstGeom>
              <a:ln>
                <a:noFill/>
              </a:ln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th-TH" sz="3600" b="1" kern="10">
                    <a:ln w="9525">
                      <a:noFill/>
                      <a:round/>
                      <a:headEnd/>
                      <a:tailEnd/>
                    </a:ln>
                    <a:solidFill>
                      <a:srgbClr val="F2F2F2"/>
                    </a:solidFill>
                    <a:effectLst>
                      <a:outerShdw dist="38100" dir="2700000" algn="tl" rotWithShape="0">
                        <a:srgbClr val="000000">
                          <a:alpha val="92998"/>
                        </a:srgbClr>
                      </a:outerShdw>
                    </a:effectLst>
                    <a:latin typeface="Angsana New"/>
                    <a:cs typeface="Angsana New"/>
                  </a:rPr>
                  <a:t>กรมศุลกากร</a:t>
                </a:r>
              </a:p>
            </p:txBody>
          </p:sp>
          <p:sp>
            <p:nvSpPr>
              <p:cNvPr id="27" name="WordArt 3"/>
              <p:cNvSpPr>
                <a:spLocks noChangeArrowheads="1" noChangeShapeType="1" noTextEdit="1"/>
              </p:cNvSpPr>
              <p:nvPr/>
            </p:nvSpPr>
            <p:spPr bwMode="auto">
              <a:xfrm>
                <a:off x="159654" y="559469"/>
                <a:ext cx="1944000" cy="180000"/>
              </a:xfrm>
              <a:prstGeom prst="rect">
                <a:avLst/>
              </a:prstGeom>
              <a:ln>
                <a:noFill/>
              </a:ln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b="1" kern="10">
                    <a:ln w="31550">
                      <a:noFill/>
                      <a:round/>
                      <a:headEnd/>
                      <a:tailEnd/>
                    </a:ln>
                    <a:solidFill>
                      <a:srgbClr val="F2F2F2"/>
                    </a:solidFill>
                    <a:effectLst>
                      <a:outerShdw dist="38100" dir="2400003" algn="tl" rotWithShape="0">
                        <a:srgbClr val="000000">
                          <a:alpha val="92000"/>
                        </a:srgbClr>
                      </a:outerShdw>
                    </a:effectLst>
                    <a:latin typeface="Arial"/>
                    <a:cs typeface="Arial"/>
                  </a:rPr>
                  <a:t>Customs Department</a:t>
                </a:r>
                <a:endParaRPr lang="th-TH" sz="3600" b="1" kern="10">
                  <a:ln w="31550">
                    <a:noFill/>
                    <a:round/>
                    <a:headEnd/>
                    <a:tailEnd/>
                  </a:ln>
                  <a:solidFill>
                    <a:srgbClr val="F2F2F2"/>
                  </a:solidFill>
                  <a:effectLst>
                    <a:outerShdw dist="38100" dir="2400003" algn="tl" rotWithShape="0">
                      <a:srgbClr val="000000">
                        <a:alpha val="92000"/>
                      </a:srgbClr>
                    </a:outerShdw>
                  </a:effectLst>
                  <a:latin typeface="Arial"/>
                </a:endParaRPr>
              </a:p>
            </p:txBody>
          </p:sp>
        </p:grpSp>
      </p:grpSp>
      <p:pic>
        <p:nvPicPr>
          <p:cNvPr id="1040387" name="Picture 3" descr="mso7D75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6765" y="1660340"/>
            <a:ext cx="1387737" cy="411338"/>
          </a:xfrm>
          <a:prstGeom prst="rect">
            <a:avLst/>
          </a:prstGeom>
          <a:noFill/>
        </p:spPr>
      </p:pic>
      <p:pic>
        <p:nvPicPr>
          <p:cNvPr id="1040388" name="Picture 4" descr="mso5AA4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225635">
            <a:off x="234161" y="4318257"/>
            <a:ext cx="1393632" cy="356554"/>
          </a:xfrm>
          <a:prstGeom prst="rect">
            <a:avLst/>
          </a:prstGeom>
          <a:noFill/>
        </p:spPr>
      </p:pic>
      <p:pic>
        <p:nvPicPr>
          <p:cNvPr id="88071" name="Picture 7" descr="j0284133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4348" y="5143512"/>
            <a:ext cx="593684" cy="624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5" descr="Trans50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596" y="3581555"/>
            <a:ext cx="921247" cy="56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1785918" y="1428736"/>
            <a:ext cx="7215238" cy="514353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th-TH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ทางเรือ </a:t>
            </a:r>
            <a:r>
              <a:rPr lang="th-TH" sz="2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ได้แก่ ท่ากรุงเทพ แหลมฉบัง มาบตาพุด สงขลา กระบี่ ภูเก็ต ประจวบฯ ระนอง ชุมพร บ้านดอน คลองใหญ่ ฯลฯ</a:t>
            </a:r>
            <a:endParaRPr lang="en-US" sz="2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th-TH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ทางรถยนต์ ทางรถไฟ คนเดินทางบก หรือทางเรือที่เข้าออกทางด่านศุลกากรทางบก </a:t>
            </a:r>
            <a:r>
              <a:rPr lang="th-TH" sz="2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ได้แก่ ด่านศุลกากรปา</a:t>
            </a:r>
            <a:r>
              <a:rPr lang="th-TH" sz="20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ดังเบซาร์</a:t>
            </a:r>
            <a:r>
              <a:rPr lang="th-TH" sz="2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สะเดา แม่สาย สุ</a:t>
            </a:r>
            <a:r>
              <a:rPr lang="th-TH" sz="20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ไหงโกลค</a:t>
            </a:r>
            <a:r>
              <a:rPr lang="th-TH" sz="2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หนองคาย แม่สาย แม่สอด มุกดาหาร อรัญประเทศ เชียงแสน เชียงของ อรัญประเทศ </a:t>
            </a:r>
            <a:r>
              <a:rPr lang="th-TH" sz="20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สังข</a:t>
            </a:r>
            <a:r>
              <a:rPr lang="th-TH" sz="2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ระบุรี ฯลฯ</a:t>
            </a:r>
            <a:endParaRPr lang="en-US" sz="2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th-TH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ทางเครื่องบิน ผู้โดยสารนำพามาทางอากาศยาน</a:t>
            </a:r>
            <a:r>
              <a:rPr lang="th-TH" sz="2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ได้แก่สนามบินสุวรรณภูมิ ดอนเมือง เชียงใหม่ หาดใหญ่ ภูเก็ต </a:t>
            </a:r>
            <a:r>
              <a:rPr lang="th-TH" sz="20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เกาะสมุย</a:t>
            </a:r>
            <a:r>
              <a:rPr lang="th-TH" sz="2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th-TH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ทางไปรษณีย์</a:t>
            </a:r>
            <a:r>
              <a:rPr lang="th-TH" sz="2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th-TH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ทางท่อขนส่งทางบก</a:t>
            </a:r>
            <a:r>
              <a:rPr lang="en-US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  <a:r>
              <a:rPr lang="th-TH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ทางสายส่งไฟฟ้า</a:t>
            </a:r>
            <a:endParaRPr lang="en-US" sz="20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</a:pPr>
            <a:endParaRPr lang="th-TH" sz="2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" name="Picture 29" descr="farbo movement system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7158" y="2350832"/>
            <a:ext cx="1071570" cy="935292"/>
          </a:xfrm>
          <a:prstGeom prst="octagon">
            <a:avLst/>
          </a:prstGeom>
          <a:effectLst>
            <a:softEdge rad="63500"/>
          </a:effectLst>
        </p:spPr>
      </p:pic>
      <p:sp>
        <p:nvSpPr>
          <p:cNvPr id="16" name="WordArt 3"/>
          <p:cNvSpPr>
            <a:spLocks noChangeArrowheads="1" noChangeShapeType="1" noTextEdit="1"/>
          </p:cNvSpPr>
          <p:nvPr/>
        </p:nvSpPr>
        <p:spPr bwMode="auto">
          <a:xfrm>
            <a:off x="3571868" y="428604"/>
            <a:ext cx="5357850" cy="3571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atin typeface="Tahoma"/>
                <a:ea typeface="Tahoma"/>
                <a:cs typeface="Tahoma"/>
              </a:rPr>
              <a:t>ท่าหรือที่สำหรับการนำเข้าหรือส่งออก</a:t>
            </a:r>
            <a:endParaRPr lang="th-TH" b="1" kern="10" spc="-18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atin typeface="Tahoma"/>
              <a:ea typeface="Tahoma"/>
              <a:cs typeface="Tahoma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709066-CE60-4E4D-B3E3-D94FD2E2CE94}" type="slidenum">
              <a:rPr lang="th-TH" smtClean="0"/>
              <a:pPr>
                <a:defRPr/>
              </a:pPr>
              <a:t>28</a:t>
            </a:fld>
            <a:endParaRPr lang="th-TH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28575"/>
            <a:ext cx="6048375" cy="680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Diagram 27"/>
          <p:cNvGraphicFramePr/>
          <p:nvPr/>
        </p:nvGraphicFramePr>
        <p:xfrm>
          <a:off x="357158" y="214290"/>
          <a:ext cx="8572560" cy="642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32867" name="Rectangle 3"/>
          <p:cNvSpPr>
            <a:spLocks noChangeArrowheads="1"/>
          </p:cNvSpPr>
          <p:nvPr/>
        </p:nvSpPr>
        <p:spPr bwMode="auto">
          <a:xfrm>
            <a:off x="6346825" y="1301735"/>
            <a:ext cx="2514600" cy="800100"/>
          </a:xfrm>
          <a:prstGeom prst="rect">
            <a:avLst/>
          </a:prstGeom>
          <a:solidFill>
            <a:srgbClr val="FF99FF"/>
          </a:solidFill>
          <a:ln w="28575">
            <a:solidFill>
              <a:srgbClr val="CD91D7"/>
            </a:solidFill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isometricOffAxis2Left"/>
            <a:lightRig rig="threePt" dir="t"/>
          </a:scene3d>
        </p:spPr>
        <p:txBody>
          <a:bodyPr wrap="none" anchor="ctr"/>
          <a:lstStyle/>
          <a:p>
            <a:pPr algn="ctr" eaLnBrk="0" hangingPunct="0"/>
            <a:r>
              <a:rPr lang="th-TH" sz="18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ผู้นำ</a:t>
            </a:r>
            <a:r>
              <a:rPr lang="th-TH" sz="1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เข้าในประเทศ</a:t>
            </a:r>
            <a:endParaRPr lang="en-US" sz="1400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algn="ctr" eaLnBrk="0" hangingPunct="0"/>
            <a:r>
              <a:rPr lang="en-US" sz="16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Importer/Consignee</a:t>
            </a:r>
            <a:endParaRPr lang="en-US" sz="16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32868" name="Rectangle 4"/>
          <p:cNvSpPr>
            <a:spLocks noChangeArrowheads="1"/>
          </p:cNvSpPr>
          <p:nvPr/>
        </p:nvSpPr>
        <p:spPr bwMode="auto">
          <a:xfrm>
            <a:off x="6572264" y="5321285"/>
            <a:ext cx="2066925" cy="13224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B91D03"/>
            </a:solidFill>
            <a:headEnd/>
            <a:tailEnd/>
          </a:ln>
          <a:scene3d>
            <a:camera prst="isometricOffAxis2Lef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6">
                <a:satMod val="300000"/>
              </a:schemeClr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ชำระค่าภาษี</a:t>
            </a:r>
            <a:r>
              <a:rPr lang="en-US" sz="1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อากร/ </a:t>
            </a:r>
            <a:endParaRPr lang="th-TH" sz="16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lang="th-TH" sz="1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ยกเว้นอากร หรือ</a:t>
            </a:r>
            <a:endParaRPr lang="en-US" sz="16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lang="th-TH" sz="1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สงวนสิทธิขอคืนอากร/</a:t>
            </a:r>
            <a:endParaRPr lang="en-US" sz="16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lang="en-US" sz="1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วางประกัน</a:t>
            </a:r>
            <a:r>
              <a:rPr lang="th-TH" sz="1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โต้แย้ง</a:t>
            </a:r>
            <a:endParaRPr lang="en-US" sz="16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32869" name="Rectangle 5"/>
          <p:cNvSpPr>
            <a:spLocks noChangeArrowheads="1"/>
          </p:cNvSpPr>
          <p:nvPr/>
        </p:nvSpPr>
        <p:spPr bwMode="auto">
          <a:xfrm>
            <a:off x="250825" y="1142984"/>
            <a:ext cx="2520950" cy="800100"/>
          </a:xfrm>
          <a:prstGeom prst="rect">
            <a:avLst/>
          </a:prstGeom>
          <a:solidFill>
            <a:srgbClr val="FFFF66"/>
          </a:solidFill>
          <a:ln w="28575">
            <a:solidFill>
              <a:srgbClr val="B91D03"/>
            </a:solidFill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isometricOffAxis2Left"/>
            <a:lightRig rig="threePt" dir="t"/>
          </a:scene3d>
        </p:spPr>
        <p:txBody>
          <a:bodyPr wrap="none" anchor="ctr"/>
          <a:lstStyle/>
          <a:p>
            <a:pPr algn="ctr" eaLnBrk="0" hangingPunct="0"/>
            <a:r>
              <a:rPr lang="th-TH" sz="18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ผู้</a:t>
            </a:r>
            <a:r>
              <a:rPr lang="th-TH" sz="1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ขายในต่างประเทศ</a:t>
            </a:r>
          </a:p>
          <a:p>
            <a:pPr algn="ctr" eaLnBrk="0" hangingPunct="0"/>
            <a:r>
              <a:rPr lang="en-US" sz="1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Exporter/Shipper</a:t>
            </a:r>
            <a:endParaRPr lang="en-US" sz="18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32870" name="Rectangle 6"/>
          <p:cNvSpPr>
            <a:spLocks noChangeArrowheads="1"/>
          </p:cNvSpPr>
          <p:nvPr/>
        </p:nvSpPr>
        <p:spPr bwMode="auto">
          <a:xfrm>
            <a:off x="3116272" y="2690800"/>
            <a:ext cx="2741612" cy="1524018"/>
          </a:xfrm>
          <a:prstGeom prst="rect">
            <a:avLst/>
          </a:prstGeom>
          <a:ln w="28575">
            <a:solidFill>
              <a:srgbClr val="B91D03"/>
            </a:solidFill>
            <a:headEnd/>
            <a:tailEnd/>
          </a:ln>
          <a:scene3d>
            <a:camera prst="isometricOffAxis2Left"/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lnSpc>
                <a:spcPct val="125000"/>
              </a:lnSpc>
            </a:pPr>
            <a:r>
              <a:rPr lang="en-US" sz="1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รายงาน</a:t>
            </a:r>
            <a:r>
              <a:rPr lang="th-TH" sz="1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เรือ/อากาศยาน/รถเข้า</a:t>
            </a:r>
            <a:endParaRPr lang="en-US" sz="16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algn="ctr" eaLnBrk="0" hangingPunct="0">
              <a:lnSpc>
                <a:spcPct val="125000"/>
              </a:lnSpc>
            </a:pPr>
            <a:r>
              <a:rPr lang="th-TH" sz="1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ส่งบัญชีสินค้า</a:t>
            </a:r>
            <a:r>
              <a:rPr lang="en-US" sz="1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(e-Manifest) </a:t>
            </a:r>
          </a:p>
          <a:p>
            <a:pPr algn="ctr" eaLnBrk="0" hangingPunct="0">
              <a:lnSpc>
                <a:spcPct val="125000"/>
              </a:lnSpc>
            </a:pPr>
            <a:r>
              <a:rPr lang="th-TH" sz="1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ศภ.</a:t>
            </a:r>
            <a:r>
              <a:rPr lang="en-US" sz="1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1, ขน</a:t>
            </a:r>
            <a:r>
              <a:rPr lang="en-US" sz="16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ถ่าย</a:t>
            </a:r>
            <a:r>
              <a:rPr lang="en-US" sz="1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สินค้า</a:t>
            </a:r>
            <a:r>
              <a:rPr lang="th-TH" sz="1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ลง</a:t>
            </a:r>
            <a:endParaRPr lang="en-US" sz="16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algn="ctr" eaLnBrk="0" hangingPunct="0">
              <a:lnSpc>
                <a:spcPct val="125000"/>
              </a:lnSpc>
            </a:pPr>
            <a:r>
              <a:rPr lang="en-US" sz="16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(DISCHARCE CARGO)</a:t>
            </a:r>
          </a:p>
        </p:txBody>
      </p:sp>
      <p:sp>
        <p:nvSpPr>
          <p:cNvPr id="932872" name="Rectangle 8"/>
          <p:cNvSpPr>
            <a:spLocks noChangeArrowheads="1"/>
          </p:cNvSpPr>
          <p:nvPr/>
        </p:nvSpPr>
        <p:spPr bwMode="auto">
          <a:xfrm>
            <a:off x="357158" y="2285992"/>
            <a:ext cx="2500329" cy="9112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B91D03"/>
            </a:solidFill>
            <a:headEnd/>
            <a:tailEnd/>
          </a:ln>
          <a:scene3d>
            <a:camera prst="isometricOffAxis2Left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th-TH" sz="16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นำสินค้าออก</a:t>
            </a:r>
            <a:r>
              <a:rPr lang="th-TH" sz="16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จาก </a:t>
            </a:r>
            <a:r>
              <a:rPr lang="en-US" sz="16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WH</a:t>
            </a:r>
            <a:endParaRPr lang="th-TH" sz="1600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6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Air Cargo </a:t>
            </a:r>
            <a:r>
              <a:rPr lang="th-TH" sz="16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หรือ</a:t>
            </a:r>
            <a:r>
              <a:rPr lang="en-US" sz="16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ICD</a:t>
            </a:r>
          </a:p>
        </p:txBody>
      </p:sp>
      <p:sp>
        <p:nvSpPr>
          <p:cNvPr id="932873" name="Rectangle 9"/>
          <p:cNvSpPr>
            <a:spLocks noChangeArrowheads="1"/>
          </p:cNvSpPr>
          <p:nvPr/>
        </p:nvSpPr>
        <p:spPr bwMode="auto">
          <a:xfrm>
            <a:off x="6418263" y="4062397"/>
            <a:ext cx="2290762" cy="720725"/>
          </a:xfrm>
          <a:prstGeom prst="rect">
            <a:avLst/>
          </a:prstGeom>
          <a:solidFill>
            <a:srgbClr val="18E22B"/>
          </a:solidFill>
          <a:ln w="28575">
            <a:solidFill>
              <a:srgbClr val="B91D03"/>
            </a:solidFill>
            <a:headEnd/>
            <a:tailEnd/>
          </a:ln>
          <a:scene3d>
            <a:camera prst="isometricOffAxis2Left"/>
            <a:lightRig rig="threePt" dir="t"/>
          </a:scene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/>
            <a:r>
              <a:rPr lang="th-TH" sz="1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ส่งข้อมูลใบ</a:t>
            </a:r>
            <a:r>
              <a:rPr lang="th-TH" sz="16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ขน</a:t>
            </a:r>
            <a:r>
              <a:rPr lang="th-TH" sz="1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สินค้าขาเข้า</a:t>
            </a:r>
          </a:p>
          <a:p>
            <a:pPr algn="ctr" eaLnBrk="0" hangingPunct="0"/>
            <a:r>
              <a:rPr lang="th-TH" sz="1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ในระบบ </a:t>
            </a:r>
            <a:r>
              <a:rPr lang="en-US" sz="16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e-Import</a:t>
            </a:r>
          </a:p>
        </p:txBody>
      </p:sp>
      <p:sp>
        <p:nvSpPr>
          <p:cNvPr id="932875" name="Text Box 11"/>
          <p:cNvSpPr txBox="1">
            <a:spLocks noChangeArrowheads="1"/>
          </p:cNvSpPr>
          <p:nvPr/>
        </p:nvSpPr>
        <p:spPr bwMode="auto">
          <a:xfrm>
            <a:off x="6215074" y="2635218"/>
            <a:ext cx="2643206" cy="8463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B91D03"/>
            </a:solidFill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th-TH" sz="14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เตรียม</a:t>
            </a:r>
            <a:r>
              <a:rPr lang="en-US" sz="14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เอกสาร </a:t>
            </a:r>
            <a:r>
              <a:rPr lang="th-TH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B/L </a:t>
            </a:r>
            <a:r>
              <a:rPr lang="th-TH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หรือ</a:t>
            </a:r>
            <a:r>
              <a:rPr lang="en-US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AWB</a:t>
            </a:r>
            <a:endParaRPr lang="en-US" sz="14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INVOICE, PACKING LIST </a:t>
            </a:r>
          </a:p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C/O , </a:t>
            </a:r>
            <a:r>
              <a:rPr lang="th-TH" sz="14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ใบอนุญาต/หนังสือรับรอง</a:t>
            </a:r>
            <a:endParaRPr lang="en-US" sz="14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32876" name="Line 12"/>
          <p:cNvSpPr>
            <a:spLocks noChangeShapeType="1"/>
          </p:cNvSpPr>
          <p:nvPr/>
        </p:nvSpPr>
        <p:spPr bwMode="auto">
          <a:xfrm>
            <a:off x="5853126" y="1706547"/>
            <a:ext cx="576262" cy="0"/>
          </a:xfrm>
          <a:prstGeom prst="line">
            <a:avLst/>
          </a:prstGeom>
          <a:noFill/>
          <a:ln w="38100">
            <a:solidFill>
              <a:srgbClr val="33033B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>
              <a:solidFill>
                <a:schemeClr val="bg1"/>
              </a:solidFill>
            </a:endParaRPr>
          </a:p>
        </p:txBody>
      </p:sp>
      <p:sp>
        <p:nvSpPr>
          <p:cNvPr id="932880" name="Line 16"/>
          <p:cNvSpPr>
            <a:spLocks noChangeShapeType="1"/>
          </p:cNvSpPr>
          <p:nvPr/>
        </p:nvSpPr>
        <p:spPr bwMode="auto">
          <a:xfrm>
            <a:off x="4427538" y="2282820"/>
            <a:ext cx="0" cy="360362"/>
          </a:xfrm>
          <a:prstGeom prst="line">
            <a:avLst/>
          </a:prstGeom>
          <a:noFill/>
          <a:ln w="38100">
            <a:solidFill>
              <a:srgbClr val="33033B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>
              <a:solidFill>
                <a:schemeClr val="bg1"/>
              </a:solidFill>
            </a:endParaRPr>
          </a:p>
        </p:txBody>
      </p:sp>
      <p:sp>
        <p:nvSpPr>
          <p:cNvPr id="932881" name="Line 17"/>
          <p:cNvSpPr>
            <a:spLocks noChangeShapeType="1"/>
          </p:cNvSpPr>
          <p:nvPr/>
        </p:nvSpPr>
        <p:spPr bwMode="auto">
          <a:xfrm>
            <a:off x="7558088" y="2127235"/>
            <a:ext cx="0" cy="431800"/>
          </a:xfrm>
          <a:prstGeom prst="line">
            <a:avLst/>
          </a:prstGeom>
          <a:noFill/>
          <a:ln w="38100">
            <a:solidFill>
              <a:srgbClr val="33033B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>
              <a:solidFill>
                <a:schemeClr val="bg1"/>
              </a:solidFill>
            </a:endParaRPr>
          </a:p>
        </p:txBody>
      </p:sp>
      <p:sp>
        <p:nvSpPr>
          <p:cNvPr id="932882" name="Text Box 18"/>
          <p:cNvSpPr txBox="1">
            <a:spLocks noChangeArrowheads="1"/>
          </p:cNvSpPr>
          <p:nvPr/>
        </p:nvSpPr>
        <p:spPr bwMode="auto">
          <a:xfrm>
            <a:off x="3143240" y="4929198"/>
            <a:ext cx="2928958" cy="1569660"/>
          </a:xfrm>
          <a:prstGeom prst="rect">
            <a:avLst/>
          </a:prstGeom>
          <a:solidFill>
            <a:srgbClr val="FF99FF"/>
          </a:solidFill>
          <a:ln w="28575">
            <a:solidFill>
              <a:srgbClr val="B91D03"/>
            </a:solidFill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th-TH" sz="16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เก็บ</a:t>
            </a:r>
            <a:r>
              <a:rPr lang="th-TH" sz="16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ของ</a:t>
            </a:r>
            <a:r>
              <a:rPr lang="th-TH" sz="16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ในโรงพักสินค้า</a:t>
            </a:r>
            <a:r>
              <a:rPr lang="en-US" sz="16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(WH) </a:t>
            </a:r>
            <a:r>
              <a:rPr lang="th-TH" sz="16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คลังสินค้า (</a:t>
            </a:r>
            <a:r>
              <a:rPr lang="en-US" sz="16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Air Cargo</a:t>
            </a:r>
            <a:r>
              <a:rPr lang="th-TH" sz="16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) </a:t>
            </a:r>
            <a:r>
              <a:rPr lang="en-US" sz="16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Inland Container Depot (ICD)</a:t>
            </a:r>
          </a:p>
        </p:txBody>
      </p:sp>
      <p:sp>
        <p:nvSpPr>
          <p:cNvPr id="932886" name="Line 22"/>
          <p:cNvSpPr>
            <a:spLocks noChangeShapeType="1"/>
          </p:cNvSpPr>
          <p:nvPr/>
        </p:nvSpPr>
        <p:spPr bwMode="auto">
          <a:xfrm flipH="1">
            <a:off x="6072198" y="5786454"/>
            <a:ext cx="576263" cy="0"/>
          </a:xfrm>
          <a:prstGeom prst="line">
            <a:avLst/>
          </a:prstGeom>
          <a:noFill/>
          <a:ln w="38100">
            <a:solidFill>
              <a:srgbClr val="33033B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h-TH">
              <a:solidFill>
                <a:schemeClr val="bg1"/>
              </a:solidFill>
            </a:endParaRPr>
          </a:p>
        </p:txBody>
      </p:sp>
      <p:sp>
        <p:nvSpPr>
          <p:cNvPr id="932871" name="Rectangle 7"/>
          <p:cNvSpPr>
            <a:spLocks noChangeArrowheads="1"/>
          </p:cNvSpPr>
          <p:nvPr/>
        </p:nvSpPr>
        <p:spPr bwMode="auto">
          <a:xfrm>
            <a:off x="3143240" y="1133465"/>
            <a:ext cx="2714644" cy="1081089"/>
          </a:xfrm>
          <a:prstGeom prst="rect">
            <a:avLst/>
          </a:prstGeom>
          <a:solidFill>
            <a:srgbClr val="92D050"/>
          </a:solidFill>
          <a:ln w="28575">
            <a:solidFill>
              <a:srgbClr val="B91D03"/>
            </a:solidFill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  <p:txBody>
          <a:bodyPr wrap="none" anchor="ctr"/>
          <a:lstStyle/>
          <a:p>
            <a:pPr algn="ctr" eaLnBrk="0" hangingPunct="0"/>
            <a:r>
              <a:rPr lang="th-TH" sz="1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ตัวแทนเรือ ตัวแทนอากาศยาน</a:t>
            </a:r>
          </a:p>
          <a:p>
            <a:pPr algn="ctr" eaLnBrk="0" hangingPunct="0"/>
            <a:r>
              <a:rPr lang="th-TH" sz="1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ผู้ขนส่งสินค้า</a:t>
            </a:r>
          </a:p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Freight Forwarder</a:t>
            </a:r>
          </a:p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Shipping Agency</a:t>
            </a:r>
            <a:endParaRPr lang="en-US" sz="16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Line 12"/>
          <p:cNvSpPr>
            <a:spLocks noChangeShapeType="1"/>
          </p:cNvSpPr>
          <p:nvPr/>
        </p:nvSpPr>
        <p:spPr bwMode="auto">
          <a:xfrm>
            <a:off x="2643174" y="1720835"/>
            <a:ext cx="576262" cy="0"/>
          </a:xfrm>
          <a:prstGeom prst="line">
            <a:avLst/>
          </a:prstGeom>
          <a:noFill/>
          <a:ln w="38100">
            <a:solidFill>
              <a:srgbClr val="33033B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>
              <a:solidFill>
                <a:schemeClr val="bg1"/>
              </a:solidFill>
            </a:endParaRPr>
          </a:p>
        </p:txBody>
      </p:sp>
      <p:sp>
        <p:nvSpPr>
          <p:cNvPr id="3" name="Line 17"/>
          <p:cNvSpPr>
            <a:spLocks noChangeShapeType="1"/>
          </p:cNvSpPr>
          <p:nvPr/>
        </p:nvSpPr>
        <p:spPr bwMode="auto">
          <a:xfrm>
            <a:off x="7545388" y="3592497"/>
            <a:ext cx="0" cy="431800"/>
          </a:xfrm>
          <a:prstGeom prst="line">
            <a:avLst/>
          </a:prstGeom>
          <a:noFill/>
          <a:ln w="38100">
            <a:solidFill>
              <a:srgbClr val="33033B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>
              <a:solidFill>
                <a:schemeClr val="bg1"/>
              </a:solidFill>
            </a:endParaRPr>
          </a:p>
        </p:txBody>
      </p:sp>
      <p:sp>
        <p:nvSpPr>
          <p:cNvPr id="4" name="Line 17"/>
          <p:cNvSpPr>
            <a:spLocks noChangeShapeType="1"/>
          </p:cNvSpPr>
          <p:nvPr/>
        </p:nvSpPr>
        <p:spPr bwMode="auto">
          <a:xfrm>
            <a:off x="7558088" y="4829160"/>
            <a:ext cx="0" cy="431800"/>
          </a:xfrm>
          <a:prstGeom prst="line">
            <a:avLst/>
          </a:prstGeom>
          <a:noFill/>
          <a:ln w="38100">
            <a:solidFill>
              <a:srgbClr val="33033B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>
              <a:solidFill>
                <a:schemeClr val="bg1"/>
              </a:solidFill>
            </a:endParaRPr>
          </a:p>
        </p:txBody>
      </p:sp>
      <p:sp>
        <p:nvSpPr>
          <p:cNvPr id="7" name="Line 17"/>
          <p:cNvSpPr>
            <a:spLocks noChangeShapeType="1"/>
          </p:cNvSpPr>
          <p:nvPr/>
        </p:nvSpPr>
        <p:spPr bwMode="auto">
          <a:xfrm flipV="1">
            <a:off x="1571604" y="3286124"/>
            <a:ext cx="0" cy="431800"/>
          </a:xfrm>
          <a:prstGeom prst="line">
            <a:avLst/>
          </a:prstGeom>
          <a:noFill/>
          <a:ln w="38100">
            <a:solidFill>
              <a:srgbClr val="33033B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>
              <a:solidFill>
                <a:schemeClr val="bg1"/>
              </a:solidFill>
            </a:endParaRPr>
          </a:p>
        </p:txBody>
      </p:sp>
      <p:sp>
        <p:nvSpPr>
          <p:cNvPr id="25" name="Line 10"/>
          <p:cNvSpPr>
            <a:spLocks noChangeShapeType="1"/>
          </p:cNvSpPr>
          <p:nvPr/>
        </p:nvSpPr>
        <p:spPr bwMode="auto">
          <a:xfrm flipH="1">
            <a:off x="2590789" y="5946779"/>
            <a:ext cx="481013" cy="0"/>
          </a:xfrm>
          <a:prstGeom prst="line">
            <a:avLst/>
          </a:prstGeom>
          <a:noFill/>
          <a:ln w="38100">
            <a:solidFill>
              <a:srgbClr val="33033B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r>
              <a:rPr lang="th-TH" dirty="0" smtClean="0"/>
              <a:t> </a:t>
            </a:r>
            <a:endParaRPr lang="th-TH" dirty="0"/>
          </a:p>
        </p:txBody>
      </p:sp>
      <p:sp>
        <p:nvSpPr>
          <p:cNvPr id="26" name="Rectangle 21"/>
          <p:cNvSpPr>
            <a:spLocks noChangeArrowheads="1"/>
          </p:cNvSpPr>
          <p:nvPr/>
        </p:nvSpPr>
        <p:spPr bwMode="auto">
          <a:xfrm>
            <a:off x="71406" y="3786190"/>
            <a:ext cx="1500198" cy="731829"/>
          </a:xfrm>
          <a:prstGeom prst="rect">
            <a:avLst/>
          </a:prstGeom>
          <a:solidFill>
            <a:srgbClr val="92D050"/>
          </a:solidFill>
          <a:ln w="28575">
            <a:solidFill>
              <a:srgbClr val="B91D03"/>
            </a:solidFill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107763" dir="18900000" algn="ctr" rotWithShape="0">
              <a:schemeClr val="bg2">
                <a:alpha val="50000"/>
              </a:schemeClr>
            </a:outerShdw>
          </a:effectLst>
          <a:scene3d>
            <a:camera prst="isometricOffAxis2Left"/>
            <a:lightRig rig="threePt" dir="t"/>
          </a:scene3d>
        </p:spPr>
        <p:txBody>
          <a:bodyPr wrap="none" anchor="ctr"/>
          <a:lstStyle/>
          <a:p>
            <a:pPr algn="ctr" eaLnBrk="0" hangingPunct="0">
              <a:lnSpc>
                <a:spcPct val="150000"/>
              </a:lnSpc>
            </a:pPr>
            <a:r>
              <a:rPr lang="en-US" sz="16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Green Line</a:t>
            </a:r>
            <a:endParaRPr lang="th-TH" sz="1600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algn="ctr" eaLnBrk="0" hangingPunct="0">
              <a:lnSpc>
                <a:spcPct val="150000"/>
              </a:lnSpc>
            </a:pPr>
            <a:r>
              <a:rPr lang="th-TH" sz="16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ยกเว้น</a:t>
            </a:r>
            <a:r>
              <a:rPr lang="th-TH" sz="16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การ</a:t>
            </a:r>
            <a:r>
              <a:rPr lang="th-TH" sz="16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ตรวจ</a:t>
            </a:r>
          </a:p>
        </p:txBody>
      </p:sp>
      <p:sp>
        <p:nvSpPr>
          <p:cNvPr id="27" name="Rectangle 2"/>
          <p:cNvSpPr>
            <a:spLocks noRot="1" noChangeArrowheads="1"/>
          </p:cNvSpPr>
          <p:nvPr/>
        </p:nvSpPr>
        <p:spPr bwMode="auto">
          <a:xfrm>
            <a:off x="195249" y="5589589"/>
            <a:ext cx="2447925" cy="714380"/>
          </a:xfrm>
          <a:prstGeom prst="rect">
            <a:avLst/>
          </a:prstGeom>
          <a:solidFill>
            <a:srgbClr val="FFFF99"/>
          </a:solidFill>
          <a:ln w="28575">
            <a:solidFill>
              <a:srgbClr val="B91D03"/>
            </a:solidFill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107763" dir="18900000" algn="ctr" rotWithShape="0">
              <a:srgbClr val="808080">
                <a:alpha val="50000"/>
              </a:srgbClr>
            </a:outerShdw>
          </a:effectLst>
          <a:scene3d>
            <a:camera prst="isometricOffAxis2Left"/>
            <a:lightRig rig="threePt" dir="t"/>
          </a:scene3d>
        </p:spPr>
        <p:txBody>
          <a:bodyPr anchor="b"/>
          <a:lstStyle/>
          <a:p>
            <a:pPr marL="342900" indent="-342900" algn="ctr">
              <a:lnSpc>
                <a:spcPct val="150000"/>
              </a:lnSpc>
              <a:spcBef>
                <a:spcPct val="50000"/>
              </a:spcBef>
            </a:pPr>
            <a:r>
              <a:rPr lang="en-US" altLang="zh-CN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  <a:cs typeface="Tahoma" pitchFamily="34" charset="0"/>
              </a:rPr>
              <a:t>Risk </a:t>
            </a:r>
            <a:r>
              <a:rPr lang="en-US" altLang="zh-CN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  <a:cs typeface="Tahoma" pitchFamily="34" charset="0"/>
              </a:rPr>
              <a:t>Management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Customs Profile </a:t>
            </a:r>
            <a:endParaRPr lang="th-TH" sz="1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29" name="Rectangle 21"/>
          <p:cNvSpPr>
            <a:spLocks noChangeArrowheads="1"/>
          </p:cNvSpPr>
          <p:nvPr/>
        </p:nvSpPr>
        <p:spPr bwMode="auto">
          <a:xfrm>
            <a:off x="1571604" y="3983055"/>
            <a:ext cx="1428760" cy="731829"/>
          </a:xfrm>
          <a:prstGeom prst="rect">
            <a:avLst/>
          </a:prstGeom>
          <a:solidFill>
            <a:srgbClr val="FF66CC"/>
          </a:solidFill>
          <a:ln w="28575">
            <a:solidFill>
              <a:srgbClr val="B91D03"/>
            </a:solidFill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107763" dir="18900000" algn="ctr" rotWithShape="0">
              <a:schemeClr val="bg2">
                <a:alpha val="50000"/>
              </a:schemeClr>
            </a:outerShdw>
          </a:effectLst>
          <a:scene3d>
            <a:camera prst="isometricOffAxis2Left"/>
            <a:lightRig rig="threePt" dir="t"/>
          </a:scene3d>
        </p:spPr>
        <p:txBody>
          <a:bodyPr wrap="none" anchor="ctr"/>
          <a:lstStyle/>
          <a:p>
            <a:pPr algn="ctr" eaLnBrk="0" hangingPunct="0">
              <a:lnSpc>
                <a:spcPct val="150000"/>
              </a:lnSpc>
            </a:pPr>
            <a:r>
              <a:rPr lang="en-US" sz="16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Red Line</a:t>
            </a:r>
            <a:endParaRPr lang="th-TH" sz="1600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algn="ctr" eaLnBrk="0" hangingPunct="0">
              <a:lnSpc>
                <a:spcPct val="150000"/>
              </a:lnSpc>
            </a:pPr>
            <a:r>
              <a:rPr lang="th-TH" sz="16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เปิดตรวจ</a:t>
            </a:r>
            <a:endParaRPr lang="th-TH" sz="16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30" name="Elbow Connector 29"/>
          <p:cNvCxnSpPr/>
          <p:nvPr/>
        </p:nvCxnSpPr>
        <p:spPr>
          <a:xfrm rot="16200000" flipV="1">
            <a:off x="714348" y="4803771"/>
            <a:ext cx="785818" cy="500066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/>
          <p:nvPr/>
        </p:nvCxnSpPr>
        <p:spPr>
          <a:xfrm rot="5400000" flipH="1" flipV="1">
            <a:off x="1285852" y="4732333"/>
            <a:ext cx="785818" cy="642942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Line 17"/>
          <p:cNvSpPr>
            <a:spLocks noChangeShapeType="1"/>
          </p:cNvSpPr>
          <p:nvPr/>
        </p:nvSpPr>
        <p:spPr bwMode="auto">
          <a:xfrm>
            <a:off x="4500562" y="4357694"/>
            <a:ext cx="0" cy="431800"/>
          </a:xfrm>
          <a:prstGeom prst="line">
            <a:avLst/>
          </a:prstGeom>
          <a:noFill/>
          <a:ln w="38100">
            <a:solidFill>
              <a:srgbClr val="33033B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32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932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932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932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32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932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1000"/>
                                        <p:tgtEl>
                                          <p:spTgt spid="932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2" dur="500"/>
                                        <p:tgtEl>
                                          <p:spTgt spid="932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1000"/>
                                        <p:tgtEl>
                                          <p:spTgt spid="932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932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500"/>
                                        <p:tgtEl>
                                          <p:spTgt spid="932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500"/>
                                        <p:tgtEl>
                                          <p:spTgt spid="932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4" dur="500"/>
                                        <p:tgtEl>
                                          <p:spTgt spid="932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867" grpId="0" animBg="1" autoUpdateAnimBg="0"/>
      <p:bldP spid="932868" grpId="0" animBg="1" autoUpdateAnimBg="0"/>
      <p:bldP spid="932869" grpId="0" animBg="1"/>
      <p:bldP spid="932870" grpId="0" animBg="1" autoUpdateAnimBg="0"/>
      <p:bldP spid="932872" grpId="0" animBg="1" autoUpdateAnimBg="0"/>
      <p:bldP spid="932873" grpId="0" animBg="1" autoUpdateAnimBg="0"/>
      <p:bldP spid="932875" grpId="0" animBg="1"/>
      <p:bldP spid="932876" grpId="0" animBg="1"/>
      <p:bldP spid="932880" grpId="0" animBg="1"/>
      <p:bldP spid="932881" grpId="0" animBg="1"/>
      <p:bldP spid="932882" grpId="0" animBg="1"/>
      <p:bldP spid="932886" grpId="0" animBg="1"/>
      <p:bldP spid="932871" grpId="0" animBg="1" autoUpdateAnimBg="0"/>
      <p:bldP spid="2" grpId="0" animBg="1"/>
      <p:bldP spid="3" grpId="0" animBg="1"/>
      <p:bldP spid="4" grpId="0" animBg="1"/>
      <p:bldP spid="7" grpId="0" animBg="1"/>
      <p:bldP spid="25" grpId="0" animBg="1"/>
      <p:bldP spid="26" grpId="0" animBg="1"/>
      <p:bldP spid="27" grpId="0" animBg="1"/>
      <p:bldP spid="29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21"/>
          <p:cNvGrpSpPr>
            <a:grpSpLocks/>
          </p:cNvGrpSpPr>
          <p:nvPr/>
        </p:nvGrpSpPr>
        <p:grpSpPr bwMode="auto">
          <a:xfrm>
            <a:off x="-28384" y="0"/>
            <a:ext cx="9157869" cy="6858000"/>
            <a:chOff x="-13357" y="320737"/>
            <a:chExt cx="9157357" cy="6322973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/>
            <a:srcRect l="5859" t="18555" r="2588" b="9180"/>
            <a:stretch>
              <a:fillRect/>
            </a:stretch>
          </p:blipFill>
          <p:spPr bwMode="auto">
            <a:xfrm>
              <a:off x="-13357" y="1528892"/>
              <a:ext cx="9157357" cy="5114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3"/>
            <a:srcRect l="30762" t="28320" r="14307" b="62082"/>
            <a:stretch>
              <a:fillRect/>
            </a:stretch>
          </p:blipFill>
          <p:spPr bwMode="auto">
            <a:xfrm>
              <a:off x="0" y="320737"/>
              <a:ext cx="9144000" cy="1198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Box 14"/>
          <p:cNvSpPr txBox="1"/>
          <p:nvPr/>
        </p:nvSpPr>
        <p:spPr>
          <a:xfrm>
            <a:off x="1785918" y="1571612"/>
            <a:ext cx="6858048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th-TH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หัวข้อบรรยาย</a:t>
            </a:r>
            <a:r>
              <a:rPr lang="th-TH" sz="2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sz="2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l">
              <a:lnSpc>
                <a:spcPct val="150000"/>
              </a:lnSpc>
            </a:pPr>
            <a:r>
              <a:rPr lang="en-US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th-TH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ภาษีอากรสำหรับการนำเข้าและส่งออก </a:t>
            </a:r>
          </a:p>
          <a:p>
            <a:pPr lvl="0" algn="l">
              <a:lnSpc>
                <a:spcPct val="150000"/>
              </a:lnSpc>
              <a:tabLst>
                <a:tab pos="355600" algn="l"/>
              </a:tabLst>
            </a:pPr>
            <a:r>
              <a:rPr lang="th-TH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- อากรศุลกากร  </a:t>
            </a:r>
          </a:p>
          <a:p>
            <a:pPr lvl="0" algn="l">
              <a:lnSpc>
                <a:spcPct val="150000"/>
              </a:lnSpc>
              <a:tabLst>
                <a:tab pos="355600" algn="l"/>
              </a:tabLst>
            </a:pPr>
            <a:r>
              <a:rPr lang="th-TH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- ภาษีสรรพสามิต/ภาษีเพื่อมหาดไทย  </a:t>
            </a:r>
          </a:p>
          <a:p>
            <a:pPr lvl="0" algn="l">
              <a:lnSpc>
                <a:spcPct val="150000"/>
              </a:lnSpc>
              <a:tabLst>
                <a:tab pos="355600" algn="l"/>
              </a:tabLst>
            </a:pPr>
            <a:r>
              <a:rPr lang="th-TH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- ภาษีมูลค่าเพิ่ม</a:t>
            </a:r>
          </a:p>
          <a:p>
            <a:pPr lvl="0" algn="l">
              <a:lnSpc>
                <a:spcPct val="150000"/>
              </a:lnSpc>
              <a:tabLst>
                <a:tab pos="355600" algn="l"/>
              </a:tabLst>
            </a:pPr>
            <a:r>
              <a:rPr lang="th-TH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- ภาษีอากรอื่น ๆ </a:t>
            </a:r>
          </a:p>
          <a:p>
            <a:pPr lvl="0" algn="l">
              <a:lnSpc>
                <a:spcPct val="200000"/>
              </a:lnSpc>
              <a:tabLst>
                <a:tab pos="355600" algn="l"/>
              </a:tabLst>
            </a:pPr>
            <a:r>
              <a:rPr lang="en-US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th-TH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พิธีการศุลกากรนำเข้า-ส่งออก</a:t>
            </a:r>
          </a:p>
        </p:txBody>
      </p:sp>
      <p:sp>
        <p:nvSpPr>
          <p:cNvPr id="8" name="WordArt 3"/>
          <p:cNvSpPr>
            <a:spLocks noChangeArrowheads="1" noChangeShapeType="1" noTextEdit="1"/>
          </p:cNvSpPr>
          <p:nvPr/>
        </p:nvSpPr>
        <p:spPr bwMode="auto">
          <a:xfrm>
            <a:off x="3143240" y="357166"/>
            <a:ext cx="5500726" cy="50006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th-TH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9pPr>
          </a:lstStyle>
          <a:p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การเสียภาษีสำหรับของนำเข้าและส่งออก</a:t>
            </a:r>
          </a:p>
        </p:txBody>
      </p:sp>
      <p:pic>
        <p:nvPicPr>
          <p:cNvPr id="9" name="Picture 4" descr="mso4B64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4572008"/>
            <a:ext cx="2027238" cy="97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0"/>
          <p:cNvSpPr/>
          <p:nvPr/>
        </p:nvSpPr>
        <p:spPr>
          <a:xfrm>
            <a:off x="-13648" y="6406804"/>
            <a:ext cx="9144000" cy="461665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spc="50" dirty="0" smtClean="0">
                <a:ln w="11430"/>
                <a:solidFill>
                  <a:srgbClr val="342F6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World-Class Customs for National Competitiveness and Social Protection</a:t>
            </a:r>
            <a:endParaRPr lang="en-US" sz="2400" b="1" cap="none" spc="50" dirty="0">
              <a:ln w="11430"/>
              <a:solidFill>
                <a:srgbClr val="342F6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Elbow Connector 94"/>
          <p:cNvCxnSpPr>
            <a:stCxn id="30" idx="2"/>
            <a:endCxn id="43" idx="3"/>
          </p:cNvCxnSpPr>
          <p:nvPr/>
        </p:nvCxnSpPr>
        <p:spPr>
          <a:xfrm rot="16200000" flipH="1">
            <a:off x="5925445" y="2805664"/>
            <a:ext cx="1118783" cy="2651206"/>
          </a:xfrm>
          <a:prstGeom prst="bentConnector4">
            <a:avLst>
              <a:gd name="adj1" fmla="val 40371"/>
              <a:gd name="adj2" fmla="val 108622"/>
            </a:avLst>
          </a:prstGeom>
          <a:ln w="2857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สี่เหลี่ยมมุมมน 6"/>
          <p:cNvSpPr/>
          <p:nvPr/>
        </p:nvSpPr>
        <p:spPr>
          <a:xfrm>
            <a:off x="229600" y="1857364"/>
            <a:ext cx="2913640" cy="1000132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20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7" name="สี่เหลี่ยมมุมมน 3"/>
          <p:cNvSpPr/>
          <p:nvPr/>
        </p:nvSpPr>
        <p:spPr>
          <a:xfrm>
            <a:off x="285720" y="1921983"/>
            <a:ext cx="2786082" cy="877723"/>
          </a:xfrm>
          <a:prstGeom prst="roundRect">
            <a:avLst/>
          </a:prstGeom>
          <a:solidFill>
            <a:srgbClr val="99FF66"/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ตัวแทนเรือ/อากาศยาน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ส่งข้อมูลบัญชี</a:t>
            </a:r>
            <a:r>
              <a:rPr lang="th-TH" sz="12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สินค้</a:t>
            </a:r>
            <a:r>
              <a:rPr lang="th-TH" sz="1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sz="1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 – Manifest)</a:t>
            </a:r>
            <a:endParaRPr lang="th-TH" sz="12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8" name="สี่เหลี่ยมมุมมน 7"/>
          <p:cNvSpPr/>
          <p:nvPr/>
        </p:nvSpPr>
        <p:spPr>
          <a:xfrm>
            <a:off x="214282" y="3180522"/>
            <a:ext cx="3123740" cy="869414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20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9" name="สี่เหลี่ยมมุมมน 8"/>
          <p:cNvSpPr/>
          <p:nvPr/>
        </p:nvSpPr>
        <p:spPr>
          <a:xfrm>
            <a:off x="1000100" y="3299772"/>
            <a:ext cx="2247898" cy="642946"/>
          </a:xfrm>
          <a:prstGeom prst="roundRect">
            <a:avLst/>
          </a:prstGeom>
          <a:solidFill>
            <a:srgbClr val="FF99FF"/>
          </a:solidFill>
          <a:ln w="19050"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ผู้นำเข้า/ตัวแทน ส่งข้อมูลเพื่อจัดทำใบขนสินค้า</a:t>
            </a:r>
            <a:endParaRPr lang="th-TH" sz="12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" name="Picture 40" descr="web_database_icon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3438" y="2540287"/>
            <a:ext cx="1031589" cy="103158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" name="ลูกศรขวา 14"/>
          <p:cNvSpPr/>
          <p:nvPr/>
        </p:nvSpPr>
        <p:spPr>
          <a:xfrm rot="939557">
            <a:off x="3344026" y="2020729"/>
            <a:ext cx="754415" cy="532833"/>
          </a:xfrm>
          <a:prstGeom prst="rightArrow">
            <a:avLst/>
          </a:prstGeom>
          <a:solidFill>
            <a:srgbClr val="99FF66"/>
          </a:solidFill>
          <a:ln w="190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20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2" name="ลูกศรขวา 15"/>
          <p:cNvSpPr/>
          <p:nvPr/>
        </p:nvSpPr>
        <p:spPr>
          <a:xfrm rot="20067321">
            <a:off x="3589329" y="3277754"/>
            <a:ext cx="753398" cy="571500"/>
          </a:xfrm>
          <a:prstGeom prst="rightArrow">
            <a:avLst/>
          </a:prstGeom>
          <a:solidFill>
            <a:srgbClr val="FF99FF"/>
          </a:solidFill>
          <a:ln w="190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20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4" name="Picture 40" descr="web_database_icon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355400" y="1794310"/>
            <a:ext cx="659144" cy="65914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5" name="Picture 40" descr="web_database_icon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355400" y="2538498"/>
            <a:ext cx="659144" cy="65914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6" name="Picture 40" descr="web_database_icon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355400" y="3269737"/>
            <a:ext cx="659144" cy="65914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37" name="Elbow Connector 36"/>
          <p:cNvCxnSpPr>
            <a:stCxn id="30" idx="3"/>
            <a:endCxn id="34" idx="1"/>
          </p:cNvCxnSpPr>
          <p:nvPr/>
        </p:nvCxnSpPr>
        <p:spPr>
          <a:xfrm flipV="1">
            <a:off x="5675027" y="2123882"/>
            <a:ext cx="680373" cy="932200"/>
          </a:xfrm>
          <a:prstGeom prst="bentConnector3">
            <a:avLst>
              <a:gd name="adj1" fmla="val 50000"/>
            </a:avLst>
          </a:prstGeom>
          <a:ln w="19050">
            <a:solidFill>
              <a:srgbClr val="3303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30" idx="3"/>
            <a:endCxn id="36" idx="1"/>
          </p:cNvCxnSpPr>
          <p:nvPr/>
        </p:nvCxnSpPr>
        <p:spPr>
          <a:xfrm>
            <a:off x="5675027" y="3056082"/>
            <a:ext cx="680373" cy="543227"/>
          </a:xfrm>
          <a:prstGeom prst="bentConnector3">
            <a:avLst>
              <a:gd name="adj1" fmla="val 50000"/>
            </a:avLst>
          </a:prstGeom>
          <a:ln w="19050">
            <a:solidFill>
              <a:srgbClr val="3303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100459" y="1891813"/>
            <a:ext cx="1843773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Customs </a:t>
            </a:r>
            <a:r>
              <a:rPr lang="en-US" sz="1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Registration</a:t>
            </a:r>
            <a:endParaRPr lang="th-TH" sz="12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091331" y="2668015"/>
            <a:ext cx="1366079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Reference Files</a:t>
            </a:r>
            <a:endParaRPr lang="en-US" sz="1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091332" y="3245366"/>
            <a:ext cx="1435185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Profile Risk Management</a:t>
            </a:r>
            <a:endParaRPr lang="th-TH" sz="12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485331" y="4507064"/>
            <a:ext cx="1729611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1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ติดต่อ</a:t>
            </a:r>
            <a:r>
              <a:rPr lang="th-TH" sz="11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คลังสินค้า</a:t>
            </a:r>
            <a:endParaRPr lang="en-US" sz="11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1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เพื่อ</a:t>
            </a:r>
            <a:r>
              <a:rPr lang="th-TH" sz="11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รับของ</a:t>
            </a:r>
            <a:endParaRPr lang="th-TH" sz="11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371651" y="4475215"/>
            <a:ext cx="2438788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1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คลังสินค้าจัดเตรียมสินค้าเพื่อให้เจ้าหน้าศุลกากรตรวจสอบ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000496" y="2071678"/>
            <a:ext cx="2482284" cy="492443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Thai Customs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Electronic System (TCES)</a:t>
            </a:r>
            <a:endParaRPr lang="th-TH" sz="12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48" name="Elbow Connector 47"/>
          <p:cNvCxnSpPr/>
          <p:nvPr/>
        </p:nvCxnSpPr>
        <p:spPr>
          <a:xfrm rot="5400000">
            <a:off x="4218660" y="3497521"/>
            <a:ext cx="817984" cy="1056904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2" descr="http://t0.gstatic.com/images?q=tbn:ANd9GcTMiSoake0KazbsUKNdedSViMBAP7d9HkUN5yDpPQ1w5Y093xZRA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4546" y="857232"/>
            <a:ext cx="1000132" cy="100013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71406" y="5507196"/>
            <a:ext cx="2367351" cy="461665"/>
          </a:xfrm>
          <a:prstGeom prst="rect">
            <a:avLst/>
          </a:prstGeom>
          <a:solidFill>
            <a:srgbClr val="FFFF66"/>
          </a:solidFill>
          <a:ln w="19050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นำสินค้าออกจาก </a:t>
            </a:r>
            <a:r>
              <a:rPr lang="en-US" sz="1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Warehouse  Air Cargo </a:t>
            </a:r>
            <a:r>
              <a:rPr lang="th-TH" sz="1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หรือ</a:t>
            </a:r>
            <a:r>
              <a:rPr lang="en-US" sz="1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ICD</a:t>
            </a:r>
            <a:endParaRPr lang="th-TH" sz="12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3" name="Picture 4" descr="ER_Shanghai_druc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1050377"/>
            <a:ext cx="1000132" cy="66411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4" name="รูปภาพ 4" descr="400px-Airplane_silhouette.sv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2917" y="1162274"/>
            <a:ext cx="524307" cy="480776"/>
          </a:xfrm>
          <a:prstGeom prst="rect">
            <a:avLst/>
          </a:prstGeom>
          <a:noFill/>
          <a:ln w="1905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5" name="Picture 54" descr="farbo movement system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43306" y="5429264"/>
            <a:ext cx="928694" cy="75761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56" name="Picture 55" descr="2010227_5151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74167" flipH="1">
            <a:off x="246545" y="3201682"/>
            <a:ext cx="773475" cy="84078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softEdge rad="112500"/>
          </a:effectLst>
        </p:spPr>
      </p:pic>
      <p:sp>
        <p:nvSpPr>
          <p:cNvPr id="59" name="Rectangle 58"/>
          <p:cNvSpPr/>
          <p:nvPr/>
        </p:nvSpPr>
        <p:spPr>
          <a:xfrm>
            <a:off x="5357818" y="5792948"/>
            <a:ext cx="2438789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1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เจ้าหน้าที่ศุลกากรตรวจสอบสินค้า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1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(ชักตัวอย่าง) / บันทึกผลการตรวจ</a:t>
            </a:r>
            <a:endParaRPr lang="th-TH" sz="11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43900" y="4714884"/>
            <a:ext cx="571504" cy="571504"/>
          </a:xfrm>
          <a:prstGeom prst="rect">
            <a:avLst/>
          </a:prstGeom>
        </p:spPr>
      </p:pic>
      <p:pic>
        <p:nvPicPr>
          <p:cNvPr id="57" name="Picture 117" descr="j0300520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84384" y="2688018"/>
            <a:ext cx="916178" cy="44185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3568662" y="2688018"/>
            <a:ext cx="705641" cy="27699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ebXML</a:t>
            </a:r>
            <a:endParaRPr lang="th-TH" sz="12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1" name="สี่เหลี่ยมมุมมน 3"/>
          <p:cNvSpPr/>
          <p:nvPr/>
        </p:nvSpPr>
        <p:spPr>
          <a:xfrm>
            <a:off x="4306053" y="4071942"/>
            <a:ext cx="1766145" cy="35719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1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ชำระค่าภาษีอากร(ถ้ามี)</a:t>
            </a:r>
          </a:p>
        </p:txBody>
      </p:sp>
      <p:pic>
        <p:nvPicPr>
          <p:cNvPr id="60" name="Picture 37" descr="CHECKI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929586" y="5429264"/>
            <a:ext cx="798036" cy="92869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7" name="Picture 66" descr="ภาพนิ่ง1"/>
          <p:cNvPicPr/>
          <p:nvPr/>
        </p:nvPicPr>
        <p:blipFill>
          <a:blip r:embed="rId12" cstate="print"/>
          <a:srcRect l="21890" t="22617" r="22388" b="21065"/>
          <a:stretch>
            <a:fillRect/>
          </a:stretch>
        </p:blipFill>
        <p:spPr bwMode="auto">
          <a:xfrm>
            <a:off x="142844" y="71414"/>
            <a:ext cx="1500198" cy="1000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2" name="Slide Number Placeholder 5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A920DC-0022-49E7-A67D-3000EAA50085}" type="slidenum">
              <a:rPr lang="th-TH" sz="1000" smtClean="0">
                <a:latin typeface="Tahoma" pitchFamily="34" charset="0"/>
                <a:ea typeface="Tahoma" pitchFamily="34" charset="0"/>
                <a:cs typeface="Tahoma" pitchFamily="34" charset="0"/>
              </a:rPr>
              <a:pPr>
                <a:defRPr/>
              </a:pPr>
              <a:t>30</a:t>
            </a:fld>
            <a:endParaRPr lang="th-TH" sz="10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289190" y="4457650"/>
            <a:ext cx="1016625" cy="276999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Green Line</a:t>
            </a:r>
            <a:endParaRPr lang="en-US" sz="1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7714470" y="4100460"/>
            <a:ext cx="853119" cy="276999"/>
          </a:xfrm>
          <a:prstGeom prst="rect">
            <a:avLst/>
          </a:prstGeom>
          <a:solidFill>
            <a:srgbClr val="FF6699"/>
          </a:solidFill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Red Line</a:t>
            </a:r>
            <a:endParaRPr lang="en-US" sz="1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65" name="Elbow Connector 64"/>
          <p:cNvCxnSpPr/>
          <p:nvPr/>
        </p:nvCxnSpPr>
        <p:spPr>
          <a:xfrm rot="10800000" flipV="1">
            <a:off x="2571737" y="4929198"/>
            <a:ext cx="842157" cy="711133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/>
          <p:nvPr/>
        </p:nvCxnSpPr>
        <p:spPr>
          <a:xfrm rot="10800000">
            <a:off x="2571736" y="6143645"/>
            <a:ext cx="2714644" cy="3247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43" idx="2"/>
            <a:endCxn id="59" idx="0"/>
          </p:cNvCxnSpPr>
          <p:nvPr/>
        </p:nvCxnSpPr>
        <p:spPr>
          <a:xfrm rot="5400000">
            <a:off x="6140706" y="5342609"/>
            <a:ext cx="886846" cy="13832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2" descr="D:\@My Works\16-01 ภาพถ่ายการจราจรบริเวณหน้า TG\IMG_3027.jp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571472" y="4605154"/>
            <a:ext cx="1357322" cy="905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" name="WordArt 3"/>
          <p:cNvSpPr>
            <a:spLocks noChangeArrowheads="1" noChangeShapeType="1" noTextEdit="1"/>
          </p:cNvSpPr>
          <p:nvPr/>
        </p:nvSpPr>
        <p:spPr bwMode="auto">
          <a:xfrm>
            <a:off x="3857620" y="500042"/>
            <a:ext cx="4500594" cy="5000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พิธีการศุลกากรนำเข้าระบบ </a:t>
            </a:r>
            <a:r>
              <a:rPr lang="en-US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e-Import</a:t>
            </a:r>
            <a:endParaRPr lang="th-TH" b="1" kern="10" spc="-18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000000"/>
                </a:outerShdw>
              </a:effectLst>
              <a:latin typeface="Tahoma"/>
              <a:ea typeface="Tahoma"/>
              <a:cs typeface="Tahoma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399" y="256599"/>
            <a:ext cx="5157807" cy="6172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A920DC-0022-49E7-A67D-3000EAA50085}" type="slidenum">
              <a:rPr lang="th-TH" smtClean="0"/>
              <a:pPr>
                <a:defRPr/>
              </a:pPr>
              <a:t>31</a:t>
            </a:fld>
            <a:endParaRPr lang="th-TH"/>
          </a:p>
        </p:txBody>
      </p:sp>
      <p:sp>
        <p:nvSpPr>
          <p:cNvPr id="8" name="WordArt 3"/>
          <p:cNvSpPr>
            <a:spLocks noChangeArrowheads="1" noChangeShapeType="1" noTextEdit="1"/>
          </p:cNvSpPr>
          <p:nvPr/>
        </p:nvSpPr>
        <p:spPr bwMode="auto">
          <a:xfrm>
            <a:off x="714348" y="2571744"/>
            <a:ext cx="7858180" cy="571504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th-TH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9pPr>
          </a:lstStyle>
          <a:p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เรื่อง คู่มือการผ่านพิธีการศุลกากรทางอิเล็กทรอนิกส์ </a:t>
            </a:r>
          </a:p>
        </p:txBody>
      </p:sp>
      <p:sp>
        <p:nvSpPr>
          <p:cNvPr id="9" name="WordArt 3"/>
          <p:cNvSpPr>
            <a:spLocks noChangeArrowheads="1" noChangeShapeType="1" noTextEdit="1"/>
          </p:cNvSpPr>
          <p:nvPr/>
        </p:nvSpPr>
        <p:spPr bwMode="auto">
          <a:xfrm>
            <a:off x="2214546" y="1571612"/>
            <a:ext cx="4786346" cy="571504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th-TH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9pPr>
          </a:lstStyle>
          <a:p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ประกาศกรมศุลกากรที่ </a:t>
            </a:r>
            <a:r>
              <a:rPr lang="en-US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23/2556</a:t>
            </a:r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 </a:t>
            </a:r>
          </a:p>
        </p:txBody>
      </p:sp>
      <p:sp>
        <p:nvSpPr>
          <p:cNvPr id="10" name="WordArt 3"/>
          <p:cNvSpPr>
            <a:spLocks noChangeArrowheads="1" noChangeShapeType="1" noTextEdit="1"/>
          </p:cNvSpPr>
          <p:nvPr/>
        </p:nvSpPr>
        <p:spPr bwMode="auto">
          <a:xfrm>
            <a:off x="714348" y="3571876"/>
            <a:ext cx="7858180" cy="571504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th-TH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9pPr>
          </a:lstStyle>
          <a:p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ว่าด้วยกระบวนการทางศุลกากรสำหรับการนำเข้า </a:t>
            </a:r>
            <a:r>
              <a:rPr lang="en-US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(e – Import)</a:t>
            </a:r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 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21"/>
          <p:cNvGrpSpPr>
            <a:grpSpLocks/>
          </p:cNvGrpSpPr>
          <p:nvPr/>
        </p:nvGrpSpPr>
        <p:grpSpPr bwMode="auto">
          <a:xfrm>
            <a:off x="-28384" y="0"/>
            <a:ext cx="9157869" cy="6858000"/>
            <a:chOff x="-13357" y="320737"/>
            <a:chExt cx="9157357" cy="6322973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/>
            <a:srcRect l="5859" t="18555" r="2588" b="9180"/>
            <a:stretch>
              <a:fillRect/>
            </a:stretch>
          </p:blipFill>
          <p:spPr bwMode="auto">
            <a:xfrm>
              <a:off x="-13357" y="1528892"/>
              <a:ext cx="9157357" cy="5114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59"/>
            <p:cNvGrpSpPr>
              <a:grpSpLocks/>
            </p:cNvGrpSpPr>
            <p:nvPr/>
          </p:nvGrpSpPr>
          <p:grpSpPr bwMode="auto">
            <a:xfrm>
              <a:off x="0" y="320737"/>
              <a:ext cx="9144000" cy="1198561"/>
              <a:chOff x="0" y="373051"/>
              <a:chExt cx="9144000" cy="1198561"/>
            </a:xfrm>
          </p:grpSpPr>
          <p:pic>
            <p:nvPicPr>
              <p:cNvPr id="11" name="Picture 3"/>
              <p:cNvPicPr>
                <a:picLocks noChangeAspect="1" noChangeArrowheads="1"/>
              </p:cNvPicPr>
              <p:nvPr/>
            </p:nvPicPr>
            <p:blipFill>
              <a:blip r:embed="rId3"/>
              <a:srcRect l="30762" t="28320" r="14307" b="62082"/>
              <a:stretch>
                <a:fillRect/>
              </a:stretch>
            </p:blipFill>
            <p:spPr bwMode="auto">
              <a:xfrm>
                <a:off x="0" y="373051"/>
                <a:ext cx="9144000" cy="11985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20" descr="logo002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570688" y="429070"/>
                <a:ext cx="633377" cy="1046191"/>
              </a:xfrm>
              <a:prstGeom prst="rect">
                <a:avLst/>
              </a:prstGeom>
              <a:ln>
                <a:noFill/>
              </a:ln>
              <a:effectLst>
                <a:outerShdw blurRad="50800" dist="12700" sx="107000" sy="107000" algn="l" rotWithShape="0">
                  <a:prstClr val="black">
                    <a:alpha val="81000"/>
                  </a:prstClr>
                </a:outerShdw>
              </a:effectLst>
            </p:spPr>
          </p:pic>
          <p:sp>
            <p:nvSpPr>
              <p:cNvPr id="13" name="WordArt 3"/>
              <p:cNvSpPr>
                <a:spLocks noChangeArrowheads="1" noChangeShapeType="1" noTextEdit="1"/>
              </p:cNvSpPr>
              <p:nvPr/>
            </p:nvSpPr>
            <p:spPr bwMode="auto">
              <a:xfrm>
                <a:off x="161886" y="771519"/>
                <a:ext cx="1404000" cy="25200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th-TH" sz="3600" b="1" kern="10">
                    <a:ln w="9525">
                      <a:noFill/>
                      <a:round/>
                      <a:headEnd/>
                      <a:tailEnd/>
                    </a:ln>
                    <a:solidFill>
                      <a:srgbClr val="F2F2F2"/>
                    </a:solidFill>
                    <a:effectLst>
                      <a:outerShdw dist="38100" dir="2700000" algn="tl" rotWithShape="0">
                        <a:srgbClr val="000000">
                          <a:alpha val="92998"/>
                        </a:srgbClr>
                      </a:outerShdw>
                    </a:effectLst>
                    <a:latin typeface="Angsana New"/>
                    <a:cs typeface="Angsana New"/>
                  </a:rPr>
                  <a:t>กรมศุลกากร</a:t>
                </a:r>
              </a:p>
            </p:txBody>
          </p:sp>
          <p:sp>
            <p:nvSpPr>
              <p:cNvPr id="14" name="WordArt 3"/>
              <p:cNvSpPr>
                <a:spLocks noChangeArrowheads="1" noChangeShapeType="1" noTextEdit="1"/>
              </p:cNvSpPr>
              <p:nvPr/>
            </p:nvSpPr>
            <p:spPr bwMode="auto">
              <a:xfrm>
                <a:off x="159654" y="559469"/>
                <a:ext cx="1944000" cy="18000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b="1" kern="10">
                    <a:ln w="31550">
                      <a:noFill/>
                      <a:round/>
                      <a:headEnd/>
                      <a:tailEnd/>
                    </a:ln>
                    <a:solidFill>
                      <a:srgbClr val="F2F2F2"/>
                    </a:solidFill>
                    <a:effectLst>
                      <a:outerShdw dist="38100" dir="2400003" algn="tl" rotWithShape="0">
                        <a:srgbClr val="000000">
                          <a:alpha val="92000"/>
                        </a:srgbClr>
                      </a:outerShdw>
                    </a:effectLst>
                    <a:latin typeface="Arial"/>
                    <a:cs typeface="Arial"/>
                  </a:rPr>
                  <a:t>Customs Department</a:t>
                </a:r>
                <a:endParaRPr lang="th-TH" sz="3600" b="1" kern="10">
                  <a:ln w="31550">
                    <a:noFill/>
                    <a:round/>
                    <a:headEnd/>
                    <a:tailEnd/>
                  </a:ln>
                  <a:solidFill>
                    <a:srgbClr val="F2F2F2"/>
                  </a:solidFill>
                  <a:effectLst>
                    <a:outerShdw dist="38100" dir="2400003" algn="tl" rotWithShape="0">
                      <a:srgbClr val="000000">
                        <a:alpha val="92000"/>
                      </a:srgbClr>
                    </a:outerShdw>
                  </a:effectLst>
                  <a:latin typeface="Arial"/>
                </a:endParaRPr>
              </a:p>
            </p:txBody>
          </p:sp>
        </p:grpSp>
      </p:grpSp>
      <p:sp>
        <p:nvSpPr>
          <p:cNvPr id="78" name="Title 1"/>
          <p:cNvSpPr txBox="1">
            <a:spLocks/>
          </p:cNvSpPr>
          <p:nvPr/>
        </p:nvSpPr>
        <p:spPr>
          <a:xfrm>
            <a:off x="3286116" y="210429"/>
            <a:ext cx="5214974" cy="861117"/>
          </a:xfrm>
          <a:prstGeom prst="rect">
            <a:avLst/>
          </a:prstGeom>
        </p:spPr>
        <p:txBody>
          <a:bodyPr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50" normalizeH="0" noProof="0" dirty="0" smtClean="0">
                <a:ln w="11430"/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lang="th-TH" sz="2800" b="1" spc="-150" dirty="0" smtClean="0">
                <a:ln w="11430"/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เอกสารประกอบการปฏิบัติพิธีการใบขนสินค้าขาเข้า</a:t>
            </a:r>
            <a:endParaRPr kumimoji="0" lang="en-US" sz="2800" b="1" i="0" u="none" strike="noStrike" kern="1200" cap="none" spc="-150" normalizeH="0" baseline="0" noProof="0" dirty="0">
              <a:ln w="11430"/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57158" y="1714488"/>
            <a:ext cx="850112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th-TH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ใบขนสินค้าขาเข้า (กศก. </a:t>
            </a:r>
            <a:r>
              <a:rPr lang="en-US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99/1)</a:t>
            </a:r>
            <a:endParaRPr lang="th-TH" sz="2000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th-TH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ใบตราส่งสินค้า </a:t>
            </a:r>
            <a:r>
              <a:rPr lang="en-US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(Bill of Ladding: B/L </a:t>
            </a:r>
            <a:r>
              <a:rPr lang="th-TH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ทางเรือ)</a:t>
            </a:r>
            <a:r>
              <a:rPr lang="en-US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(House Airway Bill: HAWB </a:t>
            </a:r>
            <a:r>
              <a:rPr lang="th-TH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หรือ </a:t>
            </a:r>
            <a:r>
              <a:rPr lang="en-US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Master Airway Bill: MAWB </a:t>
            </a:r>
            <a:r>
              <a:rPr lang="th-TH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ทางอากาศยาน</a:t>
            </a:r>
            <a:r>
              <a:rPr lang="en-US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 </a:t>
            </a:r>
            <a:r>
              <a:rPr lang="th-TH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(ศบ.</a:t>
            </a:r>
            <a:r>
              <a:rPr lang="en-US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1: </a:t>
            </a:r>
            <a:r>
              <a:rPr lang="th-TH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ทางบก)</a:t>
            </a:r>
            <a:r>
              <a:rPr lang="en-US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th-TH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บัญชีราคาสินค้า </a:t>
            </a:r>
            <a:r>
              <a:rPr lang="en-US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(Comercial Invoice)</a:t>
            </a: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th-TH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บัญชีรายละเอียดการบรรจุหีบห่อ (ถ้ามี) </a:t>
            </a:r>
            <a:r>
              <a:rPr lang="en-US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(Packing List)</a:t>
            </a: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th-TH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ใบรับรองแหล่งกำเนิดของสินค้า</a:t>
            </a:r>
            <a:r>
              <a:rPr lang="en-US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(ถ้ามี)</a:t>
            </a:r>
            <a:r>
              <a:rPr lang="en-US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(Certificate of Origin: C/O)</a:t>
            </a: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th-TH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หนังสือจากหน่วยงานอื่นๆ (ถ้ามี) เช่น ใบอนุญาตนำข้า ใบขึ้นทะเบียน ใบแจ้งการนำเข้า ใบอนุญาตนำเข้าผสิตภัณฑ์อุตสาหกรรม (สมอ.) หนังสือสั่งปล่อยของ </a:t>
            </a:r>
            <a:r>
              <a:rPr lang="en-US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BOI</a:t>
            </a:r>
            <a:r>
              <a:rPr lang="th-TH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ฯลฯ</a:t>
            </a:r>
            <a:endParaRPr lang="th-TH" sz="2000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A920DC-0022-49E7-A67D-3000EAA50085}" type="slidenum">
              <a:rPr lang="th-TH" smtClean="0"/>
              <a:pPr>
                <a:defRPr/>
              </a:pPr>
              <a:t>33</a:t>
            </a:fld>
            <a:endParaRPr lang="th-TH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0"/>
            <a:ext cx="7215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785786" y="2129574"/>
            <a:ext cx="4143404" cy="4421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atin typeface="Tahoma"/>
                <a:ea typeface="Tahoma"/>
                <a:cs typeface="Tahoma"/>
              </a:rPr>
              <a:t>ตัวอย่างใบขนสินค้าขาเข้า</a:t>
            </a:r>
            <a:r>
              <a:rPr lang="en-US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atin typeface="Tahoma"/>
                <a:ea typeface="Tahoma"/>
                <a:cs typeface="Tahoma"/>
              </a:rPr>
              <a:t> </a:t>
            </a:r>
            <a:endParaRPr lang="th-TH" b="1" kern="10" spc="-18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atin typeface="Tahoma"/>
              <a:ea typeface="Tahoma"/>
              <a:cs typeface="Tahoma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A920DC-0022-49E7-A67D-3000EAA50085}" type="slidenum">
              <a:rPr lang="th-TH" smtClean="0"/>
              <a:pPr>
                <a:defRPr/>
              </a:pPr>
              <a:t>34</a:t>
            </a:fld>
            <a:endParaRPr lang="th-TH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3975" y="0"/>
            <a:ext cx="6496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1071538" y="142852"/>
            <a:ext cx="3286148" cy="4286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ตัวอย่าง </a:t>
            </a:r>
            <a:r>
              <a:rPr lang="en-US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INVOICE</a:t>
            </a:r>
            <a:endParaRPr lang="th-TH" b="1" kern="10" spc="-18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000000"/>
                </a:outerShdw>
              </a:effectLst>
              <a:latin typeface="Tahoma"/>
              <a:ea typeface="Tahoma"/>
              <a:cs typeface="Tahoma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A920DC-0022-49E7-A67D-3000EAA50085}" type="slidenum">
              <a:rPr lang="th-TH" smtClean="0"/>
              <a:pPr>
                <a:defRPr/>
              </a:pPr>
              <a:t>35</a:t>
            </a:fld>
            <a:endParaRPr lang="th-TH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9713" y="228600"/>
            <a:ext cx="612457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714348" y="357166"/>
            <a:ext cx="3643338" cy="4286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ตัวอย่าง </a:t>
            </a:r>
            <a:r>
              <a:rPr lang="en-US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Packing List</a:t>
            </a:r>
            <a:endParaRPr lang="th-TH" b="1" kern="10" spc="-18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000000"/>
                </a:outerShdw>
              </a:effectLst>
              <a:latin typeface="Tahoma"/>
              <a:ea typeface="Tahoma"/>
              <a:cs typeface="Tahoma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A920DC-0022-49E7-A67D-3000EAA50085}" type="slidenum">
              <a:rPr lang="th-TH" smtClean="0"/>
              <a:pPr>
                <a:defRPr/>
              </a:pPr>
              <a:t>36</a:t>
            </a:fld>
            <a:endParaRPr lang="th-TH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8738" y="1"/>
            <a:ext cx="6486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1071538" y="500042"/>
            <a:ext cx="3286148" cy="4286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ตัวอย่าง </a:t>
            </a:r>
            <a:r>
              <a:rPr lang="en-US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B/L</a:t>
            </a:r>
            <a:endParaRPr lang="th-TH" b="1" kern="10" spc="-18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000000"/>
                </a:outerShdw>
              </a:effectLst>
              <a:latin typeface="Tahoma"/>
              <a:ea typeface="Tahoma"/>
              <a:cs typeface="Tahoma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A920DC-0022-49E7-A67D-3000EAA50085}" type="slidenum">
              <a:rPr lang="th-TH" smtClean="0"/>
              <a:pPr>
                <a:defRPr/>
              </a:pPr>
              <a:t>37</a:t>
            </a:fld>
            <a:endParaRPr lang="th-TH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4264" y="1157287"/>
            <a:ext cx="5806694" cy="5045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2428860" y="500042"/>
            <a:ext cx="4572032" cy="4286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ตัวอย่างใบเสร็จรับเงินค่าภาษีอากร</a:t>
            </a:r>
            <a:endParaRPr lang="th-TH" b="1" kern="10" spc="-18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000000"/>
                </a:outerShdw>
              </a:effectLst>
              <a:latin typeface="Tahoma"/>
              <a:ea typeface="Tahoma"/>
              <a:cs typeface="Tahoma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elcome.jp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0" y="15639"/>
            <a:ext cx="9144001" cy="6913823"/>
          </a:xfrm>
          <a:prstGeom prst="rect">
            <a:avLst/>
          </a:prstGeom>
        </p:spPr>
      </p:pic>
      <p:pic>
        <p:nvPicPr>
          <p:cNvPr id="5" name="Picture 4" descr="ภาพนิ่ง1"/>
          <p:cNvPicPr/>
          <p:nvPr/>
        </p:nvPicPr>
        <p:blipFill>
          <a:blip r:embed="rId3" cstate="print"/>
          <a:srcRect l="21890" t="22617" r="22388" b="21065"/>
          <a:stretch>
            <a:fillRect/>
          </a:stretch>
        </p:blipFill>
        <p:spPr bwMode="auto">
          <a:xfrm>
            <a:off x="142844" y="71414"/>
            <a:ext cx="1500198" cy="1000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WordArt 3"/>
          <p:cNvSpPr>
            <a:spLocks noChangeArrowheads="1" noChangeShapeType="1" noTextEdit="1"/>
          </p:cNvSpPr>
          <p:nvPr/>
        </p:nvSpPr>
        <p:spPr bwMode="auto">
          <a:xfrm>
            <a:off x="2714612" y="2714620"/>
            <a:ext cx="3571900" cy="4286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th-TH" b="1" i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Segoe Script" pitchFamily="34" charset="0"/>
                <a:ea typeface="Tahoma"/>
                <a:cs typeface="Tahoma"/>
              </a:rPr>
              <a:t>อากรขาออก</a:t>
            </a:r>
            <a:endParaRPr lang="th-TH" b="1" i="1" kern="10" spc="-18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000000"/>
                </a:outerShdw>
              </a:effectLst>
              <a:latin typeface="Segoe Script" pitchFamily="34" charset="0"/>
              <a:ea typeface="Tahoma"/>
              <a:cs typeface="Tahoma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A920DC-0022-49E7-A67D-3000EAA50085}" type="slidenum">
              <a:rPr lang="th-TH" smtClean="0"/>
              <a:pPr>
                <a:defRPr/>
              </a:pPr>
              <a:t>39</a:t>
            </a:fld>
            <a:endParaRPr lang="th-TH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0513" y="1109682"/>
            <a:ext cx="856297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ภาพนิ่ง1"/>
          <p:cNvPicPr/>
          <p:nvPr/>
        </p:nvPicPr>
        <p:blipFill>
          <a:blip r:embed="rId3" cstate="print"/>
          <a:srcRect l="21890" t="22617" r="22388" b="21065"/>
          <a:stretch>
            <a:fillRect/>
          </a:stretch>
        </p:blipFill>
        <p:spPr bwMode="auto">
          <a:xfrm>
            <a:off x="142844" y="71414"/>
            <a:ext cx="1500198" cy="1000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elcome.jp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0" y="-55823"/>
            <a:ext cx="9144001" cy="6913823"/>
          </a:xfrm>
          <a:prstGeom prst="rect">
            <a:avLst/>
          </a:prstGeom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1928794" y="2643182"/>
            <a:ext cx="5572164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th-TH" b="1" i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Segoe Script" pitchFamily="34" charset="0"/>
                <a:ea typeface="Tahoma"/>
                <a:cs typeface="Tahoma"/>
              </a:rPr>
              <a:t>ภาษีอากรในการนำเข้า-ส่งออก</a:t>
            </a:r>
            <a:endParaRPr lang="th-TH" b="1" i="1" kern="10" spc="-18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000000"/>
                </a:outerShdw>
              </a:effectLst>
              <a:latin typeface="Segoe Script" pitchFamily="34" charset="0"/>
              <a:ea typeface="Tahoma"/>
              <a:cs typeface="Tahoma"/>
            </a:endParaRPr>
          </a:p>
        </p:txBody>
      </p:sp>
      <p:pic>
        <p:nvPicPr>
          <p:cNvPr id="6" name="Picture 5" descr="ภาพนิ่ง1"/>
          <p:cNvPicPr/>
          <p:nvPr/>
        </p:nvPicPr>
        <p:blipFill>
          <a:blip r:embed="rId3" cstate="print"/>
          <a:srcRect l="21890" t="22617" r="22388" b="21065"/>
          <a:stretch>
            <a:fillRect/>
          </a:stretch>
        </p:blipFill>
        <p:spPr bwMode="auto">
          <a:xfrm>
            <a:off x="142844" y="71414"/>
            <a:ext cx="1500198" cy="1000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5" descr="logistic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30776" y="5072074"/>
            <a:ext cx="1670050" cy="13684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27" descr="Logistics3-74059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6050" y="5072074"/>
            <a:ext cx="1728788" cy="1447800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29" descr="ASPIRE-logistics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7186" y="5072074"/>
            <a:ext cx="1655762" cy="12239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30" descr="mo3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58016" y="5072074"/>
            <a:ext cx="1728788" cy="10795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A920DC-0022-49E7-A67D-3000EAA50085}" type="slidenum">
              <a:rPr lang="th-TH" smtClean="0"/>
              <a:pPr>
                <a:defRPr/>
              </a:pPr>
              <a:t>40</a:t>
            </a:fld>
            <a:endParaRPr lang="th-TH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652463"/>
            <a:ext cx="8229600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A920DC-0022-49E7-A67D-3000EAA50085}" type="slidenum">
              <a:rPr lang="th-TH" smtClean="0"/>
              <a:pPr>
                <a:defRPr/>
              </a:pPr>
              <a:t>41</a:t>
            </a:fld>
            <a:endParaRPr lang="th-TH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3" y="1204913"/>
            <a:ext cx="8601075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ภาพนิ่ง1"/>
          <p:cNvPicPr/>
          <p:nvPr/>
        </p:nvPicPr>
        <p:blipFill>
          <a:blip r:embed="rId3" cstate="print"/>
          <a:srcRect l="21890" t="22617" r="22388" b="21065"/>
          <a:stretch>
            <a:fillRect/>
          </a:stretch>
        </p:blipFill>
        <p:spPr bwMode="auto">
          <a:xfrm>
            <a:off x="142844" y="71414"/>
            <a:ext cx="1500198" cy="1000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5" name="Rectangle 3"/>
          <p:cNvSpPr>
            <a:spLocks noChangeArrowheads="1"/>
          </p:cNvSpPr>
          <p:nvPr/>
        </p:nvSpPr>
        <p:spPr bwMode="auto">
          <a:xfrm>
            <a:off x="417514" y="1055677"/>
            <a:ext cx="2154222" cy="7858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lnSpc>
                <a:spcPct val="150000"/>
              </a:lnSpc>
            </a:pPr>
            <a:r>
              <a:rPr lang="th-TH" sz="16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ผู้ซื้อในต่างประเทศ</a:t>
            </a:r>
          </a:p>
          <a:p>
            <a:pPr algn="ctr" eaLnBrk="0" hangingPunct="0">
              <a:lnSpc>
                <a:spcPct val="150000"/>
              </a:lnSpc>
            </a:pPr>
            <a:r>
              <a:rPr lang="th-TH" sz="16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ผู้นำเข้า </a:t>
            </a:r>
            <a:r>
              <a:rPr lang="en-US" sz="14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Importer</a:t>
            </a:r>
            <a:endParaRPr lang="en-US" sz="18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35878" name="Rectangle 6"/>
          <p:cNvSpPr>
            <a:spLocks noChangeArrowheads="1"/>
          </p:cNvSpPr>
          <p:nvPr/>
        </p:nvSpPr>
        <p:spPr bwMode="auto">
          <a:xfrm>
            <a:off x="6786578" y="1000108"/>
            <a:ext cx="2071702" cy="784231"/>
          </a:xfrm>
          <a:prstGeom prst="rect">
            <a:avLst/>
          </a:prstGeom>
          <a:solidFill>
            <a:srgbClr val="FFFF66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th-TH" sz="16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ผู้ขายสินค้า</a:t>
            </a:r>
          </a:p>
          <a:p>
            <a:pPr algn="ctr" eaLnBrk="0" hangingPunct="0"/>
            <a:r>
              <a:rPr lang="en-US" sz="16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ผ</a:t>
            </a:r>
            <a:r>
              <a:rPr lang="th-TH" sz="16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ู้</a:t>
            </a:r>
            <a:r>
              <a:rPr lang="en-US" sz="16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ส่งออ</a:t>
            </a:r>
            <a:r>
              <a:rPr lang="th-TH" sz="16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ก </a:t>
            </a:r>
            <a:r>
              <a:rPr lang="en-US" sz="12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Export</a:t>
            </a:r>
            <a:endParaRPr lang="en-US" sz="12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35879" name="Rectangle 7"/>
          <p:cNvSpPr>
            <a:spLocks noChangeArrowheads="1"/>
          </p:cNvSpPr>
          <p:nvPr/>
        </p:nvSpPr>
        <p:spPr bwMode="auto">
          <a:xfrm>
            <a:off x="3428992" y="1015977"/>
            <a:ext cx="2571768" cy="841387"/>
          </a:xfrm>
          <a:prstGeom prst="rect">
            <a:avLst/>
          </a:prstGeom>
          <a:solidFill>
            <a:srgbClr val="99FF66"/>
          </a:solidFill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th-TH" sz="1600" b="1" dirty="0" smtClean="0">
                <a:latin typeface="Tahoma" pitchFamily="34" charset="0"/>
                <a:cs typeface="Tahoma" pitchFamily="34" charset="0"/>
              </a:rPr>
              <a:t>จองระวางเรือ อากาศยาน</a:t>
            </a:r>
            <a:endParaRPr lang="en-US" sz="1600" b="1" dirty="0" smtClean="0">
              <a:latin typeface="Tahoma" pitchFamily="34" charset="0"/>
              <a:cs typeface="Tahoma" pitchFamily="34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sz="1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(Freight Forwarder) </a:t>
            </a:r>
          </a:p>
        </p:txBody>
      </p:sp>
      <p:sp>
        <p:nvSpPr>
          <p:cNvPr id="335880" name="Rectangle 8"/>
          <p:cNvSpPr>
            <a:spLocks noChangeArrowheads="1"/>
          </p:cNvSpPr>
          <p:nvPr/>
        </p:nvSpPr>
        <p:spPr bwMode="auto">
          <a:xfrm>
            <a:off x="7010400" y="2579693"/>
            <a:ext cx="1828800" cy="800100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en-US" sz="1400" dirty="0" smtClean="0">
                <a:latin typeface="Tahoma" pitchFamily="34" charset="0"/>
                <a:cs typeface="Tahoma" pitchFamily="34" charset="0"/>
              </a:rPr>
              <a:t>ผลิต</a:t>
            </a:r>
            <a:r>
              <a:rPr lang="th-TH" sz="1400" dirty="0" smtClean="0">
                <a:latin typeface="Tahoma" pitchFamily="34" charset="0"/>
                <a:cs typeface="Tahoma" pitchFamily="34" charset="0"/>
              </a:rPr>
              <a:t>/เตรียม</a:t>
            </a:r>
            <a:r>
              <a:rPr lang="en-US" sz="1400" dirty="0" smtClean="0">
                <a:latin typeface="Tahoma" pitchFamily="34" charset="0"/>
                <a:cs typeface="Tahoma" pitchFamily="34" charset="0"/>
              </a:rPr>
              <a:t>สินค้า</a:t>
            </a:r>
            <a:endParaRPr lang="en-US" sz="1400" dirty="0">
              <a:latin typeface="Tahoma" pitchFamily="34" charset="0"/>
              <a:cs typeface="Tahoma" pitchFamily="34" charset="0"/>
            </a:endParaRPr>
          </a:p>
          <a:p>
            <a:pPr algn="ctr" eaLnBrk="0" hangingPunct="0">
              <a:lnSpc>
                <a:spcPct val="150000"/>
              </a:lnSpc>
            </a:pPr>
            <a:r>
              <a:rPr lang="en-US" sz="1400" dirty="0">
                <a:latin typeface="Tahoma" pitchFamily="34" charset="0"/>
                <a:cs typeface="Tahoma" pitchFamily="34" charset="0"/>
              </a:rPr>
              <a:t>PRODUCTION</a:t>
            </a:r>
          </a:p>
        </p:txBody>
      </p:sp>
      <p:sp>
        <p:nvSpPr>
          <p:cNvPr id="335881" name="Rectangle 9"/>
          <p:cNvSpPr>
            <a:spLocks noChangeArrowheads="1"/>
          </p:cNvSpPr>
          <p:nvPr/>
        </p:nvSpPr>
        <p:spPr bwMode="auto">
          <a:xfrm>
            <a:off x="6858016" y="3929066"/>
            <a:ext cx="2143140" cy="8001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en-US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เตรียม</a:t>
            </a:r>
            <a:r>
              <a:rPr lang="en-US" sz="14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เอกสาร</a:t>
            </a:r>
          </a:p>
          <a:p>
            <a:pPr algn="ctr" eaLnBrk="0" hangingPunct="0"/>
            <a:r>
              <a:rPr lang="en-US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Invoice, Packing list</a:t>
            </a:r>
            <a:endParaRPr lang="th-TH" sz="14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algn="ctr" eaLnBrk="0" hangingPunct="0"/>
            <a:r>
              <a:rPr lang="th-TH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ใบอนุญาตส่งออก(ถ้ามี)</a:t>
            </a:r>
            <a:endParaRPr lang="en-US" sz="14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35882" name="Rectangle 10"/>
          <p:cNvSpPr>
            <a:spLocks noChangeArrowheads="1"/>
          </p:cNvSpPr>
          <p:nvPr/>
        </p:nvSpPr>
        <p:spPr bwMode="auto">
          <a:xfrm>
            <a:off x="357158" y="2841627"/>
            <a:ext cx="2143140" cy="61754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/>
            <a:r>
              <a:rPr lang="en-US" sz="14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บรรทุก</a:t>
            </a:r>
            <a:r>
              <a:rPr lang="en-US" sz="14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สินค้า (0409)</a:t>
            </a:r>
            <a:endParaRPr lang="en-US" sz="14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algn="ctr" eaLnBrk="0" hangingPunct="0"/>
            <a:r>
              <a:rPr lang="en-US" sz="12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(LOADING CARGO)</a:t>
            </a:r>
          </a:p>
        </p:txBody>
      </p:sp>
      <p:sp>
        <p:nvSpPr>
          <p:cNvPr id="335883" name="Rectangle 11"/>
          <p:cNvSpPr>
            <a:spLocks noChangeArrowheads="1"/>
          </p:cNvSpPr>
          <p:nvPr/>
        </p:nvSpPr>
        <p:spPr bwMode="auto">
          <a:xfrm>
            <a:off x="3643306" y="3643314"/>
            <a:ext cx="2357454" cy="92869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en-US" sz="1400" dirty="0">
                <a:latin typeface="Tahoma" pitchFamily="34" charset="0"/>
                <a:cs typeface="Tahoma" pitchFamily="34" charset="0"/>
              </a:rPr>
              <a:t>บรร</a:t>
            </a:r>
            <a:r>
              <a:rPr lang="th-TH" sz="1400" dirty="0" smtClean="0">
                <a:latin typeface="Tahoma" pitchFamily="34" charset="0"/>
                <a:cs typeface="Tahoma" pitchFamily="34" charset="0"/>
              </a:rPr>
              <a:t>จุสินค้าเข้าคอนเทนเนอร์</a:t>
            </a:r>
          </a:p>
          <a:p>
            <a:pPr algn="ctr" eaLnBrk="0" hangingPunct="0"/>
            <a:r>
              <a:rPr lang="th-TH" sz="1400" dirty="0" smtClean="0">
                <a:latin typeface="Tahoma" pitchFamily="34" charset="0"/>
                <a:cs typeface="Tahoma" pitchFamily="34" charset="0"/>
              </a:rPr>
              <a:t>หรือบรรทุก</a:t>
            </a:r>
            <a:r>
              <a:rPr lang="en-US" sz="1400" dirty="0" smtClean="0">
                <a:latin typeface="Tahoma" pitchFamily="34" charset="0"/>
                <a:cs typeface="Tahoma" pitchFamily="34" charset="0"/>
              </a:rPr>
              <a:t>สินค้า</a:t>
            </a:r>
            <a:r>
              <a:rPr lang="th-TH" sz="1400" dirty="0" smtClean="0">
                <a:latin typeface="Tahoma" pitchFamily="34" charset="0"/>
                <a:cs typeface="Tahoma" pitchFamily="34" charset="0"/>
              </a:rPr>
              <a:t>ขึ้นรถบรรทุก </a:t>
            </a:r>
          </a:p>
          <a:p>
            <a:pPr algn="ctr" eaLnBrk="0" hangingPunct="0">
              <a:lnSpc>
                <a:spcPct val="150000"/>
              </a:lnSpc>
            </a:pPr>
            <a:r>
              <a:rPr lang="en-US" sz="1400" dirty="0" smtClean="0">
                <a:latin typeface="Tahoma" pitchFamily="34" charset="0"/>
                <a:cs typeface="Tahoma" pitchFamily="34" charset="0"/>
              </a:rPr>
              <a:t>STUFFING CARGO</a:t>
            </a:r>
          </a:p>
        </p:txBody>
      </p:sp>
      <p:sp>
        <p:nvSpPr>
          <p:cNvPr id="335884" name="Rectangle 12"/>
          <p:cNvSpPr>
            <a:spLocks noChangeArrowheads="1"/>
          </p:cNvSpPr>
          <p:nvPr/>
        </p:nvSpPr>
        <p:spPr bwMode="auto">
          <a:xfrm>
            <a:off x="6572264" y="5500702"/>
            <a:ext cx="2500331" cy="785818"/>
          </a:xfrm>
          <a:prstGeom prst="rect">
            <a:avLst/>
          </a:prstGeom>
          <a:solidFill>
            <a:srgbClr val="FFC000"/>
          </a:solidFill>
          <a:ln>
            <a:headEnd/>
            <a:tailEnd/>
          </a:ln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lnSpc>
                <a:spcPct val="150000"/>
              </a:lnSpc>
            </a:pPr>
            <a:r>
              <a:rPr lang="th-TH" sz="1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ส่งข้อมูลใบขนสินค้าขาออก</a:t>
            </a:r>
          </a:p>
          <a:p>
            <a:pPr algn="ctr" eaLnBrk="0" hangingPunct="0">
              <a:lnSpc>
                <a:spcPct val="150000"/>
              </a:lnSpc>
            </a:pPr>
            <a:r>
              <a:rPr lang="th-TH" sz="1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ในระบบ </a:t>
            </a:r>
            <a:r>
              <a:rPr lang="en-US" sz="1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e-Export (0209)</a:t>
            </a:r>
            <a:endParaRPr lang="en-US" sz="16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35888" name="Line 16"/>
          <p:cNvSpPr>
            <a:spLocks noChangeShapeType="1"/>
          </p:cNvSpPr>
          <p:nvPr/>
        </p:nvSpPr>
        <p:spPr bwMode="auto">
          <a:xfrm>
            <a:off x="7924800" y="3446468"/>
            <a:ext cx="0" cy="4572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th-TH" dirty="0"/>
          </a:p>
        </p:txBody>
      </p:sp>
      <p:sp>
        <p:nvSpPr>
          <p:cNvPr id="335895" name="Line 23"/>
          <p:cNvSpPr>
            <a:spLocks noChangeShapeType="1"/>
          </p:cNvSpPr>
          <p:nvPr/>
        </p:nvSpPr>
        <p:spPr bwMode="auto">
          <a:xfrm flipV="1">
            <a:off x="1428728" y="1984371"/>
            <a:ext cx="0" cy="78581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scene3d>
            <a:camera prst="isometricOffAxis2Left"/>
            <a:lightRig rig="threePt" dir="t"/>
          </a:scene3d>
        </p:spPr>
        <p:txBody>
          <a:bodyPr wrap="none" anchor="ctr"/>
          <a:lstStyle/>
          <a:p>
            <a:endParaRPr lang="th-TH" dirty="0"/>
          </a:p>
        </p:txBody>
      </p:sp>
      <p:grpSp>
        <p:nvGrpSpPr>
          <p:cNvPr id="2" name="Group 1422"/>
          <p:cNvGrpSpPr>
            <a:grpSpLocks/>
          </p:cNvGrpSpPr>
          <p:nvPr/>
        </p:nvGrpSpPr>
        <p:grpSpPr bwMode="auto">
          <a:xfrm>
            <a:off x="3643306" y="2627313"/>
            <a:ext cx="1428760" cy="714374"/>
            <a:chOff x="108" y="1210"/>
            <a:chExt cx="936" cy="677"/>
          </a:xfrm>
        </p:grpSpPr>
        <p:sp>
          <p:nvSpPr>
            <p:cNvPr id="33" name="Freeform 1423"/>
            <p:cNvSpPr>
              <a:spLocks/>
            </p:cNvSpPr>
            <p:nvPr/>
          </p:nvSpPr>
          <p:spPr bwMode="auto">
            <a:xfrm>
              <a:off x="108" y="1604"/>
              <a:ext cx="936" cy="283"/>
            </a:xfrm>
            <a:custGeom>
              <a:avLst/>
              <a:gdLst>
                <a:gd name="T0" fmla="*/ 936 w 936"/>
                <a:gd name="T1" fmla="*/ 0 h 283"/>
                <a:gd name="T2" fmla="*/ 551 w 936"/>
                <a:gd name="T3" fmla="*/ 0 h 283"/>
                <a:gd name="T4" fmla="*/ 0 w 936"/>
                <a:gd name="T5" fmla="*/ 184 h 283"/>
                <a:gd name="T6" fmla="*/ 0 w 936"/>
                <a:gd name="T7" fmla="*/ 283 h 283"/>
                <a:gd name="T8" fmla="*/ 936 w 936"/>
                <a:gd name="T9" fmla="*/ 283 h 283"/>
                <a:gd name="T10" fmla="*/ 936 w 936"/>
                <a:gd name="T11" fmla="*/ 0 h 2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36"/>
                <a:gd name="T19" fmla="*/ 0 h 283"/>
                <a:gd name="T20" fmla="*/ 936 w 936"/>
                <a:gd name="T21" fmla="*/ 283 h 2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36" h="283">
                  <a:moveTo>
                    <a:pt x="936" y="0"/>
                  </a:moveTo>
                  <a:lnTo>
                    <a:pt x="551" y="0"/>
                  </a:lnTo>
                  <a:lnTo>
                    <a:pt x="0" y="184"/>
                  </a:lnTo>
                  <a:lnTo>
                    <a:pt x="0" y="283"/>
                  </a:lnTo>
                  <a:lnTo>
                    <a:pt x="936" y="283"/>
                  </a:lnTo>
                  <a:lnTo>
                    <a:pt x="936" y="0"/>
                  </a:lnTo>
                  <a:close/>
                </a:path>
              </a:pathLst>
            </a:cu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34" name="Freeform 1424"/>
            <p:cNvSpPr>
              <a:spLocks/>
            </p:cNvSpPr>
            <p:nvPr/>
          </p:nvSpPr>
          <p:spPr bwMode="auto">
            <a:xfrm>
              <a:off x="136" y="1701"/>
              <a:ext cx="33" cy="89"/>
            </a:xfrm>
            <a:custGeom>
              <a:avLst/>
              <a:gdLst>
                <a:gd name="T0" fmla="*/ 33 w 33"/>
                <a:gd name="T1" fmla="*/ 3 h 89"/>
                <a:gd name="T2" fmla="*/ 33 w 33"/>
                <a:gd name="T3" fmla="*/ 88 h 89"/>
                <a:gd name="T4" fmla="*/ 8 w 33"/>
                <a:gd name="T5" fmla="*/ 89 h 89"/>
                <a:gd name="T6" fmla="*/ 0 w 33"/>
                <a:gd name="T7" fmla="*/ 0 h 89"/>
                <a:gd name="T8" fmla="*/ 33 w 33"/>
                <a:gd name="T9" fmla="*/ 3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89"/>
                <a:gd name="T17" fmla="*/ 33 w 33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89">
                  <a:moveTo>
                    <a:pt x="33" y="3"/>
                  </a:moveTo>
                  <a:lnTo>
                    <a:pt x="33" y="88"/>
                  </a:lnTo>
                  <a:lnTo>
                    <a:pt x="8" y="89"/>
                  </a:lnTo>
                  <a:lnTo>
                    <a:pt x="0" y="0"/>
                  </a:lnTo>
                  <a:lnTo>
                    <a:pt x="33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35" name="Freeform 1425"/>
            <p:cNvSpPr>
              <a:spLocks/>
            </p:cNvSpPr>
            <p:nvPr/>
          </p:nvSpPr>
          <p:spPr bwMode="auto">
            <a:xfrm>
              <a:off x="133" y="1788"/>
              <a:ext cx="599" cy="61"/>
            </a:xfrm>
            <a:custGeom>
              <a:avLst/>
              <a:gdLst>
                <a:gd name="T0" fmla="*/ 539 w 599"/>
                <a:gd name="T1" fmla="*/ 12 h 61"/>
                <a:gd name="T2" fmla="*/ 599 w 599"/>
                <a:gd name="T3" fmla="*/ 12 h 61"/>
                <a:gd name="T4" fmla="*/ 322 w 599"/>
                <a:gd name="T5" fmla="*/ 61 h 61"/>
                <a:gd name="T6" fmla="*/ 8 w 599"/>
                <a:gd name="T7" fmla="*/ 40 h 61"/>
                <a:gd name="T8" fmla="*/ 0 w 599"/>
                <a:gd name="T9" fmla="*/ 0 h 61"/>
                <a:gd name="T10" fmla="*/ 539 w 599"/>
                <a:gd name="T11" fmla="*/ 12 h 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9"/>
                <a:gd name="T19" fmla="*/ 0 h 61"/>
                <a:gd name="T20" fmla="*/ 599 w 599"/>
                <a:gd name="T21" fmla="*/ 61 h 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9" h="61">
                  <a:moveTo>
                    <a:pt x="539" y="12"/>
                  </a:moveTo>
                  <a:lnTo>
                    <a:pt x="599" y="12"/>
                  </a:lnTo>
                  <a:lnTo>
                    <a:pt x="322" y="61"/>
                  </a:lnTo>
                  <a:lnTo>
                    <a:pt x="8" y="40"/>
                  </a:lnTo>
                  <a:lnTo>
                    <a:pt x="0" y="0"/>
                  </a:lnTo>
                  <a:lnTo>
                    <a:pt x="539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36" name="Freeform 1426"/>
            <p:cNvSpPr>
              <a:spLocks/>
            </p:cNvSpPr>
            <p:nvPr/>
          </p:nvSpPr>
          <p:spPr bwMode="auto">
            <a:xfrm>
              <a:off x="108" y="1841"/>
              <a:ext cx="33" cy="33"/>
            </a:xfrm>
            <a:custGeom>
              <a:avLst/>
              <a:gdLst>
                <a:gd name="T0" fmla="*/ 33 w 33"/>
                <a:gd name="T1" fmla="*/ 0 h 33"/>
                <a:gd name="T2" fmla="*/ 33 w 33"/>
                <a:gd name="T3" fmla="*/ 1 h 33"/>
                <a:gd name="T4" fmla="*/ 33 w 33"/>
                <a:gd name="T5" fmla="*/ 2 h 33"/>
                <a:gd name="T6" fmla="*/ 33 w 33"/>
                <a:gd name="T7" fmla="*/ 4 h 33"/>
                <a:gd name="T8" fmla="*/ 32 w 33"/>
                <a:gd name="T9" fmla="*/ 7 h 33"/>
                <a:gd name="T10" fmla="*/ 32 w 33"/>
                <a:gd name="T11" fmla="*/ 8 h 33"/>
                <a:gd name="T12" fmla="*/ 30 w 33"/>
                <a:gd name="T13" fmla="*/ 11 h 33"/>
                <a:gd name="T14" fmla="*/ 30 w 33"/>
                <a:gd name="T15" fmla="*/ 13 h 33"/>
                <a:gd name="T16" fmla="*/ 28 w 33"/>
                <a:gd name="T17" fmla="*/ 14 h 33"/>
                <a:gd name="T18" fmla="*/ 27 w 33"/>
                <a:gd name="T19" fmla="*/ 17 h 33"/>
                <a:gd name="T20" fmla="*/ 25 w 33"/>
                <a:gd name="T21" fmla="*/ 18 h 33"/>
                <a:gd name="T22" fmla="*/ 24 w 33"/>
                <a:gd name="T23" fmla="*/ 20 h 33"/>
                <a:gd name="T24" fmla="*/ 22 w 33"/>
                <a:gd name="T25" fmla="*/ 22 h 33"/>
                <a:gd name="T26" fmla="*/ 21 w 33"/>
                <a:gd name="T27" fmla="*/ 24 h 33"/>
                <a:gd name="T28" fmla="*/ 19 w 33"/>
                <a:gd name="T29" fmla="*/ 25 h 33"/>
                <a:gd name="T30" fmla="*/ 18 w 33"/>
                <a:gd name="T31" fmla="*/ 28 h 33"/>
                <a:gd name="T32" fmla="*/ 14 w 33"/>
                <a:gd name="T33" fmla="*/ 29 h 33"/>
                <a:gd name="T34" fmla="*/ 0 w 33"/>
                <a:gd name="T35" fmla="*/ 33 h 33"/>
                <a:gd name="T36" fmla="*/ 0 w 33"/>
                <a:gd name="T37" fmla="*/ 0 h 33"/>
                <a:gd name="T38" fmla="*/ 33 w 33"/>
                <a:gd name="T39" fmla="*/ 0 h 3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3"/>
                <a:gd name="T61" fmla="*/ 0 h 33"/>
                <a:gd name="T62" fmla="*/ 33 w 33"/>
                <a:gd name="T63" fmla="*/ 33 h 3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3" h="33">
                  <a:moveTo>
                    <a:pt x="33" y="0"/>
                  </a:moveTo>
                  <a:lnTo>
                    <a:pt x="33" y="1"/>
                  </a:lnTo>
                  <a:lnTo>
                    <a:pt x="33" y="2"/>
                  </a:lnTo>
                  <a:lnTo>
                    <a:pt x="33" y="4"/>
                  </a:lnTo>
                  <a:lnTo>
                    <a:pt x="32" y="7"/>
                  </a:lnTo>
                  <a:lnTo>
                    <a:pt x="32" y="8"/>
                  </a:lnTo>
                  <a:lnTo>
                    <a:pt x="30" y="11"/>
                  </a:lnTo>
                  <a:lnTo>
                    <a:pt x="30" y="13"/>
                  </a:lnTo>
                  <a:lnTo>
                    <a:pt x="28" y="14"/>
                  </a:lnTo>
                  <a:lnTo>
                    <a:pt x="27" y="17"/>
                  </a:lnTo>
                  <a:lnTo>
                    <a:pt x="25" y="18"/>
                  </a:lnTo>
                  <a:lnTo>
                    <a:pt x="24" y="20"/>
                  </a:lnTo>
                  <a:lnTo>
                    <a:pt x="22" y="22"/>
                  </a:lnTo>
                  <a:lnTo>
                    <a:pt x="21" y="24"/>
                  </a:lnTo>
                  <a:lnTo>
                    <a:pt x="19" y="25"/>
                  </a:lnTo>
                  <a:lnTo>
                    <a:pt x="18" y="28"/>
                  </a:lnTo>
                  <a:lnTo>
                    <a:pt x="14" y="29"/>
                  </a:lnTo>
                  <a:lnTo>
                    <a:pt x="0" y="33"/>
                  </a:lnTo>
                  <a:lnTo>
                    <a:pt x="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37" name="Freeform 1427"/>
            <p:cNvSpPr>
              <a:spLocks/>
            </p:cNvSpPr>
            <p:nvPr/>
          </p:nvSpPr>
          <p:spPr bwMode="auto">
            <a:xfrm>
              <a:off x="166" y="1687"/>
              <a:ext cx="658" cy="140"/>
            </a:xfrm>
            <a:custGeom>
              <a:avLst/>
              <a:gdLst>
                <a:gd name="T0" fmla="*/ 0 w 658"/>
                <a:gd name="T1" fmla="*/ 17 h 140"/>
                <a:gd name="T2" fmla="*/ 0 w 658"/>
                <a:gd name="T3" fmla="*/ 127 h 140"/>
                <a:gd name="T4" fmla="*/ 11 w 658"/>
                <a:gd name="T5" fmla="*/ 136 h 140"/>
                <a:gd name="T6" fmla="*/ 198 w 658"/>
                <a:gd name="T7" fmla="*/ 131 h 140"/>
                <a:gd name="T8" fmla="*/ 341 w 658"/>
                <a:gd name="T9" fmla="*/ 140 h 140"/>
                <a:gd name="T10" fmla="*/ 658 w 658"/>
                <a:gd name="T11" fmla="*/ 87 h 140"/>
                <a:gd name="T12" fmla="*/ 638 w 658"/>
                <a:gd name="T13" fmla="*/ 79 h 140"/>
                <a:gd name="T14" fmla="*/ 615 w 658"/>
                <a:gd name="T15" fmla="*/ 68 h 140"/>
                <a:gd name="T16" fmla="*/ 489 w 658"/>
                <a:gd name="T17" fmla="*/ 58 h 140"/>
                <a:gd name="T18" fmla="*/ 394 w 658"/>
                <a:gd name="T19" fmla="*/ 0 h 140"/>
                <a:gd name="T20" fmla="*/ 0 w 658"/>
                <a:gd name="T21" fmla="*/ 17 h 14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58"/>
                <a:gd name="T34" fmla="*/ 0 h 140"/>
                <a:gd name="T35" fmla="*/ 658 w 658"/>
                <a:gd name="T36" fmla="*/ 140 h 14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58" h="140">
                  <a:moveTo>
                    <a:pt x="0" y="17"/>
                  </a:moveTo>
                  <a:lnTo>
                    <a:pt x="0" y="127"/>
                  </a:lnTo>
                  <a:lnTo>
                    <a:pt x="11" y="136"/>
                  </a:lnTo>
                  <a:lnTo>
                    <a:pt x="198" y="131"/>
                  </a:lnTo>
                  <a:lnTo>
                    <a:pt x="341" y="140"/>
                  </a:lnTo>
                  <a:lnTo>
                    <a:pt x="658" y="87"/>
                  </a:lnTo>
                  <a:lnTo>
                    <a:pt x="638" y="79"/>
                  </a:lnTo>
                  <a:lnTo>
                    <a:pt x="615" y="68"/>
                  </a:lnTo>
                  <a:lnTo>
                    <a:pt x="489" y="58"/>
                  </a:lnTo>
                  <a:lnTo>
                    <a:pt x="394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ABABAB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38" name="Freeform 1428"/>
            <p:cNvSpPr>
              <a:spLocks/>
            </p:cNvSpPr>
            <p:nvPr/>
          </p:nvSpPr>
          <p:spPr bwMode="auto">
            <a:xfrm>
              <a:off x="202" y="1703"/>
              <a:ext cx="23" cy="93"/>
            </a:xfrm>
            <a:custGeom>
              <a:avLst/>
              <a:gdLst>
                <a:gd name="T0" fmla="*/ 23 w 23"/>
                <a:gd name="T1" fmla="*/ 0 h 93"/>
                <a:gd name="T2" fmla="*/ 23 w 23"/>
                <a:gd name="T3" fmla="*/ 93 h 93"/>
                <a:gd name="T4" fmla="*/ 0 w 23"/>
                <a:gd name="T5" fmla="*/ 93 h 93"/>
                <a:gd name="T6" fmla="*/ 0 w 23"/>
                <a:gd name="T7" fmla="*/ 0 h 93"/>
                <a:gd name="T8" fmla="*/ 12 w 23"/>
                <a:gd name="T9" fmla="*/ 0 h 93"/>
                <a:gd name="T10" fmla="*/ 23 w 23"/>
                <a:gd name="T11" fmla="*/ 0 h 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93"/>
                <a:gd name="T20" fmla="*/ 23 w 23"/>
                <a:gd name="T21" fmla="*/ 93 h 9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93">
                  <a:moveTo>
                    <a:pt x="23" y="0"/>
                  </a:moveTo>
                  <a:lnTo>
                    <a:pt x="23" y="93"/>
                  </a:lnTo>
                  <a:lnTo>
                    <a:pt x="0" y="93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39" name="Freeform 1429"/>
            <p:cNvSpPr>
              <a:spLocks/>
            </p:cNvSpPr>
            <p:nvPr/>
          </p:nvSpPr>
          <p:spPr bwMode="auto">
            <a:xfrm>
              <a:off x="252" y="1696"/>
              <a:ext cx="227" cy="89"/>
            </a:xfrm>
            <a:custGeom>
              <a:avLst/>
              <a:gdLst>
                <a:gd name="T0" fmla="*/ 85 w 227"/>
                <a:gd name="T1" fmla="*/ 3 h 89"/>
                <a:gd name="T2" fmla="*/ 227 w 227"/>
                <a:gd name="T3" fmla="*/ 0 h 89"/>
                <a:gd name="T4" fmla="*/ 224 w 227"/>
                <a:gd name="T5" fmla="*/ 68 h 89"/>
                <a:gd name="T6" fmla="*/ 84 w 227"/>
                <a:gd name="T7" fmla="*/ 81 h 89"/>
                <a:gd name="T8" fmla="*/ 77 w 227"/>
                <a:gd name="T9" fmla="*/ 68 h 89"/>
                <a:gd name="T10" fmla="*/ 21 w 227"/>
                <a:gd name="T11" fmla="*/ 71 h 89"/>
                <a:gd name="T12" fmla="*/ 0 w 227"/>
                <a:gd name="T13" fmla="*/ 89 h 89"/>
                <a:gd name="T14" fmla="*/ 0 w 227"/>
                <a:gd name="T15" fmla="*/ 40 h 89"/>
                <a:gd name="T16" fmla="*/ 21 w 227"/>
                <a:gd name="T17" fmla="*/ 54 h 89"/>
                <a:gd name="T18" fmla="*/ 51 w 227"/>
                <a:gd name="T19" fmla="*/ 54 h 89"/>
                <a:gd name="T20" fmla="*/ 51 w 227"/>
                <a:gd name="T21" fmla="*/ 48 h 89"/>
                <a:gd name="T22" fmla="*/ 68 w 227"/>
                <a:gd name="T23" fmla="*/ 48 h 89"/>
                <a:gd name="T24" fmla="*/ 63 w 227"/>
                <a:gd name="T25" fmla="*/ 35 h 89"/>
                <a:gd name="T26" fmla="*/ 88 w 227"/>
                <a:gd name="T27" fmla="*/ 35 h 89"/>
                <a:gd name="T28" fmla="*/ 85 w 227"/>
                <a:gd name="T29" fmla="*/ 8 h 89"/>
                <a:gd name="T30" fmla="*/ 85 w 227"/>
                <a:gd name="T31" fmla="*/ 3 h 8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27"/>
                <a:gd name="T49" fmla="*/ 0 h 89"/>
                <a:gd name="T50" fmla="*/ 227 w 227"/>
                <a:gd name="T51" fmla="*/ 89 h 8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27" h="89">
                  <a:moveTo>
                    <a:pt x="85" y="3"/>
                  </a:moveTo>
                  <a:lnTo>
                    <a:pt x="227" y="0"/>
                  </a:lnTo>
                  <a:lnTo>
                    <a:pt x="224" y="68"/>
                  </a:lnTo>
                  <a:lnTo>
                    <a:pt x="84" y="81"/>
                  </a:lnTo>
                  <a:lnTo>
                    <a:pt x="77" y="68"/>
                  </a:lnTo>
                  <a:lnTo>
                    <a:pt x="21" y="71"/>
                  </a:lnTo>
                  <a:lnTo>
                    <a:pt x="0" y="89"/>
                  </a:lnTo>
                  <a:lnTo>
                    <a:pt x="0" y="40"/>
                  </a:lnTo>
                  <a:lnTo>
                    <a:pt x="21" y="54"/>
                  </a:lnTo>
                  <a:lnTo>
                    <a:pt x="51" y="54"/>
                  </a:lnTo>
                  <a:lnTo>
                    <a:pt x="51" y="48"/>
                  </a:lnTo>
                  <a:lnTo>
                    <a:pt x="68" y="48"/>
                  </a:lnTo>
                  <a:lnTo>
                    <a:pt x="63" y="35"/>
                  </a:lnTo>
                  <a:lnTo>
                    <a:pt x="88" y="35"/>
                  </a:lnTo>
                  <a:lnTo>
                    <a:pt x="85" y="8"/>
                  </a:lnTo>
                  <a:lnTo>
                    <a:pt x="85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40" name="Freeform 1430"/>
            <p:cNvSpPr>
              <a:spLocks/>
            </p:cNvSpPr>
            <p:nvPr/>
          </p:nvSpPr>
          <p:spPr bwMode="auto">
            <a:xfrm>
              <a:off x="462" y="1763"/>
              <a:ext cx="84" cy="24"/>
            </a:xfrm>
            <a:custGeom>
              <a:avLst/>
              <a:gdLst>
                <a:gd name="T0" fmla="*/ 84 w 84"/>
                <a:gd name="T1" fmla="*/ 19 h 24"/>
                <a:gd name="T2" fmla="*/ 54 w 84"/>
                <a:gd name="T3" fmla="*/ 24 h 24"/>
                <a:gd name="T4" fmla="*/ 0 w 84"/>
                <a:gd name="T5" fmla="*/ 1 h 24"/>
                <a:gd name="T6" fmla="*/ 9 w 84"/>
                <a:gd name="T7" fmla="*/ 0 h 24"/>
                <a:gd name="T8" fmla="*/ 84 w 84"/>
                <a:gd name="T9" fmla="*/ 19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24"/>
                <a:gd name="T17" fmla="*/ 84 w 84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24">
                  <a:moveTo>
                    <a:pt x="84" y="19"/>
                  </a:moveTo>
                  <a:lnTo>
                    <a:pt x="54" y="24"/>
                  </a:lnTo>
                  <a:lnTo>
                    <a:pt x="0" y="1"/>
                  </a:lnTo>
                  <a:lnTo>
                    <a:pt x="9" y="0"/>
                  </a:lnTo>
                  <a:lnTo>
                    <a:pt x="84" y="1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41" name="Freeform 1431"/>
            <p:cNvSpPr>
              <a:spLocks/>
            </p:cNvSpPr>
            <p:nvPr/>
          </p:nvSpPr>
          <p:spPr bwMode="auto">
            <a:xfrm>
              <a:off x="108" y="1703"/>
              <a:ext cx="46" cy="144"/>
            </a:xfrm>
            <a:custGeom>
              <a:avLst/>
              <a:gdLst>
                <a:gd name="T0" fmla="*/ 33 w 46"/>
                <a:gd name="T1" fmla="*/ 0 h 144"/>
                <a:gd name="T2" fmla="*/ 46 w 46"/>
                <a:gd name="T3" fmla="*/ 144 h 144"/>
                <a:gd name="T4" fmla="*/ 0 w 46"/>
                <a:gd name="T5" fmla="*/ 144 h 144"/>
                <a:gd name="T6" fmla="*/ 0 w 46"/>
                <a:gd name="T7" fmla="*/ 0 h 144"/>
                <a:gd name="T8" fmla="*/ 33 w 46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"/>
                <a:gd name="T16" fmla="*/ 0 h 144"/>
                <a:gd name="T17" fmla="*/ 46 w 4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" h="144">
                  <a:moveTo>
                    <a:pt x="33" y="0"/>
                  </a:moveTo>
                  <a:lnTo>
                    <a:pt x="46" y="144"/>
                  </a:lnTo>
                  <a:lnTo>
                    <a:pt x="0" y="144"/>
                  </a:lnTo>
                  <a:lnTo>
                    <a:pt x="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42" name="Freeform 1432"/>
            <p:cNvSpPr>
              <a:spLocks/>
            </p:cNvSpPr>
            <p:nvPr/>
          </p:nvSpPr>
          <p:spPr bwMode="auto">
            <a:xfrm>
              <a:off x="108" y="1703"/>
              <a:ext cx="36" cy="39"/>
            </a:xfrm>
            <a:custGeom>
              <a:avLst/>
              <a:gdLst>
                <a:gd name="T0" fmla="*/ 33 w 36"/>
                <a:gd name="T1" fmla="*/ 0 h 39"/>
                <a:gd name="T2" fmla="*/ 36 w 36"/>
                <a:gd name="T3" fmla="*/ 27 h 39"/>
                <a:gd name="T4" fmla="*/ 33 w 36"/>
                <a:gd name="T5" fmla="*/ 31 h 39"/>
                <a:gd name="T6" fmla="*/ 32 w 36"/>
                <a:gd name="T7" fmla="*/ 34 h 39"/>
                <a:gd name="T8" fmla="*/ 30 w 36"/>
                <a:gd name="T9" fmla="*/ 37 h 39"/>
                <a:gd name="T10" fmla="*/ 27 w 36"/>
                <a:gd name="T11" fmla="*/ 38 h 39"/>
                <a:gd name="T12" fmla="*/ 25 w 36"/>
                <a:gd name="T13" fmla="*/ 39 h 39"/>
                <a:gd name="T14" fmla="*/ 22 w 36"/>
                <a:gd name="T15" fmla="*/ 39 h 39"/>
                <a:gd name="T16" fmla="*/ 21 w 36"/>
                <a:gd name="T17" fmla="*/ 39 h 39"/>
                <a:gd name="T18" fmla="*/ 18 w 36"/>
                <a:gd name="T19" fmla="*/ 39 h 39"/>
                <a:gd name="T20" fmla="*/ 14 w 36"/>
                <a:gd name="T21" fmla="*/ 38 h 39"/>
                <a:gd name="T22" fmla="*/ 13 w 36"/>
                <a:gd name="T23" fmla="*/ 37 h 39"/>
                <a:gd name="T24" fmla="*/ 10 w 36"/>
                <a:gd name="T25" fmla="*/ 36 h 39"/>
                <a:gd name="T26" fmla="*/ 7 w 36"/>
                <a:gd name="T27" fmla="*/ 33 h 39"/>
                <a:gd name="T28" fmla="*/ 5 w 36"/>
                <a:gd name="T29" fmla="*/ 32 h 39"/>
                <a:gd name="T30" fmla="*/ 4 w 36"/>
                <a:gd name="T31" fmla="*/ 31 h 39"/>
                <a:gd name="T32" fmla="*/ 2 w 36"/>
                <a:gd name="T33" fmla="*/ 28 h 39"/>
                <a:gd name="T34" fmla="*/ 0 w 36"/>
                <a:gd name="T35" fmla="*/ 27 h 39"/>
                <a:gd name="T36" fmla="*/ 0 w 36"/>
                <a:gd name="T37" fmla="*/ 0 h 39"/>
                <a:gd name="T38" fmla="*/ 33 w 36"/>
                <a:gd name="T39" fmla="*/ 0 h 39"/>
                <a:gd name="T40" fmla="*/ 33 w 36"/>
                <a:gd name="T41" fmla="*/ 0 h 3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6"/>
                <a:gd name="T64" fmla="*/ 0 h 39"/>
                <a:gd name="T65" fmla="*/ 36 w 36"/>
                <a:gd name="T66" fmla="*/ 39 h 3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6" h="39">
                  <a:moveTo>
                    <a:pt x="33" y="0"/>
                  </a:moveTo>
                  <a:lnTo>
                    <a:pt x="36" y="27"/>
                  </a:lnTo>
                  <a:lnTo>
                    <a:pt x="33" y="31"/>
                  </a:lnTo>
                  <a:lnTo>
                    <a:pt x="32" y="34"/>
                  </a:lnTo>
                  <a:lnTo>
                    <a:pt x="30" y="37"/>
                  </a:lnTo>
                  <a:lnTo>
                    <a:pt x="27" y="38"/>
                  </a:lnTo>
                  <a:lnTo>
                    <a:pt x="25" y="39"/>
                  </a:lnTo>
                  <a:lnTo>
                    <a:pt x="22" y="39"/>
                  </a:lnTo>
                  <a:lnTo>
                    <a:pt x="21" y="39"/>
                  </a:lnTo>
                  <a:lnTo>
                    <a:pt x="18" y="39"/>
                  </a:lnTo>
                  <a:lnTo>
                    <a:pt x="14" y="38"/>
                  </a:lnTo>
                  <a:lnTo>
                    <a:pt x="13" y="37"/>
                  </a:lnTo>
                  <a:lnTo>
                    <a:pt x="10" y="36"/>
                  </a:lnTo>
                  <a:lnTo>
                    <a:pt x="7" y="33"/>
                  </a:lnTo>
                  <a:lnTo>
                    <a:pt x="5" y="32"/>
                  </a:lnTo>
                  <a:lnTo>
                    <a:pt x="4" y="31"/>
                  </a:lnTo>
                  <a:lnTo>
                    <a:pt x="2" y="28"/>
                  </a:lnTo>
                  <a:lnTo>
                    <a:pt x="0" y="27"/>
                  </a:lnTo>
                  <a:lnTo>
                    <a:pt x="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ABABAB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43" name="Freeform 1433"/>
            <p:cNvSpPr>
              <a:spLocks/>
            </p:cNvSpPr>
            <p:nvPr/>
          </p:nvSpPr>
          <p:spPr bwMode="auto">
            <a:xfrm>
              <a:off x="108" y="1210"/>
              <a:ext cx="576" cy="498"/>
            </a:xfrm>
            <a:custGeom>
              <a:avLst/>
              <a:gdLst>
                <a:gd name="T0" fmla="*/ 576 w 576"/>
                <a:gd name="T1" fmla="*/ 280 h 498"/>
                <a:gd name="T2" fmla="*/ 576 w 576"/>
                <a:gd name="T3" fmla="*/ 69 h 498"/>
                <a:gd name="T4" fmla="*/ 52 w 576"/>
                <a:gd name="T5" fmla="*/ 0 h 498"/>
                <a:gd name="T6" fmla="*/ 0 w 576"/>
                <a:gd name="T7" fmla="*/ 10 h 498"/>
                <a:gd name="T8" fmla="*/ 0 w 576"/>
                <a:gd name="T9" fmla="*/ 493 h 498"/>
                <a:gd name="T10" fmla="*/ 55 w 576"/>
                <a:gd name="T11" fmla="*/ 498 h 498"/>
                <a:gd name="T12" fmla="*/ 526 w 576"/>
                <a:gd name="T13" fmla="*/ 482 h 498"/>
                <a:gd name="T14" fmla="*/ 576 w 576"/>
                <a:gd name="T15" fmla="*/ 481 h 498"/>
                <a:gd name="T16" fmla="*/ 576 w 576"/>
                <a:gd name="T17" fmla="*/ 280 h 4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76"/>
                <a:gd name="T28" fmla="*/ 0 h 498"/>
                <a:gd name="T29" fmla="*/ 576 w 576"/>
                <a:gd name="T30" fmla="*/ 498 h 4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76" h="498">
                  <a:moveTo>
                    <a:pt x="576" y="280"/>
                  </a:moveTo>
                  <a:lnTo>
                    <a:pt x="576" y="69"/>
                  </a:lnTo>
                  <a:lnTo>
                    <a:pt x="52" y="0"/>
                  </a:lnTo>
                  <a:lnTo>
                    <a:pt x="0" y="10"/>
                  </a:lnTo>
                  <a:lnTo>
                    <a:pt x="0" y="493"/>
                  </a:lnTo>
                  <a:lnTo>
                    <a:pt x="55" y="498"/>
                  </a:lnTo>
                  <a:lnTo>
                    <a:pt x="526" y="482"/>
                  </a:lnTo>
                  <a:lnTo>
                    <a:pt x="576" y="481"/>
                  </a:lnTo>
                  <a:lnTo>
                    <a:pt x="576" y="28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44" name="Line 1434"/>
            <p:cNvSpPr>
              <a:spLocks noChangeShapeType="1"/>
            </p:cNvSpPr>
            <p:nvPr/>
          </p:nvSpPr>
          <p:spPr bwMode="auto">
            <a:xfrm>
              <a:off x="273" y="1750"/>
              <a:ext cx="1" cy="17"/>
            </a:xfrm>
            <a:prstGeom prst="line">
              <a:avLst/>
            </a:prstGeom>
            <a:noFill/>
            <a:ln w="0">
              <a:solidFill>
                <a:srgbClr val="ABABAB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45" name="Freeform 1435"/>
            <p:cNvSpPr>
              <a:spLocks/>
            </p:cNvSpPr>
            <p:nvPr/>
          </p:nvSpPr>
          <p:spPr bwMode="auto">
            <a:xfrm>
              <a:off x="350" y="1801"/>
              <a:ext cx="20" cy="17"/>
            </a:xfrm>
            <a:custGeom>
              <a:avLst/>
              <a:gdLst>
                <a:gd name="T0" fmla="*/ 7 w 20"/>
                <a:gd name="T1" fmla="*/ 2 h 17"/>
                <a:gd name="T2" fmla="*/ 6 w 20"/>
                <a:gd name="T3" fmla="*/ 2 h 17"/>
                <a:gd name="T4" fmla="*/ 4 w 20"/>
                <a:gd name="T5" fmla="*/ 2 h 17"/>
                <a:gd name="T6" fmla="*/ 3 w 20"/>
                <a:gd name="T7" fmla="*/ 3 h 17"/>
                <a:gd name="T8" fmla="*/ 3 w 20"/>
                <a:gd name="T9" fmla="*/ 4 h 17"/>
                <a:gd name="T10" fmla="*/ 1 w 20"/>
                <a:gd name="T11" fmla="*/ 5 h 17"/>
                <a:gd name="T12" fmla="*/ 0 w 20"/>
                <a:gd name="T13" fmla="*/ 8 h 17"/>
                <a:gd name="T14" fmla="*/ 0 w 20"/>
                <a:gd name="T15" fmla="*/ 9 h 17"/>
                <a:gd name="T16" fmla="*/ 0 w 20"/>
                <a:gd name="T17" fmla="*/ 11 h 17"/>
                <a:gd name="T18" fmla="*/ 1 w 20"/>
                <a:gd name="T19" fmla="*/ 13 h 17"/>
                <a:gd name="T20" fmla="*/ 1 w 20"/>
                <a:gd name="T21" fmla="*/ 14 h 17"/>
                <a:gd name="T22" fmla="*/ 3 w 20"/>
                <a:gd name="T23" fmla="*/ 15 h 17"/>
                <a:gd name="T24" fmla="*/ 4 w 20"/>
                <a:gd name="T25" fmla="*/ 16 h 17"/>
                <a:gd name="T26" fmla="*/ 6 w 20"/>
                <a:gd name="T27" fmla="*/ 16 h 17"/>
                <a:gd name="T28" fmla="*/ 7 w 20"/>
                <a:gd name="T29" fmla="*/ 17 h 17"/>
                <a:gd name="T30" fmla="*/ 11 w 20"/>
                <a:gd name="T31" fmla="*/ 17 h 17"/>
                <a:gd name="T32" fmla="*/ 12 w 20"/>
                <a:gd name="T33" fmla="*/ 17 h 17"/>
                <a:gd name="T34" fmla="*/ 14 w 20"/>
                <a:gd name="T35" fmla="*/ 16 h 17"/>
                <a:gd name="T36" fmla="*/ 15 w 20"/>
                <a:gd name="T37" fmla="*/ 16 h 17"/>
                <a:gd name="T38" fmla="*/ 17 w 20"/>
                <a:gd name="T39" fmla="*/ 15 h 17"/>
                <a:gd name="T40" fmla="*/ 18 w 20"/>
                <a:gd name="T41" fmla="*/ 14 h 17"/>
                <a:gd name="T42" fmla="*/ 18 w 20"/>
                <a:gd name="T43" fmla="*/ 13 h 17"/>
                <a:gd name="T44" fmla="*/ 20 w 20"/>
                <a:gd name="T45" fmla="*/ 11 h 17"/>
                <a:gd name="T46" fmla="*/ 20 w 20"/>
                <a:gd name="T47" fmla="*/ 9 h 17"/>
                <a:gd name="T48" fmla="*/ 20 w 20"/>
                <a:gd name="T49" fmla="*/ 8 h 17"/>
                <a:gd name="T50" fmla="*/ 20 w 20"/>
                <a:gd name="T51" fmla="*/ 8 h 17"/>
                <a:gd name="T52" fmla="*/ 18 w 20"/>
                <a:gd name="T53" fmla="*/ 5 h 17"/>
                <a:gd name="T54" fmla="*/ 18 w 20"/>
                <a:gd name="T55" fmla="*/ 4 h 17"/>
                <a:gd name="T56" fmla="*/ 17 w 20"/>
                <a:gd name="T57" fmla="*/ 3 h 17"/>
                <a:gd name="T58" fmla="*/ 15 w 20"/>
                <a:gd name="T59" fmla="*/ 3 h 17"/>
                <a:gd name="T60" fmla="*/ 14 w 20"/>
                <a:gd name="T61" fmla="*/ 2 h 17"/>
                <a:gd name="T62" fmla="*/ 12 w 20"/>
                <a:gd name="T63" fmla="*/ 2 h 17"/>
                <a:gd name="T64" fmla="*/ 11 w 20"/>
                <a:gd name="T65" fmla="*/ 0 h 17"/>
                <a:gd name="T66" fmla="*/ 7 w 20"/>
                <a:gd name="T67" fmla="*/ 2 h 17"/>
                <a:gd name="T68" fmla="*/ 7 w 20"/>
                <a:gd name="T69" fmla="*/ 2 h 17"/>
                <a:gd name="T70" fmla="*/ 7 w 20"/>
                <a:gd name="T71" fmla="*/ 2 h 1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0"/>
                <a:gd name="T109" fmla="*/ 0 h 17"/>
                <a:gd name="T110" fmla="*/ 20 w 20"/>
                <a:gd name="T111" fmla="*/ 17 h 1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0" h="17">
                  <a:moveTo>
                    <a:pt x="7" y="2"/>
                  </a:moveTo>
                  <a:lnTo>
                    <a:pt x="6" y="2"/>
                  </a:lnTo>
                  <a:lnTo>
                    <a:pt x="4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3" y="15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7" y="17"/>
                  </a:lnTo>
                  <a:lnTo>
                    <a:pt x="11" y="17"/>
                  </a:lnTo>
                  <a:lnTo>
                    <a:pt x="12" y="17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7" y="15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20" y="11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7" y="3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1" y="0"/>
                  </a:lnTo>
                  <a:lnTo>
                    <a:pt x="7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46" name="Freeform 1436"/>
            <p:cNvSpPr>
              <a:spLocks/>
            </p:cNvSpPr>
            <p:nvPr/>
          </p:nvSpPr>
          <p:spPr bwMode="auto">
            <a:xfrm>
              <a:off x="373" y="1809"/>
              <a:ext cx="8" cy="9"/>
            </a:xfrm>
            <a:custGeom>
              <a:avLst/>
              <a:gdLst>
                <a:gd name="T0" fmla="*/ 8 w 8"/>
                <a:gd name="T1" fmla="*/ 0 h 9"/>
                <a:gd name="T2" fmla="*/ 6 w 8"/>
                <a:gd name="T3" fmla="*/ 5 h 9"/>
                <a:gd name="T4" fmla="*/ 6 w 8"/>
                <a:gd name="T5" fmla="*/ 6 h 9"/>
                <a:gd name="T6" fmla="*/ 5 w 8"/>
                <a:gd name="T7" fmla="*/ 7 h 9"/>
                <a:gd name="T8" fmla="*/ 3 w 8"/>
                <a:gd name="T9" fmla="*/ 8 h 9"/>
                <a:gd name="T10" fmla="*/ 2 w 8"/>
                <a:gd name="T11" fmla="*/ 8 h 9"/>
                <a:gd name="T12" fmla="*/ 0 w 8"/>
                <a:gd name="T13" fmla="*/ 9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9"/>
                <a:gd name="T23" fmla="*/ 8 w 8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9">
                  <a:moveTo>
                    <a:pt x="8" y="0"/>
                  </a:moveTo>
                  <a:lnTo>
                    <a:pt x="6" y="5"/>
                  </a:lnTo>
                  <a:lnTo>
                    <a:pt x="6" y="6"/>
                  </a:lnTo>
                  <a:lnTo>
                    <a:pt x="5" y="7"/>
                  </a:lnTo>
                  <a:lnTo>
                    <a:pt x="3" y="8"/>
                  </a:lnTo>
                  <a:lnTo>
                    <a:pt x="2" y="8"/>
                  </a:lnTo>
                  <a:lnTo>
                    <a:pt x="0" y="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47" name="Freeform 1437"/>
            <p:cNvSpPr>
              <a:spLocks/>
            </p:cNvSpPr>
            <p:nvPr/>
          </p:nvSpPr>
          <p:spPr bwMode="auto">
            <a:xfrm>
              <a:off x="256" y="1731"/>
              <a:ext cx="59" cy="8"/>
            </a:xfrm>
            <a:custGeom>
              <a:avLst/>
              <a:gdLst>
                <a:gd name="T0" fmla="*/ 59 w 59"/>
                <a:gd name="T1" fmla="*/ 0 h 8"/>
                <a:gd name="T2" fmla="*/ 0 w 59"/>
                <a:gd name="T3" fmla="*/ 0 h 8"/>
                <a:gd name="T4" fmla="*/ 0 w 59"/>
                <a:gd name="T5" fmla="*/ 8 h 8"/>
                <a:gd name="T6" fmla="*/ 0 60000 65536"/>
                <a:gd name="T7" fmla="*/ 0 60000 65536"/>
                <a:gd name="T8" fmla="*/ 0 60000 65536"/>
                <a:gd name="T9" fmla="*/ 0 w 59"/>
                <a:gd name="T10" fmla="*/ 0 h 8"/>
                <a:gd name="T11" fmla="*/ 59 w 59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9" h="8">
                  <a:moveTo>
                    <a:pt x="59" y="0"/>
                  </a:moveTo>
                  <a:lnTo>
                    <a:pt x="0" y="0"/>
                  </a:lnTo>
                  <a:lnTo>
                    <a:pt x="0" y="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48" name="Line 1438"/>
            <p:cNvSpPr>
              <a:spLocks noChangeShapeType="1"/>
            </p:cNvSpPr>
            <p:nvPr/>
          </p:nvSpPr>
          <p:spPr bwMode="auto">
            <a:xfrm>
              <a:off x="661" y="1335"/>
              <a:ext cx="1" cy="7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49" name="Line 1439"/>
            <p:cNvSpPr>
              <a:spLocks noChangeShapeType="1"/>
            </p:cNvSpPr>
            <p:nvPr/>
          </p:nvSpPr>
          <p:spPr bwMode="auto">
            <a:xfrm flipV="1">
              <a:off x="224" y="1777"/>
              <a:ext cx="112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50" name="Freeform 1440"/>
            <p:cNvSpPr>
              <a:spLocks/>
            </p:cNvSpPr>
            <p:nvPr/>
          </p:nvSpPr>
          <p:spPr bwMode="auto">
            <a:xfrm>
              <a:off x="149" y="1620"/>
              <a:ext cx="45" cy="87"/>
            </a:xfrm>
            <a:custGeom>
              <a:avLst/>
              <a:gdLst>
                <a:gd name="T0" fmla="*/ 0 w 45"/>
                <a:gd name="T1" fmla="*/ 87 h 87"/>
                <a:gd name="T2" fmla="*/ 0 w 45"/>
                <a:gd name="T3" fmla="*/ 0 h 87"/>
                <a:gd name="T4" fmla="*/ 12 w 45"/>
                <a:gd name="T5" fmla="*/ 3 h 87"/>
                <a:gd name="T6" fmla="*/ 45 w 45"/>
                <a:gd name="T7" fmla="*/ 3 h 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"/>
                <a:gd name="T13" fmla="*/ 0 h 87"/>
                <a:gd name="T14" fmla="*/ 45 w 45"/>
                <a:gd name="T15" fmla="*/ 87 h 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" h="87">
                  <a:moveTo>
                    <a:pt x="0" y="87"/>
                  </a:moveTo>
                  <a:lnTo>
                    <a:pt x="0" y="0"/>
                  </a:lnTo>
                  <a:lnTo>
                    <a:pt x="12" y="3"/>
                  </a:lnTo>
                  <a:lnTo>
                    <a:pt x="45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51" name="Freeform 1441"/>
            <p:cNvSpPr>
              <a:spLocks/>
            </p:cNvSpPr>
            <p:nvPr/>
          </p:nvSpPr>
          <p:spPr bwMode="auto">
            <a:xfrm>
              <a:off x="194" y="1453"/>
              <a:ext cx="467" cy="235"/>
            </a:xfrm>
            <a:custGeom>
              <a:avLst/>
              <a:gdLst>
                <a:gd name="T0" fmla="*/ 467 w 467"/>
                <a:gd name="T1" fmla="*/ 0 h 235"/>
                <a:gd name="T2" fmla="*/ 467 w 467"/>
                <a:gd name="T3" fmla="*/ 221 h 235"/>
                <a:gd name="T4" fmla="*/ 0 w 467"/>
                <a:gd name="T5" fmla="*/ 235 h 235"/>
                <a:gd name="T6" fmla="*/ 0 w 467"/>
                <a:gd name="T7" fmla="*/ 145 h 2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7"/>
                <a:gd name="T13" fmla="*/ 0 h 235"/>
                <a:gd name="T14" fmla="*/ 467 w 467"/>
                <a:gd name="T15" fmla="*/ 235 h 2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7" h="235">
                  <a:moveTo>
                    <a:pt x="467" y="0"/>
                  </a:moveTo>
                  <a:lnTo>
                    <a:pt x="467" y="221"/>
                  </a:lnTo>
                  <a:lnTo>
                    <a:pt x="0" y="235"/>
                  </a:lnTo>
                  <a:lnTo>
                    <a:pt x="0" y="14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52" name="Freeform 1442"/>
            <p:cNvSpPr>
              <a:spLocks/>
            </p:cNvSpPr>
            <p:nvPr/>
          </p:nvSpPr>
          <p:spPr bwMode="auto">
            <a:xfrm>
              <a:off x="194" y="1275"/>
              <a:ext cx="277" cy="325"/>
            </a:xfrm>
            <a:custGeom>
              <a:avLst/>
              <a:gdLst>
                <a:gd name="T0" fmla="*/ 277 w 277"/>
                <a:gd name="T1" fmla="*/ 34 h 325"/>
                <a:gd name="T2" fmla="*/ 243 w 277"/>
                <a:gd name="T3" fmla="*/ 40 h 325"/>
                <a:gd name="T4" fmla="*/ 210 w 277"/>
                <a:gd name="T5" fmla="*/ 48 h 325"/>
                <a:gd name="T6" fmla="*/ 182 w 277"/>
                <a:gd name="T7" fmla="*/ 64 h 325"/>
                <a:gd name="T8" fmla="*/ 174 w 277"/>
                <a:gd name="T9" fmla="*/ 75 h 325"/>
                <a:gd name="T10" fmla="*/ 182 w 277"/>
                <a:gd name="T11" fmla="*/ 82 h 325"/>
                <a:gd name="T12" fmla="*/ 202 w 277"/>
                <a:gd name="T13" fmla="*/ 82 h 325"/>
                <a:gd name="T14" fmla="*/ 193 w 277"/>
                <a:gd name="T15" fmla="*/ 91 h 325"/>
                <a:gd name="T16" fmla="*/ 171 w 277"/>
                <a:gd name="T17" fmla="*/ 100 h 325"/>
                <a:gd name="T18" fmla="*/ 154 w 277"/>
                <a:gd name="T19" fmla="*/ 109 h 325"/>
                <a:gd name="T20" fmla="*/ 142 w 277"/>
                <a:gd name="T21" fmla="*/ 118 h 325"/>
                <a:gd name="T22" fmla="*/ 132 w 277"/>
                <a:gd name="T23" fmla="*/ 126 h 325"/>
                <a:gd name="T24" fmla="*/ 129 w 277"/>
                <a:gd name="T25" fmla="*/ 132 h 325"/>
                <a:gd name="T26" fmla="*/ 137 w 277"/>
                <a:gd name="T27" fmla="*/ 135 h 325"/>
                <a:gd name="T28" fmla="*/ 153 w 277"/>
                <a:gd name="T29" fmla="*/ 132 h 325"/>
                <a:gd name="T30" fmla="*/ 53 w 277"/>
                <a:gd name="T31" fmla="*/ 231 h 325"/>
                <a:gd name="T32" fmla="*/ 42 w 277"/>
                <a:gd name="T33" fmla="*/ 238 h 325"/>
                <a:gd name="T34" fmla="*/ 28 w 277"/>
                <a:gd name="T35" fmla="*/ 251 h 325"/>
                <a:gd name="T36" fmla="*/ 50 w 277"/>
                <a:gd name="T37" fmla="*/ 254 h 325"/>
                <a:gd name="T38" fmla="*/ 33 w 277"/>
                <a:gd name="T39" fmla="*/ 270 h 325"/>
                <a:gd name="T40" fmla="*/ 22 w 277"/>
                <a:gd name="T41" fmla="*/ 283 h 325"/>
                <a:gd name="T42" fmla="*/ 11 w 277"/>
                <a:gd name="T43" fmla="*/ 302 h 325"/>
                <a:gd name="T44" fmla="*/ 0 w 277"/>
                <a:gd name="T45" fmla="*/ 325 h 325"/>
                <a:gd name="T46" fmla="*/ 6 w 277"/>
                <a:gd name="T47" fmla="*/ 288 h 325"/>
                <a:gd name="T48" fmla="*/ 8 w 277"/>
                <a:gd name="T49" fmla="*/ 278 h 325"/>
                <a:gd name="T50" fmla="*/ 9 w 277"/>
                <a:gd name="T51" fmla="*/ 270 h 325"/>
                <a:gd name="T52" fmla="*/ 9 w 277"/>
                <a:gd name="T53" fmla="*/ 259 h 325"/>
                <a:gd name="T54" fmla="*/ 9 w 277"/>
                <a:gd name="T55" fmla="*/ 249 h 325"/>
                <a:gd name="T56" fmla="*/ 9 w 277"/>
                <a:gd name="T57" fmla="*/ 239 h 325"/>
                <a:gd name="T58" fmla="*/ 8 w 277"/>
                <a:gd name="T59" fmla="*/ 229 h 325"/>
                <a:gd name="T60" fmla="*/ 6 w 277"/>
                <a:gd name="T61" fmla="*/ 221 h 325"/>
                <a:gd name="T62" fmla="*/ 5 w 277"/>
                <a:gd name="T63" fmla="*/ 0 h 32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77"/>
                <a:gd name="T97" fmla="*/ 0 h 325"/>
                <a:gd name="T98" fmla="*/ 277 w 277"/>
                <a:gd name="T99" fmla="*/ 325 h 32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77" h="325">
                  <a:moveTo>
                    <a:pt x="243" y="29"/>
                  </a:moveTo>
                  <a:lnTo>
                    <a:pt x="277" y="34"/>
                  </a:lnTo>
                  <a:lnTo>
                    <a:pt x="261" y="39"/>
                  </a:lnTo>
                  <a:lnTo>
                    <a:pt x="243" y="40"/>
                  </a:lnTo>
                  <a:lnTo>
                    <a:pt x="226" y="44"/>
                  </a:lnTo>
                  <a:lnTo>
                    <a:pt x="210" y="48"/>
                  </a:lnTo>
                  <a:lnTo>
                    <a:pt x="196" y="54"/>
                  </a:lnTo>
                  <a:lnTo>
                    <a:pt x="182" y="64"/>
                  </a:lnTo>
                  <a:lnTo>
                    <a:pt x="176" y="70"/>
                  </a:lnTo>
                  <a:lnTo>
                    <a:pt x="174" y="75"/>
                  </a:lnTo>
                  <a:lnTo>
                    <a:pt x="177" y="81"/>
                  </a:lnTo>
                  <a:lnTo>
                    <a:pt x="182" y="82"/>
                  </a:lnTo>
                  <a:lnTo>
                    <a:pt x="190" y="83"/>
                  </a:lnTo>
                  <a:lnTo>
                    <a:pt x="202" y="82"/>
                  </a:lnTo>
                  <a:lnTo>
                    <a:pt x="210" y="82"/>
                  </a:lnTo>
                  <a:lnTo>
                    <a:pt x="193" y="91"/>
                  </a:lnTo>
                  <a:lnTo>
                    <a:pt x="182" y="96"/>
                  </a:lnTo>
                  <a:lnTo>
                    <a:pt x="171" y="100"/>
                  </a:lnTo>
                  <a:lnTo>
                    <a:pt x="163" y="104"/>
                  </a:lnTo>
                  <a:lnTo>
                    <a:pt x="154" y="109"/>
                  </a:lnTo>
                  <a:lnTo>
                    <a:pt x="148" y="114"/>
                  </a:lnTo>
                  <a:lnTo>
                    <a:pt x="142" y="118"/>
                  </a:lnTo>
                  <a:lnTo>
                    <a:pt x="135" y="123"/>
                  </a:lnTo>
                  <a:lnTo>
                    <a:pt x="132" y="126"/>
                  </a:lnTo>
                  <a:lnTo>
                    <a:pt x="129" y="130"/>
                  </a:lnTo>
                  <a:lnTo>
                    <a:pt x="129" y="132"/>
                  </a:lnTo>
                  <a:lnTo>
                    <a:pt x="132" y="134"/>
                  </a:lnTo>
                  <a:lnTo>
                    <a:pt x="137" y="135"/>
                  </a:lnTo>
                  <a:lnTo>
                    <a:pt x="143" y="134"/>
                  </a:lnTo>
                  <a:lnTo>
                    <a:pt x="153" y="132"/>
                  </a:lnTo>
                  <a:lnTo>
                    <a:pt x="59" y="227"/>
                  </a:lnTo>
                  <a:lnTo>
                    <a:pt x="53" y="231"/>
                  </a:lnTo>
                  <a:lnTo>
                    <a:pt x="47" y="234"/>
                  </a:lnTo>
                  <a:lnTo>
                    <a:pt x="42" y="238"/>
                  </a:lnTo>
                  <a:lnTo>
                    <a:pt x="37" y="242"/>
                  </a:lnTo>
                  <a:lnTo>
                    <a:pt x="28" y="251"/>
                  </a:lnTo>
                  <a:lnTo>
                    <a:pt x="36" y="259"/>
                  </a:lnTo>
                  <a:lnTo>
                    <a:pt x="50" y="254"/>
                  </a:lnTo>
                  <a:lnTo>
                    <a:pt x="40" y="262"/>
                  </a:lnTo>
                  <a:lnTo>
                    <a:pt x="33" y="270"/>
                  </a:lnTo>
                  <a:lnTo>
                    <a:pt x="26" y="276"/>
                  </a:lnTo>
                  <a:lnTo>
                    <a:pt x="22" y="283"/>
                  </a:lnTo>
                  <a:lnTo>
                    <a:pt x="16" y="293"/>
                  </a:lnTo>
                  <a:lnTo>
                    <a:pt x="11" y="302"/>
                  </a:lnTo>
                  <a:lnTo>
                    <a:pt x="5" y="313"/>
                  </a:lnTo>
                  <a:lnTo>
                    <a:pt x="0" y="325"/>
                  </a:lnTo>
                  <a:lnTo>
                    <a:pt x="0" y="299"/>
                  </a:lnTo>
                  <a:lnTo>
                    <a:pt x="6" y="288"/>
                  </a:lnTo>
                  <a:lnTo>
                    <a:pt x="6" y="283"/>
                  </a:lnTo>
                  <a:lnTo>
                    <a:pt x="8" y="278"/>
                  </a:lnTo>
                  <a:lnTo>
                    <a:pt x="8" y="274"/>
                  </a:lnTo>
                  <a:lnTo>
                    <a:pt x="9" y="270"/>
                  </a:lnTo>
                  <a:lnTo>
                    <a:pt x="9" y="265"/>
                  </a:lnTo>
                  <a:lnTo>
                    <a:pt x="9" y="259"/>
                  </a:lnTo>
                  <a:lnTo>
                    <a:pt x="9" y="254"/>
                  </a:lnTo>
                  <a:lnTo>
                    <a:pt x="9" y="249"/>
                  </a:lnTo>
                  <a:lnTo>
                    <a:pt x="9" y="244"/>
                  </a:lnTo>
                  <a:lnTo>
                    <a:pt x="9" y="239"/>
                  </a:lnTo>
                  <a:lnTo>
                    <a:pt x="9" y="234"/>
                  </a:lnTo>
                  <a:lnTo>
                    <a:pt x="8" y="229"/>
                  </a:lnTo>
                  <a:lnTo>
                    <a:pt x="8" y="224"/>
                  </a:lnTo>
                  <a:lnTo>
                    <a:pt x="6" y="221"/>
                  </a:lnTo>
                  <a:lnTo>
                    <a:pt x="5" y="210"/>
                  </a:lnTo>
                  <a:lnTo>
                    <a:pt x="5" y="0"/>
                  </a:lnTo>
                  <a:lnTo>
                    <a:pt x="243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53" name="Line 1443"/>
            <p:cNvSpPr>
              <a:spLocks noChangeShapeType="1"/>
            </p:cNvSpPr>
            <p:nvPr/>
          </p:nvSpPr>
          <p:spPr bwMode="auto">
            <a:xfrm>
              <a:off x="194" y="1688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54" name="Freeform 1444"/>
            <p:cNvSpPr>
              <a:spLocks/>
            </p:cNvSpPr>
            <p:nvPr/>
          </p:nvSpPr>
          <p:spPr bwMode="auto">
            <a:xfrm>
              <a:off x="236" y="1409"/>
              <a:ext cx="265" cy="261"/>
            </a:xfrm>
            <a:custGeom>
              <a:avLst/>
              <a:gdLst>
                <a:gd name="T0" fmla="*/ 265 w 265"/>
                <a:gd name="T1" fmla="*/ 234 h 261"/>
                <a:gd name="T2" fmla="*/ 254 w 265"/>
                <a:gd name="T3" fmla="*/ 259 h 261"/>
                <a:gd name="T4" fmla="*/ 181 w 265"/>
                <a:gd name="T5" fmla="*/ 259 h 261"/>
                <a:gd name="T6" fmla="*/ 181 w 265"/>
                <a:gd name="T7" fmla="*/ 254 h 261"/>
                <a:gd name="T8" fmla="*/ 114 w 265"/>
                <a:gd name="T9" fmla="*/ 254 h 261"/>
                <a:gd name="T10" fmla="*/ 114 w 265"/>
                <a:gd name="T11" fmla="*/ 244 h 261"/>
                <a:gd name="T12" fmla="*/ 100 w 265"/>
                <a:gd name="T13" fmla="*/ 250 h 261"/>
                <a:gd name="T14" fmla="*/ 90 w 265"/>
                <a:gd name="T15" fmla="*/ 250 h 261"/>
                <a:gd name="T16" fmla="*/ 3 w 265"/>
                <a:gd name="T17" fmla="*/ 261 h 261"/>
                <a:gd name="T18" fmla="*/ 0 w 265"/>
                <a:gd name="T19" fmla="*/ 176 h 261"/>
                <a:gd name="T20" fmla="*/ 34 w 265"/>
                <a:gd name="T21" fmla="*/ 16 h 261"/>
                <a:gd name="T22" fmla="*/ 137 w 265"/>
                <a:gd name="T23" fmla="*/ 0 h 261"/>
                <a:gd name="T24" fmla="*/ 160 w 265"/>
                <a:gd name="T25" fmla="*/ 6 h 261"/>
                <a:gd name="T26" fmla="*/ 143 w 265"/>
                <a:gd name="T27" fmla="*/ 140 h 261"/>
                <a:gd name="T28" fmla="*/ 171 w 265"/>
                <a:gd name="T29" fmla="*/ 140 h 261"/>
                <a:gd name="T30" fmla="*/ 207 w 265"/>
                <a:gd name="T31" fmla="*/ 149 h 261"/>
                <a:gd name="T32" fmla="*/ 207 w 265"/>
                <a:gd name="T33" fmla="*/ 140 h 261"/>
                <a:gd name="T34" fmla="*/ 258 w 265"/>
                <a:gd name="T35" fmla="*/ 140 h 261"/>
                <a:gd name="T36" fmla="*/ 265 w 265"/>
                <a:gd name="T37" fmla="*/ 148 h 261"/>
                <a:gd name="T38" fmla="*/ 265 w 265"/>
                <a:gd name="T39" fmla="*/ 234 h 26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65"/>
                <a:gd name="T61" fmla="*/ 0 h 261"/>
                <a:gd name="T62" fmla="*/ 265 w 265"/>
                <a:gd name="T63" fmla="*/ 261 h 26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65" h="261">
                  <a:moveTo>
                    <a:pt x="265" y="234"/>
                  </a:moveTo>
                  <a:lnTo>
                    <a:pt x="254" y="259"/>
                  </a:lnTo>
                  <a:lnTo>
                    <a:pt x="181" y="259"/>
                  </a:lnTo>
                  <a:lnTo>
                    <a:pt x="181" y="254"/>
                  </a:lnTo>
                  <a:lnTo>
                    <a:pt x="114" y="254"/>
                  </a:lnTo>
                  <a:lnTo>
                    <a:pt x="114" y="244"/>
                  </a:lnTo>
                  <a:lnTo>
                    <a:pt x="100" y="250"/>
                  </a:lnTo>
                  <a:lnTo>
                    <a:pt x="90" y="250"/>
                  </a:lnTo>
                  <a:lnTo>
                    <a:pt x="3" y="261"/>
                  </a:lnTo>
                  <a:lnTo>
                    <a:pt x="0" y="176"/>
                  </a:lnTo>
                  <a:lnTo>
                    <a:pt x="34" y="16"/>
                  </a:lnTo>
                  <a:lnTo>
                    <a:pt x="137" y="0"/>
                  </a:lnTo>
                  <a:lnTo>
                    <a:pt x="160" y="6"/>
                  </a:lnTo>
                  <a:lnTo>
                    <a:pt x="143" y="140"/>
                  </a:lnTo>
                  <a:lnTo>
                    <a:pt x="171" y="140"/>
                  </a:lnTo>
                  <a:lnTo>
                    <a:pt x="207" y="149"/>
                  </a:lnTo>
                  <a:lnTo>
                    <a:pt x="207" y="140"/>
                  </a:lnTo>
                  <a:lnTo>
                    <a:pt x="258" y="140"/>
                  </a:lnTo>
                  <a:lnTo>
                    <a:pt x="265" y="148"/>
                  </a:lnTo>
                  <a:lnTo>
                    <a:pt x="265" y="234"/>
                  </a:lnTo>
                  <a:close/>
                </a:path>
              </a:pathLst>
            </a:custGeom>
            <a:solidFill>
              <a:srgbClr val="850202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55" name="Freeform 1445"/>
            <p:cNvSpPr>
              <a:spLocks/>
            </p:cNvSpPr>
            <p:nvPr/>
          </p:nvSpPr>
          <p:spPr bwMode="auto">
            <a:xfrm>
              <a:off x="194" y="1577"/>
              <a:ext cx="50" cy="94"/>
            </a:xfrm>
            <a:custGeom>
              <a:avLst/>
              <a:gdLst>
                <a:gd name="T0" fmla="*/ 45 w 50"/>
                <a:gd name="T1" fmla="*/ 0 h 94"/>
                <a:gd name="T2" fmla="*/ 45 w 50"/>
                <a:gd name="T3" fmla="*/ 94 h 94"/>
                <a:gd name="T4" fmla="*/ 0 w 50"/>
                <a:gd name="T5" fmla="*/ 81 h 94"/>
                <a:gd name="T6" fmla="*/ 0 w 50"/>
                <a:gd name="T7" fmla="*/ 0 h 94"/>
                <a:gd name="T8" fmla="*/ 50 w 50"/>
                <a:gd name="T9" fmla="*/ 0 h 94"/>
                <a:gd name="T10" fmla="*/ 45 w 50"/>
                <a:gd name="T11" fmla="*/ 0 h 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"/>
                <a:gd name="T19" fmla="*/ 0 h 94"/>
                <a:gd name="T20" fmla="*/ 50 w 50"/>
                <a:gd name="T21" fmla="*/ 94 h 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" h="94">
                  <a:moveTo>
                    <a:pt x="45" y="0"/>
                  </a:moveTo>
                  <a:lnTo>
                    <a:pt x="45" y="94"/>
                  </a:lnTo>
                  <a:lnTo>
                    <a:pt x="0" y="81"/>
                  </a:lnTo>
                  <a:lnTo>
                    <a:pt x="0" y="0"/>
                  </a:lnTo>
                  <a:lnTo>
                    <a:pt x="50" y="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56" name="Freeform 1446"/>
            <p:cNvSpPr>
              <a:spLocks/>
            </p:cNvSpPr>
            <p:nvPr/>
          </p:nvSpPr>
          <p:spPr bwMode="auto">
            <a:xfrm>
              <a:off x="407" y="1549"/>
              <a:ext cx="36" cy="51"/>
            </a:xfrm>
            <a:custGeom>
              <a:avLst/>
              <a:gdLst>
                <a:gd name="T0" fmla="*/ 0 w 36"/>
                <a:gd name="T1" fmla="*/ 0 h 51"/>
                <a:gd name="T2" fmla="*/ 36 w 36"/>
                <a:gd name="T3" fmla="*/ 3 h 51"/>
                <a:gd name="T4" fmla="*/ 36 w 36"/>
                <a:gd name="T5" fmla="*/ 42 h 51"/>
                <a:gd name="T6" fmla="*/ 10 w 36"/>
                <a:gd name="T7" fmla="*/ 42 h 51"/>
                <a:gd name="T8" fmla="*/ 10 w 36"/>
                <a:gd name="T9" fmla="*/ 49 h 51"/>
                <a:gd name="T10" fmla="*/ 0 w 36"/>
                <a:gd name="T11" fmla="*/ 51 h 51"/>
                <a:gd name="T12" fmla="*/ 0 w 36"/>
                <a:gd name="T13" fmla="*/ 0 h 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"/>
                <a:gd name="T22" fmla="*/ 0 h 51"/>
                <a:gd name="T23" fmla="*/ 36 w 36"/>
                <a:gd name="T24" fmla="*/ 51 h 5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" h="51">
                  <a:moveTo>
                    <a:pt x="0" y="0"/>
                  </a:moveTo>
                  <a:lnTo>
                    <a:pt x="36" y="3"/>
                  </a:lnTo>
                  <a:lnTo>
                    <a:pt x="36" y="42"/>
                  </a:lnTo>
                  <a:lnTo>
                    <a:pt x="10" y="42"/>
                  </a:lnTo>
                  <a:lnTo>
                    <a:pt x="10" y="49"/>
                  </a:lnTo>
                  <a:lnTo>
                    <a:pt x="0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57" name="Line 1447"/>
            <p:cNvSpPr>
              <a:spLocks noChangeShapeType="1"/>
            </p:cNvSpPr>
            <p:nvPr/>
          </p:nvSpPr>
          <p:spPr bwMode="auto">
            <a:xfrm>
              <a:off x="443" y="1591"/>
              <a:ext cx="4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58" name="Freeform 1448"/>
            <p:cNvSpPr>
              <a:spLocks/>
            </p:cNvSpPr>
            <p:nvPr/>
          </p:nvSpPr>
          <p:spPr bwMode="auto">
            <a:xfrm>
              <a:off x="350" y="1600"/>
              <a:ext cx="67" cy="61"/>
            </a:xfrm>
            <a:custGeom>
              <a:avLst/>
              <a:gdLst>
                <a:gd name="T0" fmla="*/ 67 w 67"/>
                <a:gd name="T1" fmla="*/ 0 h 61"/>
                <a:gd name="T2" fmla="*/ 0 w 67"/>
                <a:gd name="T3" fmla="*/ 0 h 61"/>
                <a:gd name="T4" fmla="*/ 0 w 67"/>
                <a:gd name="T5" fmla="*/ 61 h 61"/>
                <a:gd name="T6" fmla="*/ 0 60000 65536"/>
                <a:gd name="T7" fmla="*/ 0 60000 65536"/>
                <a:gd name="T8" fmla="*/ 0 60000 65536"/>
                <a:gd name="T9" fmla="*/ 0 w 67"/>
                <a:gd name="T10" fmla="*/ 0 h 61"/>
                <a:gd name="T11" fmla="*/ 67 w 67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" h="61">
                  <a:moveTo>
                    <a:pt x="67" y="0"/>
                  </a:moveTo>
                  <a:lnTo>
                    <a:pt x="0" y="0"/>
                  </a:lnTo>
                  <a:lnTo>
                    <a:pt x="0" y="6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59" name="Line 1449"/>
            <p:cNvSpPr>
              <a:spLocks noChangeShapeType="1"/>
            </p:cNvSpPr>
            <p:nvPr/>
          </p:nvSpPr>
          <p:spPr bwMode="auto">
            <a:xfrm flipH="1">
              <a:off x="356" y="1549"/>
              <a:ext cx="2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60" name="Line 1450"/>
            <p:cNvSpPr>
              <a:spLocks noChangeShapeType="1"/>
            </p:cNvSpPr>
            <p:nvPr/>
          </p:nvSpPr>
          <p:spPr bwMode="auto">
            <a:xfrm>
              <a:off x="356" y="1549"/>
              <a:ext cx="1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61" name="Line 1451"/>
            <p:cNvSpPr>
              <a:spLocks noChangeShapeType="1"/>
            </p:cNvSpPr>
            <p:nvPr/>
          </p:nvSpPr>
          <p:spPr bwMode="auto">
            <a:xfrm>
              <a:off x="417" y="1598"/>
              <a:ext cx="1" cy="6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62" name="Line 1452"/>
            <p:cNvSpPr>
              <a:spLocks noChangeShapeType="1"/>
            </p:cNvSpPr>
            <p:nvPr/>
          </p:nvSpPr>
          <p:spPr bwMode="auto">
            <a:xfrm flipV="1">
              <a:off x="161" y="1210"/>
              <a:ext cx="1" cy="497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63" name="Line 1453"/>
            <p:cNvSpPr>
              <a:spLocks noChangeShapeType="1"/>
            </p:cNvSpPr>
            <p:nvPr/>
          </p:nvSpPr>
          <p:spPr bwMode="auto">
            <a:xfrm flipH="1">
              <a:off x="194" y="1680"/>
              <a:ext cx="339" cy="1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64" name="Line 1454"/>
            <p:cNvSpPr>
              <a:spLocks noChangeShapeType="1"/>
            </p:cNvSpPr>
            <p:nvPr/>
          </p:nvSpPr>
          <p:spPr bwMode="auto">
            <a:xfrm>
              <a:off x="665" y="1287"/>
              <a:ext cx="1" cy="135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65" name="Freeform 1455"/>
            <p:cNvSpPr>
              <a:spLocks/>
            </p:cNvSpPr>
            <p:nvPr/>
          </p:nvSpPr>
          <p:spPr bwMode="auto">
            <a:xfrm>
              <a:off x="469" y="1768"/>
              <a:ext cx="291" cy="59"/>
            </a:xfrm>
            <a:custGeom>
              <a:avLst/>
              <a:gdLst>
                <a:gd name="T0" fmla="*/ 291 w 291"/>
                <a:gd name="T1" fmla="*/ 0 h 59"/>
                <a:gd name="T2" fmla="*/ 0 w 291"/>
                <a:gd name="T3" fmla="*/ 41 h 59"/>
                <a:gd name="T4" fmla="*/ 39 w 291"/>
                <a:gd name="T5" fmla="*/ 59 h 59"/>
                <a:gd name="T6" fmla="*/ 0 60000 65536"/>
                <a:gd name="T7" fmla="*/ 0 60000 65536"/>
                <a:gd name="T8" fmla="*/ 0 60000 65536"/>
                <a:gd name="T9" fmla="*/ 0 w 291"/>
                <a:gd name="T10" fmla="*/ 0 h 59"/>
                <a:gd name="T11" fmla="*/ 291 w 291"/>
                <a:gd name="T12" fmla="*/ 59 h 5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1" h="59">
                  <a:moveTo>
                    <a:pt x="291" y="0"/>
                  </a:moveTo>
                  <a:lnTo>
                    <a:pt x="0" y="41"/>
                  </a:lnTo>
                  <a:lnTo>
                    <a:pt x="39" y="5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66" name="Freeform 1456"/>
            <p:cNvSpPr>
              <a:spLocks/>
            </p:cNvSpPr>
            <p:nvPr/>
          </p:nvSpPr>
          <p:spPr bwMode="auto">
            <a:xfrm>
              <a:off x="180" y="1796"/>
              <a:ext cx="26" cy="26"/>
            </a:xfrm>
            <a:custGeom>
              <a:avLst/>
              <a:gdLst>
                <a:gd name="T0" fmla="*/ 8 w 26"/>
                <a:gd name="T1" fmla="*/ 2 h 26"/>
                <a:gd name="T2" fmla="*/ 6 w 26"/>
                <a:gd name="T3" fmla="*/ 3 h 26"/>
                <a:gd name="T4" fmla="*/ 5 w 26"/>
                <a:gd name="T5" fmla="*/ 3 h 26"/>
                <a:gd name="T6" fmla="*/ 3 w 26"/>
                <a:gd name="T7" fmla="*/ 4 h 26"/>
                <a:gd name="T8" fmla="*/ 3 w 26"/>
                <a:gd name="T9" fmla="*/ 5 h 26"/>
                <a:gd name="T10" fmla="*/ 2 w 26"/>
                <a:gd name="T11" fmla="*/ 7 h 26"/>
                <a:gd name="T12" fmla="*/ 2 w 26"/>
                <a:gd name="T13" fmla="*/ 7 h 26"/>
                <a:gd name="T14" fmla="*/ 2 w 26"/>
                <a:gd name="T15" fmla="*/ 8 h 26"/>
                <a:gd name="T16" fmla="*/ 0 w 26"/>
                <a:gd name="T17" fmla="*/ 9 h 26"/>
                <a:gd name="T18" fmla="*/ 0 w 26"/>
                <a:gd name="T19" fmla="*/ 10 h 26"/>
                <a:gd name="T20" fmla="*/ 0 w 26"/>
                <a:gd name="T21" fmla="*/ 11 h 26"/>
                <a:gd name="T22" fmla="*/ 0 w 26"/>
                <a:gd name="T23" fmla="*/ 13 h 26"/>
                <a:gd name="T24" fmla="*/ 0 w 26"/>
                <a:gd name="T25" fmla="*/ 14 h 26"/>
                <a:gd name="T26" fmla="*/ 0 w 26"/>
                <a:gd name="T27" fmla="*/ 15 h 26"/>
                <a:gd name="T28" fmla="*/ 0 w 26"/>
                <a:gd name="T29" fmla="*/ 16 h 26"/>
                <a:gd name="T30" fmla="*/ 2 w 26"/>
                <a:gd name="T31" fmla="*/ 18 h 26"/>
                <a:gd name="T32" fmla="*/ 2 w 26"/>
                <a:gd name="T33" fmla="*/ 19 h 26"/>
                <a:gd name="T34" fmla="*/ 2 w 26"/>
                <a:gd name="T35" fmla="*/ 20 h 26"/>
                <a:gd name="T36" fmla="*/ 3 w 26"/>
                <a:gd name="T37" fmla="*/ 21 h 26"/>
                <a:gd name="T38" fmla="*/ 3 w 26"/>
                <a:gd name="T39" fmla="*/ 22 h 26"/>
                <a:gd name="T40" fmla="*/ 6 w 26"/>
                <a:gd name="T41" fmla="*/ 24 h 26"/>
                <a:gd name="T42" fmla="*/ 8 w 26"/>
                <a:gd name="T43" fmla="*/ 25 h 26"/>
                <a:gd name="T44" fmla="*/ 9 w 26"/>
                <a:gd name="T45" fmla="*/ 25 h 26"/>
                <a:gd name="T46" fmla="*/ 11 w 26"/>
                <a:gd name="T47" fmla="*/ 26 h 26"/>
                <a:gd name="T48" fmla="*/ 12 w 26"/>
                <a:gd name="T49" fmla="*/ 26 h 26"/>
                <a:gd name="T50" fmla="*/ 14 w 26"/>
                <a:gd name="T51" fmla="*/ 26 h 26"/>
                <a:gd name="T52" fmla="*/ 14 w 26"/>
                <a:gd name="T53" fmla="*/ 26 h 26"/>
                <a:gd name="T54" fmla="*/ 16 w 26"/>
                <a:gd name="T55" fmla="*/ 26 h 26"/>
                <a:gd name="T56" fmla="*/ 17 w 26"/>
                <a:gd name="T57" fmla="*/ 25 h 26"/>
                <a:gd name="T58" fmla="*/ 19 w 26"/>
                <a:gd name="T59" fmla="*/ 25 h 26"/>
                <a:gd name="T60" fmla="*/ 19 w 26"/>
                <a:gd name="T61" fmla="*/ 25 h 26"/>
                <a:gd name="T62" fmla="*/ 22 w 26"/>
                <a:gd name="T63" fmla="*/ 22 h 26"/>
                <a:gd name="T64" fmla="*/ 23 w 26"/>
                <a:gd name="T65" fmla="*/ 21 h 26"/>
                <a:gd name="T66" fmla="*/ 25 w 26"/>
                <a:gd name="T67" fmla="*/ 20 h 26"/>
                <a:gd name="T68" fmla="*/ 25 w 26"/>
                <a:gd name="T69" fmla="*/ 19 h 26"/>
                <a:gd name="T70" fmla="*/ 25 w 26"/>
                <a:gd name="T71" fmla="*/ 18 h 26"/>
                <a:gd name="T72" fmla="*/ 26 w 26"/>
                <a:gd name="T73" fmla="*/ 16 h 26"/>
                <a:gd name="T74" fmla="*/ 26 w 26"/>
                <a:gd name="T75" fmla="*/ 15 h 26"/>
                <a:gd name="T76" fmla="*/ 26 w 26"/>
                <a:gd name="T77" fmla="*/ 14 h 26"/>
                <a:gd name="T78" fmla="*/ 26 w 26"/>
                <a:gd name="T79" fmla="*/ 13 h 26"/>
                <a:gd name="T80" fmla="*/ 26 w 26"/>
                <a:gd name="T81" fmla="*/ 11 h 26"/>
                <a:gd name="T82" fmla="*/ 26 w 26"/>
                <a:gd name="T83" fmla="*/ 10 h 26"/>
                <a:gd name="T84" fmla="*/ 26 w 26"/>
                <a:gd name="T85" fmla="*/ 9 h 26"/>
                <a:gd name="T86" fmla="*/ 25 w 26"/>
                <a:gd name="T87" fmla="*/ 8 h 26"/>
                <a:gd name="T88" fmla="*/ 25 w 26"/>
                <a:gd name="T89" fmla="*/ 7 h 26"/>
                <a:gd name="T90" fmla="*/ 25 w 26"/>
                <a:gd name="T91" fmla="*/ 7 h 26"/>
                <a:gd name="T92" fmla="*/ 23 w 26"/>
                <a:gd name="T93" fmla="*/ 5 h 26"/>
                <a:gd name="T94" fmla="*/ 22 w 26"/>
                <a:gd name="T95" fmla="*/ 3 h 26"/>
                <a:gd name="T96" fmla="*/ 19 w 26"/>
                <a:gd name="T97" fmla="*/ 2 h 26"/>
                <a:gd name="T98" fmla="*/ 19 w 26"/>
                <a:gd name="T99" fmla="*/ 2 h 26"/>
                <a:gd name="T100" fmla="*/ 17 w 26"/>
                <a:gd name="T101" fmla="*/ 2 h 26"/>
                <a:gd name="T102" fmla="*/ 16 w 26"/>
                <a:gd name="T103" fmla="*/ 0 h 26"/>
                <a:gd name="T104" fmla="*/ 14 w 26"/>
                <a:gd name="T105" fmla="*/ 0 h 26"/>
                <a:gd name="T106" fmla="*/ 12 w 26"/>
                <a:gd name="T107" fmla="*/ 0 h 26"/>
                <a:gd name="T108" fmla="*/ 11 w 26"/>
                <a:gd name="T109" fmla="*/ 0 h 26"/>
                <a:gd name="T110" fmla="*/ 9 w 26"/>
                <a:gd name="T111" fmla="*/ 2 h 2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6"/>
                <a:gd name="T169" fmla="*/ 0 h 26"/>
                <a:gd name="T170" fmla="*/ 26 w 26"/>
                <a:gd name="T171" fmla="*/ 26 h 2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6" h="26">
                  <a:moveTo>
                    <a:pt x="8" y="2"/>
                  </a:moveTo>
                  <a:lnTo>
                    <a:pt x="6" y="3"/>
                  </a:lnTo>
                  <a:lnTo>
                    <a:pt x="5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2" y="7"/>
                  </a:lnTo>
                  <a:lnTo>
                    <a:pt x="2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6" y="24"/>
                  </a:lnTo>
                  <a:lnTo>
                    <a:pt x="8" y="25"/>
                  </a:lnTo>
                  <a:lnTo>
                    <a:pt x="9" y="25"/>
                  </a:lnTo>
                  <a:lnTo>
                    <a:pt x="11" y="26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16" y="26"/>
                  </a:lnTo>
                  <a:lnTo>
                    <a:pt x="17" y="25"/>
                  </a:lnTo>
                  <a:lnTo>
                    <a:pt x="19" y="25"/>
                  </a:lnTo>
                  <a:lnTo>
                    <a:pt x="22" y="22"/>
                  </a:lnTo>
                  <a:lnTo>
                    <a:pt x="23" y="21"/>
                  </a:lnTo>
                  <a:lnTo>
                    <a:pt x="25" y="20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6" y="16"/>
                  </a:lnTo>
                  <a:lnTo>
                    <a:pt x="26" y="15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1"/>
                  </a:lnTo>
                  <a:lnTo>
                    <a:pt x="26" y="10"/>
                  </a:lnTo>
                  <a:lnTo>
                    <a:pt x="26" y="9"/>
                  </a:lnTo>
                  <a:lnTo>
                    <a:pt x="25" y="8"/>
                  </a:lnTo>
                  <a:lnTo>
                    <a:pt x="25" y="7"/>
                  </a:lnTo>
                  <a:lnTo>
                    <a:pt x="23" y="5"/>
                  </a:lnTo>
                  <a:lnTo>
                    <a:pt x="22" y="3"/>
                  </a:lnTo>
                  <a:lnTo>
                    <a:pt x="19" y="2"/>
                  </a:lnTo>
                  <a:lnTo>
                    <a:pt x="17" y="2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9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67" name="Freeform 1457"/>
            <p:cNvSpPr>
              <a:spLocks/>
            </p:cNvSpPr>
            <p:nvPr/>
          </p:nvSpPr>
          <p:spPr bwMode="auto">
            <a:xfrm>
              <a:off x="474" y="1601"/>
              <a:ext cx="185" cy="181"/>
            </a:xfrm>
            <a:custGeom>
              <a:avLst/>
              <a:gdLst>
                <a:gd name="T0" fmla="*/ 168 w 185"/>
                <a:gd name="T1" fmla="*/ 90 h 181"/>
                <a:gd name="T2" fmla="*/ 168 w 185"/>
                <a:gd name="T3" fmla="*/ 19 h 181"/>
                <a:gd name="T4" fmla="*/ 132 w 185"/>
                <a:gd name="T5" fmla="*/ 15 h 181"/>
                <a:gd name="T6" fmla="*/ 112 w 185"/>
                <a:gd name="T7" fmla="*/ 0 h 181"/>
                <a:gd name="T8" fmla="*/ 98 w 185"/>
                <a:gd name="T9" fmla="*/ 17 h 181"/>
                <a:gd name="T10" fmla="*/ 76 w 185"/>
                <a:gd name="T11" fmla="*/ 17 h 181"/>
                <a:gd name="T12" fmla="*/ 59 w 185"/>
                <a:gd name="T13" fmla="*/ 9 h 181"/>
                <a:gd name="T14" fmla="*/ 59 w 185"/>
                <a:gd name="T15" fmla="*/ 91 h 181"/>
                <a:gd name="T16" fmla="*/ 0 w 185"/>
                <a:gd name="T17" fmla="*/ 97 h 181"/>
                <a:gd name="T18" fmla="*/ 0 w 185"/>
                <a:gd name="T19" fmla="*/ 163 h 181"/>
                <a:gd name="T20" fmla="*/ 72 w 185"/>
                <a:gd name="T21" fmla="*/ 181 h 181"/>
                <a:gd name="T22" fmla="*/ 185 w 185"/>
                <a:gd name="T23" fmla="*/ 152 h 181"/>
                <a:gd name="T24" fmla="*/ 185 w 185"/>
                <a:gd name="T25" fmla="*/ 91 h 181"/>
                <a:gd name="T26" fmla="*/ 168 w 185"/>
                <a:gd name="T27" fmla="*/ 90 h 18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85"/>
                <a:gd name="T43" fmla="*/ 0 h 181"/>
                <a:gd name="T44" fmla="*/ 185 w 185"/>
                <a:gd name="T45" fmla="*/ 181 h 18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85" h="181">
                  <a:moveTo>
                    <a:pt x="168" y="90"/>
                  </a:moveTo>
                  <a:lnTo>
                    <a:pt x="168" y="19"/>
                  </a:lnTo>
                  <a:lnTo>
                    <a:pt x="132" y="15"/>
                  </a:lnTo>
                  <a:lnTo>
                    <a:pt x="112" y="0"/>
                  </a:lnTo>
                  <a:lnTo>
                    <a:pt x="98" y="17"/>
                  </a:lnTo>
                  <a:lnTo>
                    <a:pt x="76" y="17"/>
                  </a:lnTo>
                  <a:lnTo>
                    <a:pt x="59" y="9"/>
                  </a:lnTo>
                  <a:lnTo>
                    <a:pt x="59" y="91"/>
                  </a:lnTo>
                  <a:lnTo>
                    <a:pt x="0" y="97"/>
                  </a:lnTo>
                  <a:lnTo>
                    <a:pt x="0" y="163"/>
                  </a:lnTo>
                  <a:lnTo>
                    <a:pt x="72" y="181"/>
                  </a:lnTo>
                  <a:lnTo>
                    <a:pt x="185" y="152"/>
                  </a:lnTo>
                  <a:lnTo>
                    <a:pt x="185" y="91"/>
                  </a:lnTo>
                  <a:lnTo>
                    <a:pt x="168" y="90"/>
                  </a:lnTo>
                  <a:close/>
                </a:path>
              </a:pathLst>
            </a:custGeom>
            <a:solidFill>
              <a:srgbClr val="850202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68" name="Line 1458"/>
            <p:cNvSpPr>
              <a:spLocks noChangeShapeType="1"/>
            </p:cNvSpPr>
            <p:nvPr/>
          </p:nvSpPr>
          <p:spPr bwMode="auto">
            <a:xfrm>
              <a:off x="606" y="1616"/>
              <a:ext cx="1" cy="8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69" name="Line 1459"/>
            <p:cNvSpPr>
              <a:spLocks noChangeShapeType="1"/>
            </p:cNvSpPr>
            <p:nvPr/>
          </p:nvSpPr>
          <p:spPr bwMode="auto">
            <a:xfrm flipV="1">
              <a:off x="605" y="1691"/>
              <a:ext cx="37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70" name="Freeform 1460"/>
            <p:cNvSpPr>
              <a:spLocks/>
            </p:cNvSpPr>
            <p:nvPr/>
          </p:nvSpPr>
          <p:spPr bwMode="auto">
            <a:xfrm>
              <a:off x="490" y="1549"/>
              <a:ext cx="28" cy="119"/>
            </a:xfrm>
            <a:custGeom>
              <a:avLst/>
              <a:gdLst>
                <a:gd name="T0" fmla="*/ 28 w 28"/>
                <a:gd name="T1" fmla="*/ 7 h 119"/>
                <a:gd name="T2" fmla="*/ 4 w 28"/>
                <a:gd name="T3" fmla="*/ 0 h 119"/>
                <a:gd name="T4" fmla="*/ 4 w 28"/>
                <a:gd name="T5" fmla="*/ 41 h 119"/>
                <a:gd name="T6" fmla="*/ 0 w 28"/>
                <a:gd name="T7" fmla="*/ 42 h 119"/>
                <a:gd name="T8" fmla="*/ 0 w 28"/>
                <a:gd name="T9" fmla="*/ 119 h 119"/>
                <a:gd name="T10" fmla="*/ 28 w 28"/>
                <a:gd name="T11" fmla="*/ 96 h 119"/>
                <a:gd name="T12" fmla="*/ 28 w 28"/>
                <a:gd name="T13" fmla="*/ 7 h 1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"/>
                <a:gd name="T22" fmla="*/ 0 h 119"/>
                <a:gd name="T23" fmla="*/ 28 w 28"/>
                <a:gd name="T24" fmla="*/ 119 h 1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" h="119">
                  <a:moveTo>
                    <a:pt x="28" y="7"/>
                  </a:moveTo>
                  <a:lnTo>
                    <a:pt x="4" y="0"/>
                  </a:lnTo>
                  <a:lnTo>
                    <a:pt x="4" y="41"/>
                  </a:lnTo>
                  <a:lnTo>
                    <a:pt x="0" y="42"/>
                  </a:lnTo>
                  <a:lnTo>
                    <a:pt x="0" y="119"/>
                  </a:lnTo>
                  <a:lnTo>
                    <a:pt x="28" y="96"/>
                  </a:lnTo>
                  <a:lnTo>
                    <a:pt x="28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71" name="Freeform 1461"/>
            <p:cNvSpPr>
              <a:spLocks/>
            </p:cNvSpPr>
            <p:nvPr/>
          </p:nvSpPr>
          <p:spPr bwMode="auto">
            <a:xfrm>
              <a:off x="642" y="1434"/>
              <a:ext cx="23" cy="242"/>
            </a:xfrm>
            <a:custGeom>
              <a:avLst/>
              <a:gdLst>
                <a:gd name="T0" fmla="*/ 23 w 23"/>
                <a:gd name="T1" fmla="*/ 0 h 242"/>
                <a:gd name="T2" fmla="*/ 23 w 23"/>
                <a:gd name="T3" fmla="*/ 242 h 242"/>
                <a:gd name="T4" fmla="*/ 0 w 23"/>
                <a:gd name="T5" fmla="*/ 242 h 242"/>
                <a:gd name="T6" fmla="*/ 0 60000 65536"/>
                <a:gd name="T7" fmla="*/ 0 60000 65536"/>
                <a:gd name="T8" fmla="*/ 0 60000 65536"/>
                <a:gd name="T9" fmla="*/ 0 w 23"/>
                <a:gd name="T10" fmla="*/ 0 h 242"/>
                <a:gd name="T11" fmla="*/ 23 w 23"/>
                <a:gd name="T12" fmla="*/ 242 h 2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242">
                  <a:moveTo>
                    <a:pt x="23" y="0"/>
                  </a:moveTo>
                  <a:lnTo>
                    <a:pt x="23" y="242"/>
                  </a:lnTo>
                  <a:lnTo>
                    <a:pt x="0" y="242"/>
                  </a:lnTo>
                </a:path>
              </a:pathLst>
            </a:cu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72" name="Freeform 1462"/>
            <p:cNvSpPr>
              <a:spLocks/>
            </p:cNvSpPr>
            <p:nvPr/>
          </p:nvSpPr>
          <p:spPr bwMode="auto">
            <a:xfrm>
              <a:off x="493" y="1399"/>
              <a:ext cx="144" cy="270"/>
            </a:xfrm>
            <a:custGeom>
              <a:avLst/>
              <a:gdLst>
                <a:gd name="T0" fmla="*/ 107 w 144"/>
                <a:gd name="T1" fmla="*/ 11 h 270"/>
                <a:gd name="T2" fmla="*/ 126 w 144"/>
                <a:gd name="T3" fmla="*/ 22 h 270"/>
                <a:gd name="T4" fmla="*/ 143 w 144"/>
                <a:gd name="T5" fmla="*/ 46 h 270"/>
                <a:gd name="T6" fmla="*/ 143 w 144"/>
                <a:gd name="T7" fmla="*/ 54 h 270"/>
                <a:gd name="T8" fmla="*/ 123 w 144"/>
                <a:gd name="T9" fmla="*/ 65 h 270"/>
                <a:gd name="T10" fmla="*/ 115 w 144"/>
                <a:gd name="T11" fmla="*/ 61 h 270"/>
                <a:gd name="T12" fmla="*/ 110 w 144"/>
                <a:gd name="T13" fmla="*/ 72 h 270"/>
                <a:gd name="T14" fmla="*/ 109 w 144"/>
                <a:gd name="T15" fmla="*/ 84 h 270"/>
                <a:gd name="T16" fmla="*/ 107 w 144"/>
                <a:gd name="T17" fmla="*/ 94 h 270"/>
                <a:gd name="T18" fmla="*/ 109 w 144"/>
                <a:gd name="T19" fmla="*/ 121 h 270"/>
                <a:gd name="T20" fmla="*/ 112 w 144"/>
                <a:gd name="T21" fmla="*/ 143 h 270"/>
                <a:gd name="T22" fmla="*/ 115 w 144"/>
                <a:gd name="T23" fmla="*/ 174 h 270"/>
                <a:gd name="T24" fmla="*/ 113 w 144"/>
                <a:gd name="T25" fmla="*/ 196 h 270"/>
                <a:gd name="T26" fmla="*/ 113 w 144"/>
                <a:gd name="T27" fmla="*/ 207 h 270"/>
                <a:gd name="T28" fmla="*/ 98 w 144"/>
                <a:gd name="T29" fmla="*/ 218 h 270"/>
                <a:gd name="T30" fmla="*/ 78 w 144"/>
                <a:gd name="T31" fmla="*/ 210 h 270"/>
                <a:gd name="T32" fmla="*/ 78 w 144"/>
                <a:gd name="T33" fmla="*/ 195 h 270"/>
                <a:gd name="T34" fmla="*/ 76 w 144"/>
                <a:gd name="T35" fmla="*/ 180 h 270"/>
                <a:gd name="T36" fmla="*/ 74 w 144"/>
                <a:gd name="T37" fmla="*/ 164 h 270"/>
                <a:gd name="T38" fmla="*/ 71 w 144"/>
                <a:gd name="T39" fmla="*/ 157 h 270"/>
                <a:gd name="T40" fmla="*/ 68 w 144"/>
                <a:gd name="T41" fmla="*/ 167 h 270"/>
                <a:gd name="T42" fmla="*/ 67 w 144"/>
                <a:gd name="T43" fmla="*/ 174 h 270"/>
                <a:gd name="T44" fmla="*/ 67 w 144"/>
                <a:gd name="T45" fmla="*/ 180 h 270"/>
                <a:gd name="T46" fmla="*/ 65 w 144"/>
                <a:gd name="T47" fmla="*/ 185 h 270"/>
                <a:gd name="T48" fmla="*/ 65 w 144"/>
                <a:gd name="T49" fmla="*/ 192 h 270"/>
                <a:gd name="T50" fmla="*/ 64 w 144"/>
                <a:gd name="T51" fmla="*/ 201 h 270"/>
                <a:gd name="T52" fmla="*/ 59 w 144"/>
                <a:gd name="T53" fmla="*/ 212 h 270"/>
                <a:gd name="T54" fmla="*/ 40 w 144"/>
                <a:gd name="T55" fmla="*/ 219 h 270"/>
                <a:gd name="T56" fmla="*/ 37 w 144"/>
                <a:gd name="T57" fmla="*/ 270 h 270"/>
                <a:gd name="T58" fmla="*/ 20 w 144"/>
                <a:gd name="T59" fmla="*/ 267 h 270"/>
                <a:gd name="T60" fmla="*/ 15 w 144"/>
                <a:gd name="T61" fmla="*/ 257 h 270"/>
                <a:gd name="T62" fmla="*/ 18 w 144"/>
                <a:gd name="T63" fmla="*/ 242 h 270"/>
                <a:gd name="T64" fmla="*/ 22 w 144"/>
                <a:gd name="T65" fmla="*/ 224 h 270"/>
                <a:gd name="T66" fmla="*/ 22 w 144"/>
                <a:gd name="T67" fmla="*/ 207 h 270"/>
                <a:gd name="T68" fmla="*/ 22 w 144"/>
                <a:gd name="T69" fmla="*/ 190 h 270"/>
                <a:gd name="T70" fmla="*/ 23 w 144"/>
                <a:gd name="T71" fmla="*/ 176 h 270"/>
                <a:gd name="T72" fmla="*/ 23 w 144"/>
                <a:gd name="T73" fmla="*/ 164 h 270"/>
                <a:gd name="T74" fmla="*/ 25 w 144"/>
                <a:gd name="T75" fmla="*/ 153 h 270"/>
                <a:gd name="T76" fmla="*/ 26 w 144"/>
                <a:gd name="T77" fmla="*/ 134 h 270"/>
                <a:gd name="T78" fmla="*/ 29 w 144"/>
                <a:gd name="T79" fmla="*/ 113 h 270"/>
                <a:gd name="T80" fmla="*/ 32 w 144"/>
                <a:gd name="T81" fmla="*/ 100 h 270"/>
                <a:gd name="T82" fmla="*/ 37 w 144"/>
                <a:gd name="T83" fmla="*/ 96 h 270"/>
                <a:gd name="T84" fmla="*/ 42 w 144"/>
                <a:gd name="T85" fmla="*/ 82 h 270"/>
                <a:gd name="T86" fmla="*/ 39 w 144"/>
                <a:gd name="T87" fmla="*/ 69 h 270"/>
                <a:gd name="T88" fmla="*/ 36 w 144"/>
                <a:gd name="T89" fmla="*/ 51 h 270"/>
                <a:gd name="T90" fmla="*/ 32 w 144"/>
                <a:gd name="T91" fmla="*/ 60 h 270"/>
                <a:gd name="T92" fmla="*/ 29 w 144"/>
                <a:gd name="T93" fmla="*/ 65 h 270"/>
                <a:gd name="T94" fmla="*/ 22 w 144"/>
                <a:gd name="T95" fmla="*/ 65 h 270"/>
                <a:gd name="T96" fmla="*/ 1 w 144"/>
                <a:gd name="T97" fmla="*/ 51 h 270"/>
                <a:gd name="T98" fmla="*/ 8 w 144"/>
                <a:gd name="T99" fmla="*/ 40 h 270"/>
                <a:gd name="T100" fmla="*/ 14 w 144"/>
                <a:gd name="T101" fmla="*/ 32 h 270"/>
                <a:gd name="T102" fmla="*/ 20 w 144"/>
                <a:gd name="T103" fmla="*/ 26 h 270"/>
                <a:gd name="T104" fmla="*/ 28 w 144"/>
                <a:gd name="T105" fmla="*/ 17 h 270"/>
                <a:gd name="T106" fmla="*/ 39 w 144"/>
                <a:gd name="T107" fmla="*/ 8 h 270"/>
                <a:gd name="T108" fmla="*/ 51 w 144"/>
                <a:gd name="T109" fmla="*/ 6 h 270"/>
                <a:gd name="T110" fmla="*/ 62 w 144"/>
                <a:gd name="T111" fmla="*/ 5 h 270"/>
                <a:gd name="T112" fmla="*/ 70 w 144"/>
                <a:gd name="T113" fmla="*/ 0 h 270"/>
                <a:gd name="T114" fmla="*/ 106 w 144"/>
                <a:gd name="T115" fmla="*/ 8 h 27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4"/>
                <a:gd name="T175" fmla="*/ 0 h 270"/>
                <a:gd name="T176" fmla="*/ 144 w 144"/>
                <a:gd name="T177" fmla="*/ 270 h 27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4" h="270">
                  <a:moveTo>
                    <a:pt x="106" y="8"/>
                  </a:moveTo>
                  <a:lnTo>
                    <a:pt x="107" y="11"/>
                  </a:lnTo>
                  <a:lnTo>
                    <a:pt x="113" y="15"/>
                  </a:lnTo>
                  <a:lnTo>
                    <a:pt x="126" y="22"/>
                  </a:lnTo>
                  <a:lnTo>
                    <a:pt x="130" y="29"/>
                  </a:lnTo>
                  <a:lnTo>
                    <a:pt x="143" y="46"/>
                  </a:lnTo>
                  <a:lnTo>
                    <a:pt x="144" y="51"/>
                  </a:lnTo>
                  <a:lnTo>
                    <a:pt x="143" y="54"/>
                  </a:lnTo>
                  <a:lnTo>
                    <a:pt x="127" y="65"/>
                  </a:lnTo>
                  <a:lnTo>
                    <a:pt x="123" y="65"/>
                  </a:lnTo>
                  <a:lnTo>
                    <a:pt x="118" y="64"/>
                  </a:lnTo>
                  <a:lnTo>
                    <a:pt x="115" y="61"/>
                  </a:lnTo>
                  <a:lnTo>
                    <a:pt x="112" y="69"/>
                  </a:lnTo>
                  <a:lnTo>
                    <a:pt x="110" y="72"/>
                  </a:lnTo>
                  <a:lnTo>
                    <a:pt x="107" y="78"/>
                  </a:lnTo>
                  <a:lnTo>
                    <a:pt x="109" y="84"/>
                  </a:lnTo>
                  <a:lnTo>
                    <a:pt x="107" y="89"/>
                  </a:lnTo>
                  <a:lnTo>
                    <a:pt x="107" y="94"/>
                  </a:lnTo>
                  <a:lnTo>
                    <a:pt x="107" y="103"/>
                  </a:lnTo>
                  <a:lnTo>
                    <a:pt x="109" y="121"/>
                  </a:lnTo>
                  <a:lnTo>
                    <a:pt x="110" y="132"/>
                  </a:lnTo>
                  <a:lnTo>
                    <a:pt x="112" y="143"/>
                  </a:lnTo>
                  <a:lnTo>
                    <a:pt x="113" y="159"/>
                  </a:lnTo>
                  <a:lnTo>
                    <a:pt x="115" y="174"/>
                  </a:lnTo>
                  <a:lnTo>
                    <a:pt x="115" y="188"/>
                  </a:lnTo>
                  <a:lnTo>
                    <a:pt x="113" y="196"/>
                  </a:lnTo>
                  <a:lnTo>
                    <a:pt x="112" y="200"/>
                  </a:lnTo>
                  <a:lnTo>
                    <a:pt x="113" y="207"/>
                  </a:lnTo>
                  <a:lnTo>
                    <a:pt x="110" y="215"/>
                  </a:lnTo>
                  <a:lnTo>
                    <a:pt x="98" y="218"/>
                  </a:lnTo>
                  <a:lnTo>
                    <a:pt x="79" y="218"/>
                  </a:lnTo>
                  <a:lnTo>
                    <a:pt x="78" y="210"/>
                  </a:lnTo>
                  <a:lnTo>
                    <a:pt x="78" y="201"/>
                  </a:lnTo>
                  <a:lnTo>
                    <a:pt x="78" y="195"/>
                  </a:lnTo>
                  <a:lnTo>
                    <a:pt x="76" y="188"/>
                  </a:lnTo>
                  <a:lnTo>
                    <a:pt x="76" y="180"/>
                  </a:lnTo>
                  <a:lnTo>
                    <a:pt x="74" y="173"/>
                  </a:lnTo>
                  <a:lnTo>
                    <a:pt x="74" y="164"/>
                  </a:lnTo>
                  <a:lnTo>
                    <a:pt x="74" y="154"/>
                  </a:lnTo>
                  <a:lnTo>
                    <a:pt x="71" y="157"/>
                  </a:lnTo>
                  <a:lnTo>
                    <a:pt x="70" y="162"/>
                  </a:lnTo>
                  <a:lnTo>
                    <a:pt x="68" y="167"/>
                  </a:lnTo>
                  <a:lnTo>
                    <a:pt x="67" y="170"/>
                  </a:lnTo>
                  <a:lnTo>
                    <a:pt x="67" y="174"/>
                  </a:lnTo>
                  <a:lnTo>
                    <a:pt x="67" y="176"/>
                  </a:lnTo>
                  <a:lnTo>
                    <a:pt x="67" y="180"/>
                  </a:lnTo>
                  <a:lnTo>
                    <a:pt x="65" y="183"/>
                  </a:lnTo>
                  <a:lnTo>
                    <a:pt x="65" y="185"/>
                  </a:lnTo>
                  <a:lnTo>
                    <a:pt x="65" y="189"/>
                  </a:lnTo>
                  <a:lnTo>
                    <a:pt x="65" y="192"/>
                  </a:lnTo>
                  <a:lnTo>
                    <a:pt x="64" y="196"/>
                  </a:lnTo>
                  <a:lnTo>
                    <a:pt x="64" y="201"/>
                  </a:lnTo>
                  <a:lnTo>
                    <a:pt x="60" y="206"/>
                  </a:lnTo>
                  <a:lnTo>
                    <a:pt x="59" y="212"/>
                  </a:lnTo>
                  <a:lnTo>
                    <a:pt x="56" y="219"/>
                  </a:lnTo>
                  <a:lnTo>
                    <a:pt x="40" y="219"/>
                  </a:lnTo>
                  <a:lnTo>
                    <a:pt x="40" y="270"/>
                  </a:lnTo>
                  <a:lnTo>
                    <a:pt x="37" y="270"/>
                  </a:lnTo>
                  <a:lnTo>
                    <a:pt x="29" y="270"/>
                  </a:lnTo>
                  <a:lnTo>
                    <a:pt x="20" y="267"/>
                  </a:lnTo>
                  <a:lnTo>
                    <a:pt x="15" y="266"/>
                  </a:lnTo>
                  <a:lnTo>
                    <a:pt x="15" y="257"/>
                  </a:lnTo>
                  <a:lnTo>
                    <a:pt x="17" y="250"/>
                  </a:lnTo>
                  <a:lnTo>
                    <a:pt x="18" y="242"/>
                  </a:lnTo>
                  <a:lnTo>
                    <a:pt x="20" y="232"/>
                  </a:lnTo>
                  <a:lnTo>
                    <a:pt x="22" y="224"/>
                  </a:lnTo>
                  <a:lnTo>
                    <a:pt x="22" y="216"/>
                  </a:lnTo>
                  <a:lnTo>
                    <a:pt x="22" y="207"/>
                  </a:lnTo>
                  <a:lnTo>
                    <a:pt x="22" y="199"/>
                  </a:lnTo>
                  <a:lnTo>
                    <a:pt x="22" y="190"/>
                  </a:lnTo>
                  <a:lnTo>
                    <a:pt x="22" y="184"/>
                  </a:lnTo>
                  <a:lnTo>
                    <a:pt x="23" y="176"/>
                  </a:lnTo>
                  <a:lnTo>
                    <a:pt x="23" y="170"/>
                  </a:lnTo>
                  <a:lnTo>
                    <a:pt x="23" y="164"/>
                  </a:lnTo>
                  <a:lnTo>
                    <a:pt x="25" y="158"/>
                  </a:lnTo>
                  <a:lnTo>
                    <a:pt x="25" y="153"/>
                  </a:lnTo>
                  <a:lnTo>
                    <a:pt x="26" y="141"/>
                  </a:lnTo>
                  <a:lnTo>
                    <a:pt x="26" y="134"/>
                  </a:lnTo>
                  <a:lnTo>
                    <a:pt x="28" y="121"/>
                  </a:lnTo>
                  <a:lnTo>
                    <a:pt x="29" y="113"/>
                  </a:lnTo>
                  <a:lnTo>
                    <a:pt x="31" y="105"/>
                  </a:lnTo>
                  <a:lnTo>
                    <a:pt x="32" y="100"/>
                  </a:lnTo>
                  <a:lnTo>
                    <a:pt x="36" y="98"/>
                  </a:lnTo>
                  <a:lnTo>
                    <a:pt x="37" y="96"/>
                  </a:lnTo>
                  <a:lnTo>
                    <a:pt x="39" y="94"/>
                  </a:lnTo>
                  <a:lnTo>
                    <a:pt x="42" y="82"/>
                  </a:lnTo>
                  <a:lnTo>
                    <a:pt x="40" y="75"/>
                  </a:lnTo>
                  <a:lnTo>
                    <a:pt x="39" y="69"/>
                  </a:lnTo>
                  <a:lnTo>
                    <a:pt x="37" y="60"/>
                  </a:lnTo>
                  <a:lnTo>
                    <a:pt x="36" y="51"/>
                  </a:lnTo>
                  <a:lnTo>
                    <a:pt x="36" y="56"/>
                  </a:lnTo>
                  <a:lnTo>
                    <a:pt x="32" y="60"/>
                  </a:lnTo>
                  <a:lnTo>
                    <a:pt x="32" y="62"/>
                  </a:lnTo>
                  <a:lnTo>
                    <a:pt x="29" y="65"/>
                  </a:lnTo>
                  <a:lnTo>
                    <a:pt x="26" y="66"/>
                  </a:lnTo>
                  <a:lnTo>
                    <a:pt x="22" y="65"/>
                  </a:lnTo>
                  <a:lnTo>
                    <a:pt x="0" y="59"/>
                  </a:lnTo>
                  <a:lnTo>
                    <a:pt x="1" y="51"/>
                  </a:lnTo>
                  <a:lnTo>
                    <a:pt x="4" y="45"/>
                  </a:lnTo>
                  <a:lnTo>
                    <a:pt x="8" y="40"/>
                  </a:lnTo>
                  <a:lnTo>
                    <a:pt x="11" y="35"/>
                  </a:lnTo>
                  <a:lnTo>
                    <a:pt x="14" y="32"/>
                  </a:lnTo>
                  <a:lnTo>
                    <a:pt x="17" y="29"/>
                  </a:lnTo>
                  <a:lnTo>
                    <a:pt x="20" y="26"/>
                  </a:lnTo>
                  <a:lnTo>
                    <a:pt x="23" y="23"/>
                  </a:lnTo>
                  <a:lnTo>
                    <a:pt x="28" y="17"/>
                  </a:lnTo>
                  <a:lnTo>
                    <a:pt x="34" y="12"/>
                  </a:lnTo>
                  <a:lnTo>
                    <a:pt x="39" y="8"/>
                  </a:lnTo>
                  <a:lnTo>
                    <a:pt x="46" y="7"/>
                  </a:lnTo>
                  <a:lnTo>
                    <a:pt x="51" y="6"/>
                  </a:lnTo>
                  <a:lnTo>
                    <a:pt x="57" y="5"/>
                  </a:lnTo>
                  <a:lnTo>
                    <a:pt x="62" y="5"/>
                  </a:lnTo>
                  <a:lnTo>
                    <a:pt x="67" y="1"/>
                  </a:lnTo>
                  <a:lnTo>
                    <a:pt x="70" y="0"/>
                  </a:lnTo>
                  <a:lnTo>
                    <a:pt x="73" y="0"/>
                  </a:lnTo>
                  <a:lnTo>
                    <a:pt x="106" y="8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73" name="Freeform 1463"/>
            <p:cNvSpPr>
              <a:spLocks/>
            </p:cNvSpPr>
            <p:nvPr/>
          </p:nvSpPr>
          <p:spPr bwMode="auto">
            <a:xfrm>
              <a:off x="614" y="1439"/>
              <a:ext cx="2" cy="8"/>
            </a:xfrm>
            <a:custGeom>
              <a:avLst/>
              <a:gdLst>
                <a:gd name="T0" fmla="*/ 2 w 2"/>
                <a:gd name="T1" fmla="*/ 0 h 8"/>
                <a:gd name="T2" fmla="*/ 0 w 2"/>
                <a:gd name="T3" fmla="*/ 5 h 8"/>
                <a:gd name="T4" fmla="*/ 0 w 2"/>
                <a:gd name="T5" fmla="*/ 6 h 8"/>
                <a:gd name="T6" fmla="*/ 0 w 2"/>
                <a:gd name="T7" fmla="*/ 8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8"/>
                <a:gd name="T14" fmla="*/ 2 w 2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8">
                  <a:moveTo>
                    <a:pt x="2" y="0"/>
                  </a:move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74" name="Freeform 1464"/>
            <p:cNvSpPr>
              <a:spLocks/>
            </p:cNvSpPr>
            <p:nvPr/>
          </p:nvSpPr>
          <p:spPr bwMode="auto">
            <a:xfrm>
              <a:off x="174" y="1485"/>
              <a:ext cx="31" cy="93"/>
            </a:xfrm>
            <a:custGeom>
              <a:avLst/>
              <a:gdLst>
                <a:gd name="T0" fmla="*/ 20 w 31"/>
                <a:gd name="T1" fmla="*/ 66 h 93"/>
                <a:gd name="T2" fmla="*/ 20 w 31"/>
                <a:gd name="T3" fmla="*/ 48 h 93"/>
                <a:gd name="T4" fmla="*/ 20 w 31"/>
                <a:gd name="T5" fmla="*/ 28 h 93"/>
                <a:gd name="T6" fmla="*/ 18 w 31"/>
                <a:gd name="T7" fmla="*/ 16 h 93"/>
                <a:gd name="T8" fmla="*/ 17 w 31"/>
                <a:gd name="T9" fmla="*/ 11 h 93"/>
                <a:gd name="T10" fmla="*/ 12 w 31"/>
                <a:gd name="T11" fmla="*/ 10 h 93"/>
                <a:gd name="T12" fmla="*/ 8 w 31"/>
                <a:gd name="T13" fmla="*/ 10 h 93"/>
                <a:gd name="T14" fmla="*/ 1 w 31"/>
                <a:gd name="T15" fmla="*/ 10 h 93"/>
                <a:gd name="T16" fmla="*/ 1 w 31"/>
                <a:gd name="T17" fmla="*/ 7 h 93"/>
                <a:gd name="T18" fmla="*/ 0 w 31"/>
                <a:gd name="T19" fmla="*/ 5 h 93"/>
                <a:gd name="T20" fmla="*/ 1 w 31"/>
                <a:gd name="T21" fmla="*/ 2 h 93"/>
                <a:gd name="T22" fmla="*/ 3 w 31"/>
                <a:gd name="T23" fmla="*/ 0 h 93"/>
                <a:gd name="T24" fmla="*/ 9 w 31"/>
                <a:gd name="T25" fmla="*/ 0 h 93"/>
                <a:gd name="T26" fmla="*/ 12 w 31"/>
                <a:gd name="T27" fmla="*/ 0 h 93"/>
                <a:gd name="T28" fmla="*/ 15 w 31"/>
                <a:gd name="T29" fmla="*/ 0 h 93"/>
                <a:gd name="T30" fmla="*/ 18 w 31"/>
                <a:gd name="T31" fmla="*/ 0 h 93"/>
                <a:gd name="T32" fmla="*/ 22 w 31"/>
                <a:gd name="T33" fmla="*/ 1 h 93"/>
                <a:gd name="T34" fmla="*/ 25 w 31"/>
                <a:gd name="T35" fmla="*/ 5 h 93"/>
                <a:gd name="T36" fmla="*/ 28 w 31"/>
                <a:gd name="T37" fmla="*/ 14 h 93"/>
                <a:gd name="T38" fmla="*/ 29 w 31"/>
                <a:gd name="T39" fmla="*/ 21 h 93"/>
                <a:gd name="T40" fmla="*/ 31 w 31"/>
                <a:gd name="T41" fmla="*/ 29 h 93"/>
                <a:gd name="T42" fmla="*/ 31 w 31"/>
                <a:gd name="T43" fmla="*/ 37 h 93"/>
                <a:gd name="T44" fmla="*/ 31 w 31"/>
                <a:gd name="T45" fmla="*/ 45 h 93"/>
                <a:gd name="T46" fmla="*/ 31 w 31"/>
                <a:gd name="T47" fmla="*/ 54 h 93"/>
                <a:gd name="T48" fmla="*/ 29 w 31"/>
                <a:gd name="T49" fmla="*/ 62 h 93"/>
                <a:gd name="T50" fmla="*/ 28 w 31"/>
                <a:gd name="T51" fmla="*/ 70 h 93"/>
                <a:gd name="T52" fmla="*/ 26 w 31"/>
                <a:gd name="T53" fmla="*/ 76 h 93"/>
                <a:gd name="T54" fmla="*/ 23 w 31"/>
                <a:gd name="T55" fmla="*/ 87 h 93"/>
                <a:gd name="T56" fmla="*/ 22 w 31"/>
                <a:gd name="T57" fmla="*/ 88 h 93"/>
                <a:gd name="T58" fmla="*/ 18 w 31"/>
                <a:gd name="T59" fmla="*/ 90 h 93"/>
                <a:gd name="T60" fmla="*/ 15 w 31"/>
                <a:gd name="T61" fmla="*/ 92 h 93"/>
                <a:gd name="T62" fmla="*/ 12 w 31"/>
                <a:gd name="T63" fmla="*/ 92 h 93"/>
                <a:gd name="T64" fmla="*/ 9 w 31"/>
                <a:gd name="T65" fmla="*/ 93 h 93"/>
                <a:gd name="T66" fmla="*/ 4 w 31"/>
                <a:gd name="T67" fmla="*/ 93 h 93"/>
                <a:gd name="T68" fmla="*/ 3 w 31"/>
                <a:gd name="T69" fmla="*/ 90 h 93"/>
                <a:gd name="T70" fmla="*/ 1 w 31"/>
                <a:gd name="T71" fmla="*/ 89 h 93"/>
                <a:gd name="T72" fmla="*/ 1 w 31"/>
                <a:gd name="T73" fmla="*/ 87 h 93"/>
                <a:gd name="T74" fmla="*/ 3 w 31"/>
                <a:gd name="T75" fmla="*/ 83 h 93"/>
                <a:gd name="T76" fmla="*/ 8 w 31"/>
                <a:gd name="T77" fmla="*/ 83 h 93"/>
                <a:gd name="T78" fmla="*/ 12 w 31"/>
                <a:gd name="T79" fmla="*/ 83 h 93"/>
                <a:gd name="T80" fmla="*/ 15 w 31"/>
                <a:gd name="T81" fmla="*/ 82 h 93"/>
                <a:gd name="T82" fmla="*/ 18 w 31"/>
                <a:gd name="T83" fmla="*/ 78 h 93"/>
                <a:gd name="T84" fmla="*/ 20 w 31"/>
                <a:gd name="T85" fmla="*/ 66 h 9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1"/>
                <a:gd name="T130" fmla="*/ 0 h 93"/>
                <a:gd name="T131" fmla="*/ 31 w 31"/>
                <a:gd name="T132" fmla="*/ 93 h 9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1" h="93">
                  <a:moveTo>
                    <a:pt x="20" y="66"/>
                  </a:moveTo>
                  <a:lnTo>
                    <a:pt x="20" y="48"/>
                  </a:lnTo>
                  <a:lnTo>
                    <a:pt x="20" y="28"/>
                  </a:lnTo>
                  <a:lnTo>
                    <a:pt x="18" y="16"/>
                  </a:lnTo>
                  <a:lnTo>
                    <a:pt x="17" y="11"/>
                  </a:lnTo>
                  <a:lnTo>
                    <a:pt x="12" y="10"/>
                  </a:lnTo>
                  <a:lnTo>
                    <a:pt x="8" y="10"/>
                  </a:lnTo>
                  <a:lnTo>
                    <a:pt x="1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2" y="1"/>
                  </a:lnTo>
                  <a:lnTo>
                    <a:pt x="25" y="5"/>
                  </a:lnTo>
                  <a:lnTo>
                    <a:pt x="28" y="14"/>
                  </a:lnTo>
                  <a:lnTo>
                    <a:pt x="29" y="21"/>
                  </a:lnTo>
                  <a:lnTo>
                    <a:pt x="31" y="29"/>
                  </a:lnTo>
                  <a:lnTo>
                    <a:pt x="31" y="37"/>
                  </a:lnTo>
                  <a:lnTo>
                    <a:pt x="31" y="45"/>
                  </a:lnTo>
                  <a:lnTo>
                    <a:pt x="31" y="54"/>
                  </a:lnTo>
                  <a:lnTo>
                    <a:pt x="29" y="62"/>
                  </a:lnTo>
                  <a:lnTo>
                    <a:pt x="28" y="70"/>
                  </a:lnTo>
                  <a:lnTo>
                    <a:pt x="26" y="76"/>
                  </a:lnTo>
                  <a:lnTo>
                    <a:pt x="23" y="87"/>
                  </a:lnTo>
                  <a:lnTo>
                    <a:pt x="22" y="88"/>
                  </a:lnTo>
                  <a:lnTo>
                    <a:pt x="18" y="90"/>
                  </a:lnTo>
                  <a:lnTo>
                    <a:pt x="15" y="92"/>
                  </a:lnTo>
                  <a:lnTo>
                    <a:pt x="12" y="92"/>
                  </a:lnTo>
                  <a:lnTo>
                    <a:pt x="9" y="93"/>
                  </a:lnTo>
                  <a:lnTo>
                    <a:pt x="4" y="93"/>
                  </a:lnTo>
                  <a:lnTo>
                    <a:pt x="3" y="90"/>
                  </a:lnTo>
                  <a:lnTo>
                    <a:pt x="1" y="89"/>
                  </a:lnTo>
                  <a:lnTo>
                    <a:pt x="1" y="87"/>
                  </a:lnTo>
                  <a:lnTo>
                    <a:pt x="3" y="83"/>
                  </a:lnTo>
                  <a:lnTo>
                    <a:pt x="8" y="83"/>
                  </a:lnTo>
                  <a:lnTo>
                    <a:pt x="12" y="83"/>
                  </a:lnTo>
                  <a:lnTo>
                    <a:pt x="15" y="82"/>
                  </a:lnTo>
                  <a:lnTo>
                    <a:pt x="18" y="78"/>
                  </a:lnTo>
                  <a:lnTo>
                    <a:pt x="20" y="66"/>
                  </a:lnTo>
                  <a:close/>
                </a:path>
              </a:pathLst>
            </a:custGeom>
            <a:solidFill>
              <a:srgbClr val="ABABAB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75" name="Freeform 1465"/>
            <p:cNvSpPr>
              <a:spLocks/>
            </p:cNvSpPr>
            <p:nvPr/>
          </p:nvSpPr>
          <p:spPr bwMode="auto">
            <a:xfrm>
              <a:off x="174" y="1571"/>
              <a:ext cx="3" cy="8"/>
            </a:xfrm>
            <a:custGeom>
              <a:avLst/>
              <a:gdLst>
                <a:gd name="T0" fmla="*/ 0 w 3"/>
                <a:gd name="T1" fmla="*/ 0 h 8"/>
                <a:gd name="T2" fmla="*/ 0 w 3"/>
                <a:gd name="T3" fmla="*/ 3 h 8"/>
                <a:gd name="T4" fmla="*/ 0 w 3"/>
                <a:gd name="T5" fmla="*/ 4 h 8"/>
                <a:gd name="T6" fmla="*/ 1 w 3"/>
                <a:gd name="T7" fmla="*/ 7 h 8"/>
                <a:gd name="T8" fmla="*/ 3 w 3"/>
                <a:gd name="T9" fmla="*/ 8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8"/>
                <a:gd name="T17" fmla="*/ 3 w 3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8">
                  <a:moveTo>
                    <a:pt x="0" y="0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1" y="7"/>
                  </a:lnTo>
                  <a:lnTo>
                    <a:pt x="3" y="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76" name="Freeform 1466"/>
            <p:cNvSpPr>
              <a:spLocks/>
            </p:cNvSpPr>
            <p:nvPr/>
          </p:nvSpPr>
          <p:spPr bwMode="auto">
            <a:xfrm>
              <a:off x="186" y="1490"/>
              <a:ext cx="13" cy="16"/>
            </a:xfrm>
            <a:custGeom>
              <a:avLst/>
              <a:gdLst>
                <a:gd name="T0" fmla="*/ 0 w 13"/>
                <a:gd name="T1" fmla="*/ 0 h 16"/>
                <a:gd name="T2" fmla="*/ 5 w 13"/>
                <a:gd name="T3" fmla="*/ 0 h 16"/>
                <a:gd name="T4" fmla="*/ 6 w 13"/>
                <a:gd name="T5" fmla="*/ 1 h 16"/>
                <a:gd name="T6" fmla="*/ 10 w 13"/>
                <a:gd name="T7" fmla="*/ 2 h 16"/>
                <a:gd name="T8" fmla="*/ 10 w 13"/>
                <a:gd name="T9" fmla="*/ 5 h 16"/>
                <a:gd name="T10" fmla="*/ 11 w 13"/>
                <a:gd name="T11" fmla="*/ 7 h 16"/>
                <a:gd name="T12" fmla="*/ 11 w 13"/>
                <a:gd name="T13" fmla="*/ 11 h 16"/>
                <a:gd name="T14" fmla="*/ 13 w 13"/>
                <a:gd name="T15" fmla="*/ 13 h 16"/>
                <a:gd name="T16" fmla="*/ 13 w 13"/>
                <a:gd name="T17" fmla="*/ 16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6"/>
                <a:gd name="T29" fmla="*/ 13 w 13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6">
                  <a:moveTo>
                    <a:pt x="0" y="0"/>
                  </a:moveTo>
                  <a:lnTo>
                    <a:pt x="5" y="0"/>
                  </a:lnTo>
                  <a:lnTo>
                    <a:pt x="6" y="1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11" y="7"/>
                  </a:lnTo>
                  <a:lnTo>
                    <a:pt x="11" y="11"/>
                  </a:lnTo>
                  <a:lnTo>
                    <a:pt x="13" y="13"/>
                  </a:lnTo>
                  <a:lnTo>
                    <a:pt x="13" y="16"/>
                  </a:lnTo>
                </a:path>
              </a:pathLst>
            </a:cu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77" name="Freeform 1467"/>
            <p:cNvSpPr>
              <a:spLocks/>
            </p:cNvSpPr>
            <p:nvPr/>
          </p:nvSpPr>
          <p:spPr bwMode="auto">
            <a:xfrm>
              <a:off x="672" y="1491"/>
              <a:ext cx="31" cy="92"/>
            </a:xfrm>
            <a:custGeom>
              <a:avLst/>
              <a:gdLst>
                <a:gd name="T0" fmla="*/ 12 w 31"/>
                <a:gd name="T1" fmla="*/ 92 h 92"/>
                <a:gd name="T2" fmla="*/ 4 w 31"/>
                <a:gd name="T3" fmla="*/ 92 h 92"/>
                <a:gd name="T4" fmla="*/ 1 w 31"/>
                <a:gd name="T5" fmla="*/ 91 h 92"/>
                <a:gd name="T6" fmla="*/ 1 w 31"/>
                <a:gd name="T7" fmla="*/ 88 h 92"/>
                <a:gd name="T8" fmla="*/ 1 w 31"/>
                <a:gd name="T9" fmla="*/ 86 h 92"/>
                <a:gd name="T10" fmla="*/ 3 w 31"/>
                <a:gd name="T11" fmla="*/ 83 h 92"/>
                <a:gd name="T12" fmla="*/ 7 w 31"/>
                <a:gd name="T13" fmla="*/ 83 h 92"/>
                <a:gd name="T14" fmla="*/ 12 w 31"/>
                <a:gd name="T15" fmla="*/ 83 h 92"/>
                <a:gd name="T16" fmla="*/ 15 w 31"/>
                <a:gd name="T17" fmla="*/ 82 h 92"/>
                <a:gd name="T18" fmla="*/ 17 w 31"/>
                <a:gd name="T19" fmla="*/ 77 h 92"/>
                <a:gd name="T20" fmla="*/ 20 w 31"/>
                <a:gd name="T21" fmla="*/ 65 h 92"/>
                <a:gd name="T22" fmla="*/ 20 w 31"/>
                <a:gd name="T23" fmla="*/ 46 h 92"/>
                <a:gd name="T24" fmla="*/ 18 w 31"/>
                <a:gd name="T25" fmla="*/ 31 h 92"/>
                <a:gd name="T26" fmla="*/ 18 w 31"/>
                <a:gd name="T27" fmla="*/ 28 h 92"/>
                <a:gd name="T28" fmla="*/ 17 w 31"/>
                <a:gd name="T29" fmla="*/ 16 h 92"/>
                <a:gd name="T30" fmla="*/ 17 w 31"/>
                <a:gd name="T31" fmla="*/ 8 h 92"/>
                <a:gd name="T32" fmla="*/ 14 w 31"/>
                <a:gd name="T33" fmla="*/ 7 h 92"/>
                <a:gd name="T34" fmla="*/ 7 w 31"/>
                <a:gd name="T35" fmla="*/ 8 h 92"/>
                <a:gd name="T36" fmla="*/ 1 w 31"/>
                <a:gd name="T37" fmla="*/ 8 h 92"/>
                <a:gd name="T38" fmla="*/ 0 w 31"/>
                <a:gd name="T39" fmla="*/ 6 h 92"/>
                <a:gd name="T40" fmla="*/ 0 w 31"/>
                <a:gd name="T41" fmla="*/ 5 h 92"/>
                <a:gd name="T42" fmla="*/ 1 w 31"/>
                <a:gd name="T43" fmla="*/ 2 h 92"/>
                <a:gd name="T44" fmla="*/ 3 w 31"/>
                <a:gd name="T45" fmla="*/ 0 h 92"/>
                <a:gd name="T46" fmla="*/ 9 w 31"/>
                <a:gd name="T47" fmla="*/ 0 h 92"/>
                <a:gd name="T48" fmla="*/ 12 w 31"/>
                <a:gd name="T49" fmla="*/ 0 h 92"/>
                <a:gd name="T50" fmla="*/ 14 w 31"/>
                <a:gd name="T51" fmla="*/ 0 h 92"/>
                <a:gd name="T52" fmla="*/ 17 w 31"/>
                <a:gd name="T53" fmla="*/ 0 h 92"/>
                <a:gd name="T54" fmla="*/ 21 w 31"/>
                <a:gd name="T55" fmla="*/ 0 h 92"/>
                <a:gd name="T56" fmla="*/ 25 w 31"/>
                <a:gd name="T57" fmla="*/ 2 h 92"/>
                <a:gd name="T58" fmla="*/ 28 w 31"/>
                <a:gd name="T59" fmla="*/ 7 h 92"/>
                <a:gd name="T60" fmla="*/ 28 w 31"/>
                <a:gd name="T61" fmla="*/ 13 h 92"/>
                <a:gd name="T62" fmla="*/ 29 w 31"/>
                <a:gd name="T63" fmla="*/ 21 h 92"/>
                <a:gd name="T64" fmla="*/ 29 w 31"/>
                <a:gd name="T65" fmla="*/ 28 h 92"/>
                <a:gd name="T66" fmla="*/ 31 w 31"/>
                <a:gd name="T67" fmla="*/ 35 h 92"/>
                <a:gd name="T68" fmla="*/ 31 w 31"/>
                <a:gd name="T69" fmla="*/ 44 h 92"/>
                <a:gd name="T70" fmla="*/ 29 w 31"/>
                <a:gd name="T71" fmla="*/ 53 h 92"/>
                <a:gd name="T72" fmla="*/ 29 w 31"/>
                <a:gd name="T73" fmla="*/ 61 h 92"/>
                <a:gd name="T74" fmla="*/ 28 w 31"/>
                <a:gd name="T75" fmla="*/ 69 h 92"/>
                <a:gd name="T76" fmla="*/ 26 w 31"/>
                <a:gd name="T77" fmla="*/ 76 h 92"/>
                <a:gd name="T78" fmla="*/ 23 w 31"/>
                <a:gd name="T79" fmla="*/ 86 h 92"/>
                <a:gd name="T80" fmla="*/ 20 w 31"/>
                <a:gd name="T81" fmla="*/ 89 h 92"/>
                <a:gd name="T82" fmla="*/ 18 w 31"/>
                <a:gd name="T83" fmla="*/ 91 h 92"/>
                <a:gd name="T84" fmla="*/ 12 w 31"/>
                <a:gd name="T85" fmla="*/ 92 h 9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1"/>
                <a:gd name="T130" fmla="*/ 0 h 92"/>
                <a:gd name="T131" fmla="*/ 31 w 31"/>
                <a:gd name="T132" fmla="*/ 92 h 9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1" h="92">
                  <a:moveTo>
                    <a:pt x="12" y="92"/>
                  </a:moveTo>
                  <a:lnTo>
                    <a:pt x="4" y="92"/>
                  </a:lnTo>
                  <a:lnTo>
                    <a:pt x="1" y="91"/>
                  </a:lnTo>
                  <a:lnTo>
                    <a:pt x="1" y="88"/>
                  </a:lnTo>
                  <a:lnTo>
                    <a:pt x="1" y="86"/>
                  </a:lnTo>
                  <a:lnTo>
                    <a:pt x="3" y="83"/>
                  </a:lnTo>
                  <a:lnTo>
                    <a:pt x="7" y="83"/>
                  </a:lnTo>
                  <a:lnTo>
                    <a:pt x="12" y="83"/>
                  </a:lnTo>
                  <a:lnTo>
                    <a:pt x="15" y="82"/>
                  </a:lnTo>
                  <a:lnTo>
                    <a:pt x="17" y="77"/>
                  </a:lnTo>
                  <a:lnTo>
                    <a:pt x="20" y="65"/>
                  </a:lnTo>
                  <a:lnTo>
                    <a:pt x="20" y="46"/>
                  </a:lnTo>
                  <a:lnTo>
                    <a:pt x="18" y="31"/>
                  </a:lnTo>
                  <a:lnTo>
                    <a:pt x="18" y="28"/>
                  </a:lnTo>
                  <a:lnTo>
                    <a:pt x="17" y="16"/>
                  </a:lnTo>
                  <a:lnTo>
                    <a:pt x="17" y="8"/>
                  </a:lnTo>
                  <a:lnTo>
                    <a:pt x="14" y="7"/>
                  </a:lnTo>
                  <a:lnTo>
                    <a:pt x="7" y="8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5" y="2"/>
                  </a:lnTo>
                  <a:lnTo>
                    <a:pt x="28" y="7"/>
                  </a:lnTo>
                  <a:lnTo>
                    <a:pt x="28" y="13"/>
                  </a:lnTo>
                  <a:lnTo>
                    <a:pt x="29" y="21"/>
                  </a:lnTo>
                  <a:lnTo>
                    <a:pt x="29" y="28"/>
                  </a:lnTo>
                  <a:lnTo>
                    <a:pt x="31" y="35"/>
                  </a:lnTo>
                  <a:lnTo>
                    <a:pt x="31" y="44"/>
                  </a:lnTo>
                  <a:lnTo>
                    <a:pt x="29" y="53"/>
                  </a:lnTo>
                  <a:lnTo>
                    <a:pt x="29" y="61"/>
                  </a:lnTo>
                  <a:lnTo>
                    <a:pt x="28" y="69"/>
                  </a:lnTo>
                  <a:lnTo>
                    <a:pt x="26" y="76"/>
                  </a:lnTo>
                  <a:lnTo>
                    <a:pt x="23" y="86"/>
                  </a:lnTo>
                  <a:lnTo>
                    <a:pt x="20" y="89"/>
                  </a:lnTo>
                  <a:lnTo>
                    <a:pt x="18" y="91"/>
                  </a:lnTo>
                  <a:lnTo>
                    <a:pt x="12" y="92"/>
                  </a:lnTo>
                  <a:close/>
                </a:path>
              </a:pathLst>
            </a:custGeom>
            <a:solidFill>
              <a:srgbClr val="ABABAB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78" name="Freeform 1468"/>
            <p:cNvSpPr>
              <a:spLocks/>
            </p:cNvSpPr>
            <p:nvPr/>
          </p:nvSpPr>
          <p:spPr bwMode="auto">
            <a:xfrm>
              <a:off x="670" y="1574"/>
              <a:ext cx="3" cy="11"/>
            </a:xfrm>
            <a:custGeom>
              <a:avLst/>
              <a:gdLst>
                <a:gd name="T0" fmla="*/ 0 w 3"/>
                <a:gd name="T1" fmla="*/ 0 h 11"/>
                <a:gd name="T2" fmla="*/ 0 w 3"/>
                <a:gd name="T3" fmla="*/ 4 h 11"/>
                <a:gd name="T4" fmla="*/ 0 w 3"/>
                <a:gd name="T5" fmla="*/ 6 h 11"/>
                <a:gd name="T6" fmla="*/ 0 w 3"/>
                <a:gd name="T7" fmla="*/ 9 h 11"/>
                <a:gd name="T8" fmla="*/ 3 w 3"/>
                <a:gd name="T9" fmla="*/ 11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11"/>
                <a:gd name="T17" fmla="*/ 3 w 3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11">
                  <a:moveTo>
                    <a:pt x="0" y="0"/>
                  </a:moveTo>
                  <a:lnTo>
                    <a:pt x="0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3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79" name="Freeform 1469"/>
            <p:cNvSpPr>
              <a:spLocks/>
            </p:cNvSpPr>
            <p:nvPr/>
          </p:nvSpPr>
          <p:spPr bwMode="auto">
            <a:xfrm>
              <a:off x="684" y="1493"/>
              <a:ext cx="11" cy="16"/>
            </a:xfrm>
            <a:custGeom>
              <a:avLst/>
              <a:gdLst>
                <a:gd name="T0" fmla="*/ 0 w 11"/>
                <a:gd name="T1" fmla="*/ 0 h 16"/>
                <a:gd name="T2" fmla="*/ 3 w 11"/>
                <a:gd name="T3" fmla="*/ 2 h 16"/>
                <a:gd name="T4" fmla="*/ 6 w 11"/>
                <a:gd name="T5" fmla="*/ 2 h 16"/>
                <a:gd name="T6" fmla="*/ 8 w 11"/>
                <a:gd name="T7" fmla="*/ 4 h 16"/>
                <a:gd name="T8" fmla="*/ 9 w 11"/>
                <a:gd name="T9" fmla="*/ 5 h 16"/>
                <a:gd name="T10" fmla="*/ 9 w 11"/>
                <a:gd name="T11" fmla="*/ 8 h 16"/>
                <a:gd name="T12" fmla="*/ 11 w 11"/>
                <a:gd name="T13" fmla="*/ 10 h 16"/>
                <a:gd name="T14" fmla="*/ 11 w 11"/>
                <a:gd name="T15" fmla="*/ 13 h 16"/>
                <a:gd name="T16" fmla="*/ 11 w 11"/>
                <a:gd name="T17" fmla="*/ 16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16"/>
                <a:gd name="T29" fmla="*/ 11 w 11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16">
                  <a:moveTo>
                    <a:pt x="0" y="0"/>
                  </a:moveTo>
                  <a:lnTo>
                    <a:pt x="3" y="2"/>
                  </a:lnTo>
                  <a:lnTo>
                    <a:pt x="6" y="2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8"/>
                  </a:lnTo>
                  <a:lnTo>
                    <a:pt x="11" y="10"/>
                  </a:lnTo>
                  <a:lnTo>
                    <a:pt x="11" y="13"/>
                  </a:lnTo>
                  <a:lnTo>
                    <a:pt x="11" y="16"/>
                  </a:lnTo>
                </a:path>
              </a:pathLst>
            </a:cu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80" name="Freeform 1470"/>
            <p:cNvSpPr>
              <a:spLocks/>
            </p:cNvSpPr>
            <p:nvPr/>
          </p:nvSpPr>
          <p:spPr bwMode="auto">
            <a:xfrm>
              <a:off x="244" y="1577"/>
              <a:ext cx="84" cy="82"/>
            </a:xfrm>
            <a:custGeom>
              <a:avLst/>
              <a:gdLst>
                <a:gd name="T0" fmla="*/ 84 w 84"/>
                <a:gd name="T1" fmla="*/ 82 h 82"/>
                <a:gd name="T2" fmla="*/ 84 w 84"/>
                <a:gd name="T3" fmla="*/ 0 h 82"/>
                <a:gd name="T4" fmla="*/ 0 w 84"/>
                <a:gd name="T5" fmla="*/ 0 h 82"/>
                <a:gd name="T6" fmla="*/ 0 60000 65536"/>
                <a:gd name="T7" fmla="*/ 0 60000 65536"/>
                <a:gd name="T8" fmla="*/ 0 60000 65536"/>
                <a:gd name="T9" fmla="*/ 0 w 84"/>
                <a:gd name="T10" fmla="*/ 0 h 82"/>
                <a:gd name="T11" fmla="*/ 84 w 84"/>
                <a:gd name="T12" fmla="*/ 82 h 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4" h="82">
                  <a:moveTo>
                    <a:pt x="84" y="82"/>
                  </a:moveTo>
                  <a:lnTo>
                    <a:pt x="84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81" name="Line 1471"/>
            <p:cNvSpPr>
              <a:spLocks noChangeShapeType="1"/>
            </p:cNvSpPr>
            <p:nvPr/>
          </p:nvSpPr>
          <p:spPr bwMode="auto">
            <a:xfrm flipH="1">
              <a:off x="336" y="1407"/>
              <a:ext cx="37" cy="2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82" name="Line 1472"/>
            <p:cNvSpPr>
              <a:spLocks noChangeShapeType="1"/>
            </p:cNvSpPr>
            <p:nvPr/>
          </p:nvSpPr>
          <p:spPr bwMode="auto">
            <a:xfrm flipH="1">
              <a:off x="365" y="1411"/>
              <a:ext cx="20" cy="1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83" name="Freeform 1473"/>
            <p:cNvSpPr>
              <a:spLocks/>
            </p:cNvSpPr>
            <p:nvPr/>
          </p:nvSpPr>
          <p:spPr bwMode="auto">
            <a:xfrm>
              <a:off x="454" y="1303"/>
              <a:ext cx="22" cy="60"/>
            </a:xfrm>
            <a:custGeom>
              <a:avLst/>
              <a:gdLst>
                <a:gd name="T0" fmla="*/ 8 w 22"/>
                <a:gd name="T1" fmla="*/ 5 h 60"/>
                <a:gd name="T2" fmla="*/ 6 w 22"/>
                <a:gd name="T3" fmla="*/ 12 h 60"/>
                <a:gd name="T4" fmla="*/ 5 w 22"/>
                <a:gd name="T5" fmla="*/ 20 h 60"/>
                <a:gd name="T6" fmla="*/ 3 w 22"/>
                <a:gd name="T7" fmla="*/ 27 h 60"/>
                <a:gd name="T8" fmla="*/ 1 w 22"/>
                <a:gd name="T9" fmla="*/ 34 h 60"/>
                <a:gd name="T10" fmla="*/ 0 w 22"/>
                <a:gd name="T11" fmla="*/ 41 h 60"/>
                <a:gd name="T12" fmla="*/ 0 w 22"/>
                <a:gd name="T13" fmla="*/ 48 h 60"/>
                <a:gd name="T14" fmla="*/ 3 w 22"/>
                <a:gd name="T15" fmla="*/ 55 h 60"/>
                <a:gd name="T16" fmla="*/ 6 w 22"/>
                <a:gd name="T17" fmla="*/ 60 h 60"/>
                <a:gd name="T18" fmla="*/ 11 w 22"/>
                <a:gd name="T19" fmla="*/ 60 h 60"/>
                <a:gd name="T20" fmla="*/ 17 w 22"/>
                <a:gd name="T21" fmla="*/ 57 h 60"/>
                <a:gd name="T22" fmla="*/ 20 w 22"/>
                <a:gd name="T23" fmla="*/ 52 h 60"/>
                <a:gd name="T24" fmla="*/ 22 w 22"/>
                <a:gd name="T25" fmla="*/ 47 h 60"/>
                <a:gd name="T26" fmla="*/ 22 w 22"/>
                <a:gd name="T27" fmla="*/ 41 h 60"/>
                <a:gd name="T28" fmla="*/ 22 w 22"/>
                <a:gd name="T29" fmla="*/ 36 h 60"/>
                <a:gd name="T30" fmla="*/ 20 w 22"/>
                <a:gd name="T31" fmla="*/ 31 h 60"/>
                <a:gd name="T32" fmla="*/ 20 w 22"/>
                <a:gd name="T33" fmla="*/ 25 h 60"/>
                <a:gd name="T34" fmla="*/ 19 w 22"/>
                <a:gd name="T35" fmla="*/ 18 h 60"/>
                <a:gd name="T36" fmla="*/ 19 w 22"/>
                <a:gd name="T37" fmla="*/ 11 h 60"/>
                <a:gd name="T38" fmla="*/ 20 w 22"/>
                <a:gd name="T39" fmla="*/ 5 h 60"/>
                <a:gd name="T40" fmla="*/ 14 w 22"/>
                <a:gd name="T41" fmla="*/ 1 h 60"/>
                <a:gd name="T42" fmla="*/ 14 w 22"/>
                <a:gd name="T43" fmla="*/ 5 h 60"/>
                <a:gd name="T44" fmla="*/ 14 w 22"/>
                <a:gd name="T45" fmla="*/ 10 h 60"/>
                <a:gd name="T46" fmla="*/ 15 w 22"/>
                <a:gd name="T47" fmla="*/ 15 h 60"/>
                <a:gd name="T48" fmla="*/ 15 w 22"/>
                <a:gd name="T49" fmla="*/ 21 h 60"/>
                <a:gd name="T50" fmla="*/ 15 w 22"/>
                <a:gd name="T51" fmla="*/ 27 h 60"/>
                <a:gd name="T52" fmla="*/ 15 w 22"/>
                <a:gd name="T53" fmla="*/ 33 h 60"/>
                <a:gd name="T54" fmla="*/ 17 w 22"/>
                <a:gd name="T55" fmla="*/ 39 h 60"/>
                <a:gd name="T56" fmla="*/ 17 w 22"/>
                <a:gd name="T57" fmla="*/ 44 h 60"/>
                <a:gd name="T58" fmla="*/ 14 w 22"/>
                <a:gd name="T59" fmla="*/ 50 h 60"/>
                <a:gd name="T60" fmla="*/ 9 w 22"/>
                <a:gd name="T61" fmla="*/ 53 h 60"/>
                <a:gd name="T62" fmla="*/ 6 w 22"/>
                <a:gd name="T63" fmla="*/ 48 h 60"/>
                <a:gd name="T64" fmla="*/ 6 w 22"/>
                <a:gd name="T65" fmla="*/ 43 h 60"/>
                <a:gd name="T66" fmla="*/ 8 w 22"/>
                <a:gd name="T67" fmla="*/ 38 h 60"/>
                <a:gd name="T68" fmla="*/ 9 w 22"/>
                <a:gd name="T69" fmla="*/ 31 h 60"/>
                <a:gd name="T70" fmla="*/ 11 w 22"/>
                <a:gd name="T71" fmla="*/ 25 h 60"/>
                <a:gd name="T72" fmla="*/ 11 w 22"/>
                <a:gd name="T73" fmla="*/ 18 h 60"/>
                <a:gd name="T74" fmla="*/ 12 w 22"/>
                <a:gd name="T75" fmla="*/ 12 h 60"/>
                <a:gd name="T76" fmla="*/ 14 w 22"/>
                <a:gd name="T77" fmla="*/ 6 h 60"/>
                <a:gd name="T78" fmla="*/ 12 w 22"/>
                <a:gd name="T79" fmla="*/ 1 h 6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2"/>
                <a:gd name="T121" fmla="*/ 0 h 60"/>
                <a:gd name="T122" fmla="*/ 22 w 22"/>
                <a:gd name="T123" fmla="*/ 60 h 6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2" h="60">
                  <a:moveTo>
                    <a:pt x="8" y="0"/>
                  </a:moveTo>
                  <a:lnTo>
                    <a:pt x="8" y="5"/>
                  </a:lnTo>
                  <a:lnTo>
                    <a:pt x="8" y="9"/>
                  </a:lnTo>
                  <a:lnTo>
                    <a:pt x="6" y="12"/>
                  </a:lnTo>
                  <a:lnTo>
                    <a:pt x="6" y="16"/>
                  </a:lnTo>
                  <a:lnTo>
                    <a:pt x="5" y="20"/>
                  </a:lnTo>
                  <a:lnTo>
                    <a:pt x="5" y="23"/>
                  </a:lnTo>
                  <a:lnTo>
                    <a:pt x="3" y="27"/>
                  </a:lnTo>
                  <a:lnTo>
                    <a:pt x="1" y="31"/>
                  </a:lnTo>
                  <a:lnTo>
                    <a:pt x="1" y="34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1" y="52"/>
                  </a:lnTo>
                  <a:lnTo>
                    <a:pt x="3" y="55"/>
                  </a:lnTo>
                  <a:lnTo>
                    <a:pt x="5" y="59"/>
                  </a:lnTo>
                  <a:lnTo>
                    <a:pt x="6" y="60"/>
                  </a:lnTo>
                  <a:lnTo>
                    <a:pt x="9" y="60"/>
                  </a:lnTo>
                  <a:lnTo>
                    <a:pt x="11" y="60"/>
                  </a:lnTo>
                  <a:lnTo>
                    <a:pt x="14" y="59"/>
                  </a:lnTo>
                  <a:lnTo>
                    <a:pt x="17" y="57"/>
                  </a:lnTo>
                  <a:lnTo>
                    <a:pt x="19" y="53"/>
                  </a:lnTo>
                  <a:lnTo>
                    <a:pt x="20" y="52"/>
                  </a:lnTo>
                  <a:lnTo>
                    <a:pt x="20" y="49"/>
                  </a:lnTo>
                  <a:lnTo>
                    <a:pt x="22" y="47"/>
                  </a:lnTo>
                  <a:lnTo>
                    <a:pt x="22" y="44"/>
                  </a:lnTo>
                  <a:lnTo>
                    <a:pt x="22" y="41"/>
                  </a:lnTo>
                  <a:lnTo>
                    <a:pt x="22" y="38"/>
                  </a:lnTo>
                  <a:lnTo>
                    <a:pt x="22" y="36"/>
                  </a:lnTo>
                  <a:lnTo>
                    <a:pt x="22" y="33"/>
                  </a:lnTo>
                  <a:lnTo>
                    <a:pt x="20" y="31"/>
                  </a:lnTo>
                  <a:lnTo>
                    <a:pt x="20" y="27"/>
                  </a:lnTo>
                  <a:lnTo>
                    <a:pt x="20" y="25"/>
                  </a:lnTo>
                  <a:lnTo>
                    <a:pt x="19" y="21"/>
                  </a:lnTo>
                  <a:lnTo>
                    <a:pt x="19" y="18"/>
                  </a:lnTo>
                  <a:lnTo>
                    <a:pt x="19" y="15"/>
                  </a:lnTo>
                  <a:lnTo>
                    <a:pt x="19" y="11"/>
                  </a:lnTo>
                  <a:lnTo>
                    <a:pt x="19" y="9"/>
                  </a:lnTo>
                  <a:lnTo>
                    <a:pt x="20" y="5"/>
                  </a:lnTo>
                  <a:lnTo>
                    <a:pt x="20" y="1"/>
                  </a:lnTo>
                  <a:lnTo>
                    <a:pt x="14" y="1"/>
                  </a:lnTo>
                  <a:lnTo>
                    <a:pt x="14" y="3"/>
                  </a:lnTo>
                  <a:lnTo>
                    <a:pt x="14" y="5"/>
                  </a:lnTo>
                  <a:lnTo>
                    <a:pt x="14" y="7"/>
                  </a:lnTo>
                  <a:lnTo>
                    <a:pt x="14" y="10"/>
                  </a:lnTo>
                  <a:lnTo>
                    <a:pt x="14" y="12"/>
                  </a:lnTo>
                  <a:lnTo>
                    <a:pt x="15" y="15"/>
                  </a:lnTo>
                  <a:lnTo>
                    <a:pt x="15" y="18"/>
                  </a:lnTo>
                  <a:lnTo>
                    <a:pt x="15" y="21"/>
                  </a:lnTo>
                  <a:lnTo>
                    <a:pt x="15" y="25"/>
                  </a:lnTo>
                  <a:lnTo>
                    <a:pt x="15" y="27"/>
                  </a:lnTo>
                  <a:lnTo>
                    <a:pt x="15" y="31"/>
                  </a:lnTo>
                  <a:lnTo>
                    <a:pt x="15" y="33"/>
                  </a:lnTo>
                  <a:lnTo>
                    <a:pt x="17" y="37"/>
                  </a:lnTo>
                  <a:lnTo>
                    <a:pt x="17" y="39"/>
                  </a:lnTo>
                  <a:lnTo>
                    <a:pt x="17" y="42"/>
                  </a:lnTo>
                  <a:lnTo>
                    <a:pt x="17" y="44"/>
                  </a:lnTo>
                  <a:lnTo>
                    <a:pt x="15" y="47"/>
                  </a:lnTo>
                  <a:lnTo>
                    <a:pt x="14" y="50"/>
                  </a:lnTo>
                  <a:lnTo>
                    <a:pt x="11" y="52"/>
                  </a:lnTo>
                  <a:lnTo>
                    <a:pt x="9" y="53"/>
                  </a:lnTo>
                  <a:lnTo>
                    <a:pt x="8" y="50"/>
                  </a:lnTo>
                  <a:lnTo>
                    <a:pt x="6" y="48"/>
                  </a:lnTo>
                  <a:lnTo>
                    <a:pt x="6" y="45"/>
                  </a:lnTo>
                  <a:lnTo>
                    <a:pt x="6" y="43"/>
                  </a:lnTo>
                  <a:lnTo>
                    <a:pt x="8" y="41"/>
                  </a:lnTo>
                  <a:lnTo>
                    <a:pt x="8" y="38"/>
                  </a:lnTo>
                  <a:lnTo>
                    <a:pt x="8" y="34"/>
                  </a:lnTo>
                  <a:lnTo>
                    <a:pt x="9" y="31"/>
                  </a:lnTo>
                  <a:lnTo>
                    <a:pt x="9" y="28"/>
                  </a:lnTo>
                  <a:lnTo>
                    <a:pt x="11" y="25"/>
                  </a:lnTo>
                  <a:lnTo>
                    <a:pt x="11" y="21"/>
                  </a:lnTo>
                  <a:lnTo>
                    <a:pt x="11" y="18"/>
                  </a:lnTo>
                  <a:lnTo>
                    <a:pt x="12" y="15"/>
                  </a:lnTo>
                  <a:lnTo>
                    <a:pt x="12" y="12"/>
                  </a:lnTo>
                  <a:lnTo>
                    <a:pt x="12" y="9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2" y="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ABABAB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84" name="Freeform 1474"/>
            <p:cNvSpPr>
              <a:spLocks/>
            </p:cNvSpPr>
            <p:nvPr/>
          </p:nvSpPr>
          <p:spPr bwMode="auto">
            <a:xfrm>
              <a:off x="199" y="1226"/>
              <a:ext cx="460" cy="108"/>
            </a:xfrm>
            <a:custGeom>
              <a:avLst/>
              <a:gdLst>
                <a:gd name="T0" fmla="*/ 460 w 460"/>
                <a:gd name="T1" fmla="*/ 108 h 108"/>
                <a:gd name="T2" fmla="*/ 0 w 460"/>
                <a:gd name="T3" fmla="*/ 49 h 108"/>
                <a:gd name="T4" fmla="*/ 0 w 460"/>
                <a:gd name="T5" fmla="*/ 0 h 108"/>
                <a:gd name="T6" fmla="*/ 459 w 460"/>
                <a:gd name="T7" fmla="*/ 65 h 108"/>
                <a:gd name="T8" fmla="*/ 460 w 460"/>
                <a:gd name="T9" fmla="*/ 108 h 108"/>
                <a:gd name="T10" fmla="*/ 460 w 460"/>
                <a:gd name="T11" fmla="*/ 108 h 1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0"/>
                <a:gd name="T19" fmla="*/ 0 h 108"/>
                <a:gd name="T20" fmla="*/ 460 w 460"/>
                <a:gd name="T21" fmla="*/ 108 h 10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0" h="108">
                  <a:moveTo>
                    <a:pt x="460" y="108"/>
                  </a:moveTo>
                  <a:lnTo>
                    <a:pt x="0" y="49"/>
                  </a:lnTo>
                  <a:lnTo>
                    <a:pt x="0" y="0"/>
                  </a:lnTo>
                  <a:lnTo>
                    <a:pt x="459" y="65"/>
                  </a:lnTo>
                  <a:lnTo>
                    <a:pt x="460" y="108"/>
                  </a:lnTo>
                  <a:close/>
                </a:path>
              </a:pathLst>
            </a:custGeom>
            <a:solidFill>
              <a:srgbClr val="ABABAB"/>
            </a:solidFill>
            <a:ln w="0">
              <a:solidFill>
                <a:srgbClr val="ABABAB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85" name="Freeform 1475"/>
            <p:cNvSpPr>
              <a:spLocks/>
            </p:cNvSpPr>
            <p:nvPr/>
          </p:nvSpPr>
          <p:spPr bwMode="auto">
            <a:xfrm>
              <a:off x="199" y="1225"/>
              <a:ext cx="462" cy="109"/>
            </a:xfrm>
            <a:custGeom>
              <a:avLst/>
              <a:gdLst>
                <a:gd name="T0" fmla="*/ 462 w 462"/>
                <a:gd name="T1" fmla="*/ 109 h 109"/>
                <a:gd name="T2" fmla="*/ 452 w 462"/>
                <a:gd name="T3" fmla="*/ 109 h 109"/>
                <a:gd name="T4" fmla="*/ 457 w 462"/>
                <a:gd name="T5" fmla="*/ 101 h 109"/>
                <a:gd name="T6" fmla="*/ 457 w 462"/>
                <a:gd name="T7" fmla="*/ 95 h 109"/>
                <a:gd name="T8" fmla="*/ 459 w 462"/>
                <a:gd name="T9" fmla="*/ 88 h 109"/>
                <a:gd name="T10" fmla="*/ 459 w 462"/>
                <a:gd name="T11" fmla="*/ 83 h 109"/>
                <a:gd name="T12" fmla="*/ 457 w 462"/>
                <a:gd name="T13" fmla="*/ 79 h 109"/>
                <a:gd name="T14" fmla="*/ 456 w 462"/>
                <a:gd name="T15" fmla="*/ 76 h 109"/>
                <a:gd name="T16" fmla="*/ 452 w 462"/>
                <a:gd name="T17" fmla="*/ 71 h 109"/>
                <a:gd name="T18" fmla="*/ 448 w 462"/>
                <a:gd name="T19" fmla="*/ 67 h 109"/>
                <a:gd name="T20" fmla="*/ 0 w 462"/>
                <a:gd name="T21" fmla="*/ 3 h 109"/>
                <a:gd name="T22" fmla="*/ 0 w 462"/>
                <a:gd name="T23" fmla="*/ 0 h 109"/>
                <a:gd name="T24" fmla="*/ 462 w 462"/>
                <a:gd name="T25" fmla="*/ 62 h 109"/>
                <a:gd name="T26" fmla="*/ 462 w 462"/>
                <a:gd name="T27" fmla="*/ 109 h 10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62"/>
                <a:gd name="T43" fmla="*/ 0 h 109"/>
                <a:gd name="T44" fmla="*/ 462 w 462"/>
                <a:gd name="T45" fmla="*/ 109 h 10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62" h="109">
                  <a:moveTo>
                    <a:pt x="462" y="109"/>
                  </a:moveTo>
                  <a:lnTo>
                    <a:pt x="452" y="109"/>
                  </a:lnTo>
                  <a:lnTo>
                    <a:pt x="457" y="101"/>
                  </a:lnTo>
                  <a:lnTo>
                    <a:pt x="457" y="95"/>
                  </a:lnTo>
                  <a:lnTo>
                    <a:pt x="459" y="88"/>
                  </a:lnTo>
                  <a:lnTo>
                    <a:pt x="459" y="83"/>
                  </a:lnTo>
                  <a:lnTo>
                    <a:pt x="457" y="79"/>
                  </a:lnTo>
                  <a:lnTo>
                    <a:pt x="456" y="76"/>
                  </a:lnTo>
                  <a:lnTo>
                    <a:pt x="452" y="71"/>
                  </a:lnTo>
                  <a:lnTo>
                    <a:pt x="448" y="67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2" y="62"/>
                  </a:lnTo>
                  <a:lnTo>
                    <a:pt x="462" y="10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86" name="Line 1476"/>
            <p:cNvSpPr>
              <a:spLocks noChangeShapeType="1"/>
            </p:cNvSpPr>
            <p:nvPr/>
          </p:nvSpPr>
          <p:spPr bwMode="auto">
            <a:xfrm flipH="1" flipV="1">
              <a:off x="199" y="1242"/>
              <a:ext cx="456" cy="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87" name="Line 1477"/>
            <p:cNvSpPr>
              <a:spLocks noChangeShapeType="1"/>
            </p:cNvSpPr>
            <p:nvPr/>
          </p:nvSpPr>
          <p:spPr bwMode="auto">
            <a:xfrm>
              <a:off x="199" y="1248"/>
              <a:ext cx="457" cy="6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88" name="Line 1478"/>
            <p:cNvSpPr>
              <a:spLocks noChangeShapeType="1"/>
            </p:cNvSpPr>
            <p:nvPr/>
          </p:nvSpPr>
          <p:spPr bwMode="auto">
            <a:xfrm>
              <a:off x="177" y="1708"/>
              <a:ext cx="1" cy="114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89" name="Freeform 1479"/>
            <p:cNvSpPr>
              <a:spLocks/>
            </p:cNvSpPr>
            <p:nvPr/>
          </p:nvSpPr>
          <p:spPr bwMode="auto">
            <a:xfrm>
              <a:off x="241" y="1725"/>
              <a:ext cx="98" cy="60"/>
            </a:xfrm>
            <a:custGeom>
              <a:avLst/>
              <a:gdLst>
                <a:gd name="T0" fmla="*/ 98 w 98"/>
                <a:gd name="T1" fmla="*/ 0 h 60"/>
                <a:gd name="T2" fmla="*/ 0 w 98"/>
                <a:gd name="T3" fmla="*/ 0 h 60"/>
                <a:gd name="T4" fmla="*/ 0 w 98"/>
                <a:gd name="T5" fmla="*/ 60 h 60"/>
                <a:gd name="T6" fmla="*/ 0 60000 65536"/>
                <a:gd name="T7" fmla="*/ 0 60000 65536"/>
                <a:gd name="T8" fmla="*/ 0 60000 65536"/>
                <a:gd name="T9" fmla="*/ 0 w 98"/>
                <a:gd name="T10" fmla="*/ 0 h 60"/>
                <a:gd name="T11" fmla="*/ 98 w 98"/>
                <a:gd name="T12" fmla="*/ 60 h 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8" h="60">
                  <a:moveTo>
                    <a:pt x="98" y="0"/>
                  </a:moveTo>
                  <a:lnTo>
                    <a:pt x="0" y="0"/>
                  </a:lnTo>
                  <a:lnTo>
                    <a:pt x="0" y="60"/>
                  </a:lnTo>
                </a:path>
              </a:pathLst>
            </a:cu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90" name="Freeform 1480"/>
            <p:cNvSpPr>
              <a:spLocks/>
            </p:cNvSpPr>
            <p:nvPr/>
          </p:nvSpPr>
          <p:spPr bwMode="auto">
            <a:xfrm>
              <a:off x="197" y="1798"/>
              <a:ext cx="5" cy="22"/>
            </a:xfrm>
            <a:custGeom>
              <a:avLst/>
              <a:gdLst>
                <a:gd name="T0" fmla="*/ 0 w 5"/>
                <a:gd name="T1" fmla="*/ 0 h 22"/>
                <a:gd name="T2" fmla="*/ 2 w 5"/>
                <a:gd name="T3" fmla="*/ 1 h 22"/>
                <a:gd name="T4" fmla="*/ 3 w 5"/>
                <a:gd name="T5" fmla="*/ 3 h 22"/>
                <a:gd name="T6" fmla="*/ 3 w 5"/>
                <a:gd name="T7" fmla="*/ 5 h 22"/>
                <a:gd name="T8" fmla="*/ 5 w 5"/>
                <a:gd name="T9" fmla="*/ 5 h 22"/>
                <a:gd name="T10" fmla="*/ 5 w 5"/>
                <a:gd name="T11" fmla="*/ 7 h 22"/>
                <a:gd name="T12" fmla="*/ 5 w 5"/>
                <a:gd name="T13" fmla="*/ 8 h 22"/>
                <a:gd name="T14" fmla="*/ 5 w 5"/>
                <a:gd name="T15" fmla="*/ 9 h 22"/>
                <a:gd name="T16" fmla="*/ 5 w 5"/>
                <a:gd name="T17" fmla="*/ 11 h 22"/>
                <a:gd name="T18" fmla="*/ 5 w 5"/>
                <a:gd name="T19" fmla="*/ 12 h 22"/>
                <a:gd name="T20" fmla="*/ 5 w 5"/>
                <a:gd name="T21" fmla="*/ 14 h 22"/>
                <a:gd name="T22" fmla="*/ 5 w 5"/>
                <a:gd name="T23" fmla="*/ 16 h 22"/>
                <a:gd name="T24" fmla="*/ 3 w 5"/>
                <a:gd name="T25" fmla="*/ 17 h 22"/>
                <a:gd name="T26" fmla="*/ 3 w 5"/>
                <a:gd name="T27" fmla="*/ 19 h 22"/>
                <a:gd name="T28" fmla="*/ 2 w 5"/>
                <a:gd name="T29" fmla="*/ 20 h 22"/>
                <a:gd name="T30" fmla="*/ 0 w 5"/>
                <a:gd name="T31" fmla="*/ 22 h 2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"/>
                <a:gd name="T49" fmla="*/ 0 h 22"/>
                <a:gd name="T50" fmla="*/ 5 w 5"/>
                <a:gd name="T51" fmla="*/ 22 h 2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" h="22">
                  <a:moveTo>
                    <a:pt x="0" y="0"/>
                  </a:moveTo>
                  <a:lnTo>
                    <a:pt x="2" y="1"/>
                  </a:lnTo>
                  <a:lnTo>
                    <a:pt x="3" y="3"/>
                  </a:lnTo>
                  <a:lnTo>
                    <a:pt x="3" y="5"/>
                  </a:lnTo>
                  <a:lnTo>
                    <a:pt x="5" y="5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2" y="20"/>
                  </a:lnTo>
                  <a:lnTo>
                    <a:pt x="0" y="22"/>
                  </a:lnTo>
                </a:path>
              </a:pathLst>
            </a:cu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91" name="Freeform 1481"/>
            <p:cNvSpPr>
              <a:spLocks/>
            </p:cNvSpPr>
            <p:nvPr/>
          </p:nvSpPr>
          <p:spPr bwMode="auto">
            <a:xfrm>
              <a:off x="364" y="1803"/>
              <a:ext cx="4" cy="14"/>
            </a:xfrm>
            <a:custGeom>
              <a:avLst/>
              <a:gdLst>
                <a:gd name="T0" fmla="*/ 0 w 4"/>
                <a:gd name="T1" fmla="*/ 0 h 14"/>
                <a:gd name="T2" fmla="*/ 1 w 4"/>
                <a:gd name="T3" fmla="*/ 0 h 14"/>
                <a:gd name="T4" fmla="*/ 3 w 4"/>
                <a:gd name="T5" fmla="*/ 1 h 14"/>
                <a:gd name="T6" fmla="*/ 3 w 4"/>
                <a:gd name="T7" fmla="*/ 2 h 14"/>
                <a:gd name="T8" fmla="*/ 4 w 4"/>
                <a:gd name="T9" fmla="*/ 3 h 14"/>
                <a:gd name="T10" fmla="*/ 4 w 4"/>
                <a:gd name="T11" fmla="*/ 4 h 14"/>
                <a:gd name="T12" fmla="*/ 4 w 4"/>
                <a:gd name="T13" fmla="*/ 6 h 14"/>
                <a:gd name="T14" fmla="*/ 4 w 4"/>
                <a:gd name="T15" fmla="*/ 7 h 14"/>
                <a:gd name="T16" fmla="*/ 4 w 4"/>
                <a:gd name="T17" fmla="*/ 8 h 14"/>
                <a:gd name="T18" fmla="*/ 4 w 4"/>
                <a:gd name="T19" fmla="*/ 9 h 14"/>
                <a:gd name="T20" fmla="*/ 4 w 4"/>
                <a:gd name="T21" fmla="*/ 11 h 14"/>
                <a:gd name="T22" fmla="*/ 3 w 4"/>
                <a:gd name="T23" fmla="*/ 11 h 14"/>
                <a:gd name="T24" fmla="*/ 1 w 4"/>
                <a:gd name="T25" fmla="*/ 13 h 14"/>
                <a:gd name="T26" fmla="*/ 0 w 4"/>
                <a:gd name="T27" fmla="*/ 14 h 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"/>
                <a:gd name="T43" fmla="*/ 0 h 14"/>
                <a:gd name="T44" fmla="*/ 4 w 4"/>
                <a:gd name="T45" fmla="*/ 14 h 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" h="14">
                  <a:moveTo>
                    <a:pt x="0" y="0"/>
                  </a:moveTo>
                  <a:lnTo>
                    <a:pt x="1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1" y="13"/>
                  </a:lnTo>
                  <a:lnTo>
                    <a:pt x="0" y="14"/>
                  </a:lnTo>
                </a:path>
              </a:pathLst>
            </a:cu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92" name="Freeform 1482"/>
            <p:cNvSpPr>
              <a:spLocks/>
            </p:cNvSpPr>
            <p:nvPr/>
          </p:nvSpPr>
          <p:spPr bwMode="auto">
            <a:xfrm>
              <a:off x="376" y="1801"/>
              <a:ext cx="5" cy="8"/>
            </a:xfrm>
            <a:custGeom>
              <a:avLst/>
              <a:gdLst>
                <a:gd name="T0" fmla="*/ 0 w 5"/>
                <a:gd name="T1" fmla="*/ 0 h 8"/>
                <a:gd name="T2" fmla="*/ 3 w 5"/>
                <a:gd name="T3" fmla="*/ 3 h 8"/>
                <a:gd name="T4" fmla="*/ 5 w 5"/>
                <a:gd name="T5" fmla="*/ 4 h 8"/>
                <a:gd name="T6" fmla="*/ 5 w 5"/>
                <a:gd name="T7" fmla="*/ 5 h 8"/>
                <a:gd name="T8" fmla="*/ 5 w 5"/>
                <a:gd name="T9" fmla="*/ 6 h 8"/>
                <a:gd name="T10" fmla="*/ 5 w 5"/>
                <a:gd name="T11" fmla="*/ 8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8"/>
                <a:gd name="T20" fmla="*/ 5 w 5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8">
                  <a:moveTo>
                    <a:pt x="0" y="0"/>
                  </a:moveTo>
                  <a:lnTo>
                    <a:pt x="3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8"/>
                  </a:lnTo>
                </a:path>
              </a:pathLst>
            </a:cu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93" name="Freeform 1483"/>
            <p:cNvSpPr>
              <a:spLocks/>
            </p:cNvSpPr>
            <p:nvPr/>
          </p:nvSpPr>
          <p:spPr bwMode="auto">
            <a:xfrm>
              <a:off x="238" y="1763"/>
              <a:ext cx="524" cy="42"/>
            </a:xfrm>
            <a:custGeom>
              <a:avLst/>
              <a:gdLst>
                <a:gd name="T0" fmla="*/ 0 w 524"/>
                <a:gd name="T1" fmla="*/ 24 h 42"/>
                <a:gd name="T2" fmla="*/ 230 w 524"/>
                <a:gd name="T3" fmla="*/ 42 h 42"/>
                <a:gd name="T4" fmla="*/ 524 w 524"/>
                <a:gd name="T5" fmla="*/ 0 h 42"/>
                <a:gd name="T6" fmla="*/ 0 60000 65536"/>
                <a:gd name="T7" fmla="*/ 0 60000 65536"/>
                <a:gd name="T8" fmla="*/ 0 60000 65536"/>
                <a:gd name="T9" fmla="*/ 0 w 524"/>
                <a:gd name="T10" fmla="*/ 0 h 42"/>
                <a:gd name="T11" fmla="*/ 524 w 524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4" h="42">
                  <a:moveTo>
                    <a:pt x="0" y="24"/>
                  </a:moveTo>
                  <a:lnTo>
                    <a:pt x="230" y="42"/>
                  </a:lnTo>
                  <a:lnTo>
                    <a:pt x="524" y="0"/>
                  </a:lnTo>
                </a:path>
              </a:pathLst>
            </a:cu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94" name="Freeform 1484"/>
            <p:cNvSpPr>
              <a:spLocks/>
            </p:cNvSpPr>
            <p:nvPr/>
          </p:nvSpPr>
          <p:spPr bwMode="auto">
            <a:xfrm>
              <a:off x="466" y="1766"/>
              <a:ext cx="296" cy="60"/>
            </a:xfrm>
            <a:custGeom>
              <a:avLst/>
              <a:gdLst>
                <a:gd name="T0" fmla="*/ 296 w 296"/>
                <a:gd name="T1" fmla="*/ 0 h 60"/>
                <a:gd name="T2" fmla="*/ 0 w 296"/>
                <a:gd name="T3" fmla="*/ 41 h 60"/>
                <a:gd name="T4" fmla="*/ 44 w 296"/>
                <a:gd name="T5" fmla="*/ 60 h 60"/>
                <a:gd name="T6" fmla="*/ 0 60000 65536"/>
                <a:gd name="T7" fmla="*/ 0 60000 65536"/>
                <a:gd name="T8" fmla="*/ 0 60000 65536"/>
                <a:gd name="T9" fmla="*/ 0 w 296"/>
                <a:gd name="T10" fmla="*/ 0 h 60"/>
                <a:gd name="T11" fmla="*/ 296 w 296"/>
                <a:gd name="T12" fmla="*/ 60 h 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6" h="60">
                  <a:moveTo>
                    <a:pt x="296" y="0"/>
                  </a:moveTo>
                  <a:lnTo>
                    <a:pt x="0" y="41"/>
                  </a:lnTo>
                  <a:lnTo>
                    <a:pt x="44" y="60"/>
                  </a:lnTo>
                </a:path>
              </a:pathLst>
            </a:cu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95" name="Line 1485"/>
            <p:cNvSpPr>
              <a:spLocks noChangeShapeType="1"/>
            </p:cNvSpPr>
            <p:nvPr/>
          </p:nvSpPr>
          <p:spPr bwMode="auto">
            <a:xfrm flipH="1" flipV="1">
              <a:off x="659" y="1747"/>
              <a:ext cx="104" cy="9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96" name="Line 1486"/>
            <p:cNvSpPr>
              <a:spLocks noChangeShapeType="1"/>
            </p:cNvSpPr>
            <p:nvPr/>
          </p:nvSpPr>
          <p:spPr bwMode="auto">
            <a:xfrm flipH="1" flipV="1">
              <a:off x="225" y="1788"/>
              <a:ext cx="142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97" name="Freeform 1487"/>
            <p:cNvSpPr>
              <a:spLocks/>
            </p:cNvSpPr>
            <p:nvPr/>
          </p:nvSpPr>
          <p:spPr bwMode="auto">
            <a:xfrm>
              <a:off x="194" y="1796"/>
              <a:ext cx="272" cy="29"/>
            </a:xfrm>
            <a:custGeom>
              <a:avLst/>
              <a:gdLst>
                <a:gd name="T0" fmla="*/ 272 w 272"/>
                <a:gd name="T1" fmla="*/ 29 h 29"/>
                <a:gd name="T2" fmla="*/ 272 w 272"/>
                <a:gd name="T3" fmla="*/ 11 h 29"/>
                <a:gd name="T4" fmla="*/ 168 w 272"/>
                <a:gd name="T5" fmla="*/ 4 h 29"/>
                <a:gd name="T6" fmla="*/ 0 w 272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2"/>
                <a:gd name="T13" fmla="*/ 0 h 29"/>
                <a:gd name="T14" fmla="*/ 272 w 272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2" h="29">
                  <a:moveTo>
                    <a:pt x="272" y="29"/>
                  </a:moveTo>
                  <a:lnTo>
                    <a:pt x="272" y="11"/>
                  </a:lnTo>
                  <a:lnTo>
                    <a:pt x="168" y="4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98" name="Freeform 1488"/>
            <p:cNvSpPr>
              <a:spLocks/>
            </p:cNvSpPr>
            <p:nvPr/>
          </p:nvSpPr>
          <p:spPr bwMode="auto">
            <a:xfrm>
              <a:off x="905" y="1571"/>
              <a:ext cx="14" cy="13"/>
            </a:xfrm>
            <a:custGeom>
              <a:avLst/>
              <a:gdLst>
                <a:gd name="T0" fmla="*/ 9 w 14"/>
                <a:gd name="T1" fmla="*/ 0 h 13"/>
                <a:gd name="T2" fmla="*/ 11 w 14"/>
                <a:gd name="T3" fmla="*/ 3 h 13"/>
                <a:gd name="T4" fmla="*/ 13 w 14"/>
                <a:gd name="T5" fmla="*/ 7 h 13"/>
                <a:gd name="T6" fmla="*/ 14 w 14"/>
                <a:gd name="T7" fmla="*/ 9 h 13"/>
                <a:gd name="T8" fmla="*/ 13 w 14"/>
                <a:gd name="T9" fmla="*/ 12 h 13"/>
                <a:gd name="T10" fmla="*/ 11 w 14"/>
                <a:gd name="T11" fmla="*/ 13 h 13"/>
                <a:gd name="T12" fmla="*/ 9 w 14"/>
                <a:gd name="T13" fmla="*/ 13 h 13"/>
                <a:gd name="T14" fmla="*/ 8 w 14"/>
                <a:gd name="T15" fmla="*/ 12 h 13"/>
                <a:gd name="T16" fmla="*/ 6 w 14"/>
                <a:gd name="T17" fmla="*/ 11 h 13"/>
                <a:gd name="T18" fmla="*/ 5 w 14"/>
                <a:gd name="T19" fmla="*/ 9 h 13"/>
                <a:gd name="T20" fmla="*/ 0 w 14"/>
                <a:gd name="T21" fmla="*/ 9 h 13"/>
                <a:gd name="T22" fmla="*/ 3 w 14"/>
                <a:gd name="T23" fmla="*/ 6 h 13"/>
                <a:gd name="T24" fmla="*/ 5 w 14"/>
                <a:gd name="T25" fmla="*/ 3 h 13"/>
                <a:gd name="T26" fmla="*/ 6 w 14"/>
                <a:gd name="T27" fmla="*/ 1 h 13"/>
                <a:gd name="T28" fmla="*/ 9 w 14"/>
                <a:gd name="T29" fmla="*/ 0 h 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4"/>
                <a:gd name="T46" fmla="*/ 0 h 13"/>
                <a:gd name="T47" fmla="*/ 14 w 14"/>
                <a:gd name="T48" fmla="*/ 13 h 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4" h="13">
                  <a:moveTo>
                    <a:pt x="9" y="0"/>
                  </a:moveTo>
                  <a:lnTo>
                    <a:pt x="11" y="3"/>
                  </a:lnTo>
                  <a:lnTo>
                    <a:pt x="13" y="7"/>
                  </a:lnTo>
                  <a:lnTo>
                    <a:pt x="14" y="9"/>
                  </a:lnTo>
                  <a:lnTo>
                    <a:pt x="13" y="12"/>
                  </a:lnTo>
                  <a:lnTo>
                    <a:pt x="11" y="13"/>
                  </a:lnTo>
                  <a:lnTo>
                    <a:pt x="9" y="13"/>
                  </a:lnTo>
                  <a:lnTo>
                    <a:pt x="8" y="12"/>
                  </a:lnTo>
                  <a:lnTo>
                    <a:pt x="6" y="11"/>
                  </a:lnTo>
                  <a:lnTo>
                    <a:pt x="5" y="9"/>
                  </a:lnTo>
                  <a:lnTo>
                    <a:pt x="0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6" y="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20285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99" name="Freeform 1489"/>
            <p:cNvSpPr>
              <a:spLocks/>
            </p:cNvSpPr>
            <p:nvPr/>
          </p:nvSpPr>
          <p:spPr bwMode="auto">
            <a:xfrm>
              <a:off x="879" y="1557"/>
              <a:ext cx="35" cy="34"/>
            </a:xfrm>
            <a:custGeom>
              <a:avLst/>
              <a:gdLst>
                <a:gd name="T0" fmla="*/ 21 w 35"/>
                <a:gd name="T1" fmla="*/ 0 h 34"/>
                <a:gd name="T2" fmla="*/ 35 w 35"/>
                <a:gd name="T3" fmla="*/ 4 h 34"/>
                <a:gd name="T4" fmla="*/ 32 w 35"/>
                <a:gd name="T5" fmla="*/ 20 h 34"/>
                <a:gd name="T6" fmla="*/ 29 w 35"/>
                <a:gd name="T7" fmla="*/ 21 h 34"/>
                <a:gd name="T8" fmla="*/ 28 w 35"/>
                <a:gd name="T9" fmla="*/ 27 h 34"/>
                <a:gd name="T10" fmla="*/ 26 w 35"/>
                <a:gd name="T11" fmla="*/ 30 h 34"/>
                <a:gd name="T12" fmla="*/ 20 w 35"/>
                <a:gd name="T13" fmla="*/ 34 h 34"/>
                <a:gd name="T14" fmla="*/ 0 w 35"/>
                <a:gd name="T15" fmla="*/ 20 h 34"/>
                <a:gd name="T16" fmla="*/ 17 w 35"/>
                <a:gd name="T17" fmla="*/ 4 h 34"/>
                <a:gd name="T18" fmla="*/ 21 w 35"/>
                <a:gd name="T19" fmla="*/ 0 h 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5"/>
                <a:gd name="T31" fmla="*/ 0 h 34"/>
                <a:gd name="T32" fmla="*/ 35 w 35"/>
                <a:gd name="T33" fmla="*/ 34 h 3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5" h="34">
                  <a:moveTo>
                    <a:pt x="21" y="0"/>
                  </a:moveTo>
                  <a:lnTo>
                    <a:pt x="35" y="4"/>
                  </a:lnTo>
                  <a:lnTo>
                    <a:pt x="32" y="20"/>
                  </a:lnTo>
                  <a:lnTo>
                    <a:pt x="29" y="21"/>
                  </a:lnTo>
                  <a:lnTo>
                    <a:pt x="28" y="27"/>
                  </a:lnTo>
                  <a:lnTo>
                    <a:pt x="26" y="30"/>
                  </a:lnTo>
                  <a:lnTo>
                    <a:pt x="20" y="34"/>
                  </a:lnTo>
                  <a:lnTo>
                    <a:pt x="0" y="20"/>
                  </a:lnTo>
                  <a:lnTo>
                    <a:pt x="17" y="4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C283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00" name="Freeform 1490"/>
            <p:cNvSpPr>
              <a:spLocks/>
            </p:cNvSpPr>
            <p:nvPr/>
          </p:nvSpPr>
          <p:spPr bwMode="auto">
            <a:xfrm>
              <a:off x="863" y="1550"/>
              <a:ext cx="45" cy="30"/>
            </a:xfrm>
            <a:custGeom>
              <a:avLst/>
              <a:gdLst>
                <a:gd name="T0" fmla="*/ 8 w 45"/>
                <a:gd name="T1" fmla="*/ 0 h 30"/>
                <a:gd name="T2" fmla="*/ 45 w 45"/>
                <a:gd name="T3" fmla="*/ 8 h 30"/>
                <a:gd name="T4" fmla="*/ 42 w 45"/>
                <a:gd name="T5" fmla="*/ 18 h 30"/>
                <a:gd name="T6" fmla="*/ 41 w 45"/>
                <a:gd name="T7" fmla="*/ 21 h 30"/>
                <a:gd name="T8" fmla="*/ 39 w 45"/>
                <a:gd name="T9" fmla="*/ 19 h 30"/>
                <a:gd name="T10" fmla="*/ 36 w 45"/>
                <a:gd name="T11" fmla="*/ 18 h 30"/>
                <a:gd name="T12" fmla="*/ 34 w 45"/>
                <a:gd name="T13" fmla="*/ 17 h 30"/>
                <a:gd name="T14" fmla="*/ 33 w 45"/>
                <a:gd name="T15" fmla="*/ 18 h 30"/>
                <a:gd name="T16" fmla="*/ 31 w 45"/>
                <a:gd name="T17" fmla="*/ 19 h 30"/>
                <a:gd name="T18" fmla="*/ 31 w 45"/>
                <a:gd name="T19" fmla="*/ 21 h 30"/>
                <a:gd name="T20" fmla="*/ 31 w 45"/>
                <a:gd name="T21" fmla="*/ 22 h 30"/>
                <a:gd name="T22" fmla="*/ 31 w 45"/>
                <a:gd name="T23" fmla="*/ 24 h 30"/>
                <a:gd name="T24" fmla="*/ 31 w 45"/>
                <a:gd name="T25" fmla="*/ 24 h 30"/>
                <a:gd name="T26" fmla="*/ 31 w 45"/>
                <a:gd name="T27" fmla="*/ 25 h 30"/>
                <a:gd name="T28" fmla="*/ 31 w 45"/>
                <a:gd name="T29" fmla="*/ 27 h 30"/>
                <a:gd name="T30" fmla="*/ 31 w 45"/>
                <a:gd name="T31" fmla="*/ 28 h 30"/>
                <a:gd name="T32" fmla="*/ 27 w 45"/>
                <a:gd name="T33" fmla="*/ 30 h 30"/>
                <a:gd name="T34" fmla="*/ 13 w 45"/>
                <a:gd name="T35" fmla="*/ 24 h 30"/>
                <a:gd name="T36" fmla="*/ 9 w 45"/>
                <a:gd name="T37" fmla="*/ 23 h 30"/>
                <a:gd name="T38" fmla="*/ 5 w 45"/>
                <a:gd name="T39" fmla="*/ 22 h 30"/>
                <a:gd name="T40" fmla="*/ 2 w 45"/>
                <a:gd name="T41" fmla="*/ 22 h 30"/>
                <a:gd name="T42" fmla="*/ 2 w 45"/>
                <a:gd name="T43" fmla="*/ 21 h 30"/>
                <a:gd name="T44" fmla="*/ 0 w 45"/>
                <a:gd name="T45" fmla="*/ 18 h 30"/>
                <a:gd name="T46" fmla="*/ 0 w 45"/>
                <a:gd name="T47" fmla="*/ 17 h 30"/>
                <a:gd name="T48" fmla="*/ 0 w 45"/>
                <a:gd name="T49" fmla="*/ 14 h 30"/>
                <a:gd name="T50" fmla="*/ 0 w 45"/>
                <a:gd name="T51" fmla="*/ 12 h 30"/>
                <a:gd name="T52" fmla="*/ 2 w 45"/>
                <a:gd name="T53" fmla="*/ 10 h 30"/>
                <a:gd name="T54" fmla="*/ 2 w 45"/>
                <a:gd name="T55" fmla="*/ 8 h 30"/>
                <a:gd name="T56" fmla="*/ 3 w 45"/>
                <a:gd name="T57" fmla="*/ 6 h 30"/>
                <a:gd name="T58" fmla="*/ 5 w 45"/>
                <a:gd name="T59" fmla="*/ 3 h 30"/>
                <a:gd name="T60" fmla="*/ 8 w 45"/>
                <a:gd name="T61" fmla="*/ 0 h 3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5"/>
                <a:gd name="T94" fmla="*/ 0 h 30"/>
                <a:gd name="T95" fmla="*/ 45 w 45"/>
                <a:gd name="T96" fmla="*/ 30 h 3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5" h="30">
                  <a:moveTo>
                    <a:pt x="8" y="0"/>
                  </a:moveTo>
                  <a:lnTo>
                    <a:pt x="45" y="8"/>
                  </a:lnTo>
                  <a:lnTo>
                    <a:pt x="42" y="18"/>
                  </a:lnTo>
                  <a:lnTo>
                    <a:pt x="41" y="21"/>
                  </a:lnTo>
                  <a:lnTo>
                    <a:pt x="39" y="19"/>
                  </a:lnTo>
                  <a:lnTo>
                    <a:pt x="36" y="18"/>
                  </a:lnTo>
                  <a:lnTo>
                    <a:pt x="34" y="17"/>
                  </a:lnTo>
                  <a:lnTo>
                    <a:pt x="33" y="18"/>
                  </a:lnTo>
                  <a:lnTo>
                    <a:pt x="31" y="19"/>
                  </a:lnTo>
                  <a:lnTo>
                    <a:pt x="31" y="21"/>
                  </a:lnTo>
                  <a:lnTo>
                    <a:pt x="31" y="22"/>
                  </a:lnTo>
                  <a:lnTo>
                    <a:pt x="31" y="24"/>
                  </a:lnTo>
                  <a:lnTo>
                    <a:pt x="31" y="25"/>
                  </a:lnTo>
                  <a:lnTo>
                    <a:pt x="31" y="27"/>
                  </a:lnTo>
                  <a:lnTo>
                    <a:pt x="31" y="28"/>
                  </a:lnTo>
                  <a:lnTo>
                    <a:pt x="27" y="30"/>
                  </a:lnTo>
                  <a:lnTo>
                    <a:pt x="13" y="24"/>
                  </a:lnTo>
                  <a:lnTo>
                    <a:pt x="9" y="23"/>
                  </a:lnTo>
                  <a:lnTo>
                    <a:pt x="5" y="22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0" y="18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2" y="8"/>
                  </a:lnTo>
                  <a:lnTo>
                    <a:pt x="3" y="6"/>
                  </a:lnTo>
                  <a:lnTo>
                    <a:pt x="5" y="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14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01" name="Freeform 1491"/>
            <p:cNvSpPr>
              <a:spLocks/>
            </p:cNvSpPr>
            <p:nvPr/>
          </p:nvSpPr>
          <p:spPr bwMode="auto">
            <a:xfrm>
              <a:off x="866" y="1542"/>
              <a:ext cx="55" cy="41"/>
            </a:xfrm>
            <a:custGeom>
              <a:avLst/>
              <a:gdLst>
                <a:gd name="T0" fmla="*/ 0 w 55"/>
                <a:gd name="T1" fmla="*/ 11 h 41"/>
                <a:gd name="T2" fmla="*/ 3 w 55"/>
                <a:gd name="T3" fmla="*/ 10 h 41"/>
                <a:gd name="T4" fmla="*/ 3 w 55"/>
                <a:gd name="T5" fmla="*/ 8 h 41"/>
                <a:gd name="T6" fmla="*/ 5 w 55"/>
                <a:gd name="T7" fmla="*/ 7 h 41"/>
                <a:gd name="T8" fmla="*/ 6 w 55"/>
                <a:gd name="T9" fmla="*/ 5 h 41"/>
                <a:gd name="T10" fmla="*/ 8 w 55"/>
                <a:gd name="T11" fmla="*/ 4 h 41"/>
                <a:gd name="T12" fmla="*/ 10 w 55"/>
                <a:gd name="T13" fmla="*/ 3 h 41"/>
                <a:gd name="T14" fmla="*/ 11 w 55"/>
                <a:gd name="T15" fmla="*/ 2 h 41"/>
                <a:gd name="T16" fmla="*/ 14 w 55"/>
                <a:gd name="T17" fmla="*/ 2 h 41"/>
                <a:gd name="T18" fmla="*/ 17 w 55"/>
                <a:gd name="T19" fmla="*/ 0 h 41"/>
                <a:gd name="T20" fmla="*/ 20 w 55"/>
                <a:gd name="T21" fmla="*/ 0 h 41"/>
                <a:gd name="T22" fmla="*/ 25 w 55"/>
                <a:gd name="T23" fmla="*/ 0 h 41"/>
                <a:gd name="T24" fmla="*/ 28 w 55"/>
                <a:gd name="T25" fmla="*/ 0 h 41"/>
                <a:gd name="T26" fmla="*/ 33 w 55"/>
                <a:gd name="T27" fmla="*/ 2 h 41"/>
                <a:gd name="T28" fmla="*/ 36 w 55"/>
                <a:gd name="T29" fmla="*/ 2 h 41"/>
                <a:gd name="T30" fmla="*/ 39 w 55"/>
                <a:gd name="T31" fmla="*/ 3 h 41"/>
                <a:gd name="T32" fmla="*/ 42 w 55"/>
                <a:gd name="T33" fmla="*/ 4 h 41"/>
                <a:gd name="T34" fmla="*/ 45 w 55"/>
                <a:gd name="T35" fmla="*/ 5 h 41"/>
                <a:gd name="T36" fmla="*/ 47 w 55"/>
                <a:gd name="T37" fmla="*/ 5 h 41"/>
                <a:gd name="T38" fmla="*/ 48 w 55"/>
                <a:gd name="T39" fmla="*/ 7 h 41"/>
                <a:gd name="T40" fmla="*/ 50 w 55"/>
                <a:gd name="T41" fmla="*/ 8 h 41"/>
                <a:gd name="T42" fmla="*/ 50 w 55"/>
                <a:gd name="T43" fmla="*/ 9 h 41"/>
                <a:gd name="T44" fmla="*/ 52 w 55"/>
                <a:gd name="T45" fmla="*/ 10 h 41"/>
                <a:gd name="T46" fmla="*/ 53 w 55"/>
                <a:gd name="T47" fmla="*/ 11 h 41"/>
                <a:gd name="T48" fmla="*/ 53 w 55"/>
                <a:gd name="T49" fmla="*/ 14 h 41"/>
                <a:gd name="T50" fmla="*/ 55 w 55"/>
                <a:gd name="T51" fmla="*/ 15 h 41"/>
                <a:gd name="T52" fmla="*/ 55 w 55"/>
                <a:gd name="T53" fmla="*/ 18 h 41"/>
                <a:gd name="T54" fmla="*/ 55 w 55"/>
                <a:gd name="T55" fmla="*/ 19 h 41"/>
                <a:gd name="T56" fmla="*/ 55 w 55"/>
                <a:gd name="T57" fmla="*/ 21 h 41"/>
                <a:gd name="T58" fmla="*/ 53 w 55"/>
                <a:gd name="T59" fmla="*/ 24 h 41"/>
                <a:gd name="T60" fmla="*/ 50 w 55"/>
                <a:gd name="T61" fmla="*/ 26 h 41"/>
                <a:gd name="T62" fmla="*/ 52 w 55"/>
                <a:gd name="T63" fmla="*/ 29 h 41"/>
                <a:gd name="T64" fmla="*/ 53 w 55"/>
                <a:gd name="T65" fmla="*/ 31 h 41"/>
                <a:gd name="T66" fmla="*/ 53 w 55"/>
                <a:gd name="T67" fmla="*/ 32 h 41"/>
                <a:gd name="T68" fmla="*/ 53 w 55"/>
                <a:gd name="T69" fmla="*/ 35 h 41"/>
                <a:gd name="T70" fmla="*/ 55 w 55"/>
                <a:gd name="T71" fmla="*/ 37 h 41"/>
                <a:gd name="T72" fmla="*/ 55 w 55"/>
                <a:gd name="T73" fmla="*/ 38 h 41"/>
                <a:gd name="T74" fmla="*/ 53 w 55"/>
                <a:gd name="T75" fmla="*/ 40 h 41"/>
                <a:gd name="T76" fmla="*/ 53 w 55"/>
                <a:gd name="T77" fmla="*/ 41 h 41"/>
                <a:gd name="T78" fmla="*/ 52 w 55"/>
                <a:gd name="T79" fmla="*/ 40 h 41"/>
                <a:gd name="T80" fmla="*/ 52 w 55"/>
                <a:gd name="T81" fmla="*/ 37 h 41"/>
                <a:gd name="T82" fmla="*/ 52 w 55"/>
                <a:gd name="T83" fmla="*/ 35 h 41"/>
                <a:gd name="T84" fmla="*/ 50 w 55"/>
                <a:gd name="T85" fmla="*/ 32 h 41"/>
                <a:gd name="T86" fmla="*/ 50 w 55"/>
                <a:gd name="T87" fmla="*/ 31 h 41"/>
                <a:gd name="T88" fmla="*/ 47 w 55"/>
                <a:gd name="T89" fmla="*/ 29 h 41"/>
                <a:gd name="T90" fmla="*/ 44 w 55"/>
                <a:gd name="T91" fmla="*/ 25 h 41"/>
                <a:gd name="T92" fmla="*/ 42 w 55"/>
                <a:gd name="T93" fmla="*/ 22 h 41"/>
                <a:gd name="T94" fmla="*/ 39 w 55"/>
                <a:gd name="T95" fmla="*/ 21 h 41"/>
                <a:gd name="T96" fmla="*/ 36 w 55"/>
                <a:gd name="T97" fmla="*/ 19 h 41"/>
                <a:gd name="T98" fmla="*/ 33 w 55"/>
                <a:gd name="T99" fmla="*/ 18 h 41"/>
                <a:gd name="T100" fmla="*/ 30 w 55"/>
                <a:gd name="T101" fmla="*/ 15 h 41"/>
                <a:gd name="T102" fmla="*/ 27 w 55"/>
                <a:gd name="T103" fmla="*/ 14 h 41"/>
                <a:gd name="T104" fmla="*/ 24 w 55"/>
                <a:gd name="T105" fmla="*/ 13 h 41"/>
                <a:gd name="T106" fmla="*/ 20 w 55"/>
                <a:gd name="T107" fmla="*/ 13 h 41"/>
                <a:gd name="T108" fmla="*/ 17 w 55"/>
                <a:gd name="T109" fmla="*/ 11 h 41"/>
                <a:gd name="T110" fmla="*/ 14 w 55"/>
                <a:gd name="T111" fmla="*/ 11 h 41"/>
                <a:gd name="T112" fmla="*/ 11 w 55"/>
                <a:gd name="T113" fmla="*/ 11 h 41"/>
                <a:gd name="T114" fmla="*/ 8 w 55"/>
                <a:gd name="T115" fmla="*/ 11 h 41"/>
                <a:gd name="T116" fmla="*/ 5 w 55"/>
                <a:gd name="T117" fmla="*/ 11 h 41"/>
                <a:gd name="T118" fmla="*/ 3 w 55"/>
                <a:gd name="T119" fmla="*/ 11 h 41"/>
                <a:gd name="T120" fmla="*/ 0 w 55"/>
                <a:gd name="T121" fmla="*/ 11 h 4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5"/>
                <a:gd name="T184" fmla="*/ 0 h 41"/>
                <a:gd name="T185" fmla="*/ 55 w 55"/>
                <a:gd name="T186" fmla="*/ 41 h 4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5" h="41">
                  <a:moveTo>
                    <a:pt x="0" y="11"/>
                  </a:moveTo>
                  <a:lnTo>
                    <a:pt x="3" y="10"/>
                  </a:lnTo>
                  <a:lnTo>
                    <a:pt x="3" y="8"/>
                  </a:lnTo>
                  <a:lnTo>
                    <a:pt x="5" y="7"/>
                  </a:lnTo>
                  <a:lnTo>
                    <a:pt x="6" y="5"/>
                  </a:lnTo>
                  <a:lnTo>
                    <a:pt x="8" y="4"/>
                  </a:lnTo>
                  <a:lnTo>
                    <a:pt x="10" y="3"/>
                  </a:lnTo>
                  <a:lnTo>
                    <a:pt x="11" y="2"/>
                  </a:lnTo>
                  <a:lnTo>
                    <a:pt x="14" y="2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33" y="2"/>
                  </a:lnTo>
                  <a:lnTo>
                    <a:pt x="36" y="2"/>
                  </a:lnTo>
                  <a:lnTo>
                    <a:pt x="39" y="3"/>
                  </a:lnTo>
                  <a:lnTo>
                    <a:pt x="42" y="4"/>
                  </a:lnTo>
                  <a:lnTo>
                    <a:pt x="45" y="5"/>
                  </a:lnTo>
                  <a:lnTo>
                    <a:pt x="47" y="5"/>
                  </a:lnTo>
                  <a:lnTo>
                    <a:pt x="48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2" y="10"/>
                  </a:lnTo>
                  <a:lnTo>
                    <a:pt x="53" y="11"/>
                  </a:lnTo>
                  <a:lnTo>
                    <a:pt x="53" y="14"/>
                  </a:lnTo>
                  <a:lnTo>
                    <a:pt x="55" y="15"/>
                  </a:lnTo>
                  <a:lnTo>
                    <a:pt x="55" y="18"/>
                  </a:lnTo>
                  <a:lnTo>
                    <a:pt x="55" y="19"/>
                  </a:lnTo>
                  <a:lnTo>
                    <a:pt x="55" y="21"/>
                  </a:lnTo>
                  <a:lnTo>
                    <a:pt x="53" y="24"/>
                  </a:lnTo>
                  <a:lnTo>
                    <a:pt x="50" y="26"/>
                  </a:lnTo>
                  <a:lnTo>
                    <a:pt x="52" y="29"/>
                  </a:lnTo>
                  <a:lnTo>
                    <a:pt x="53" y="31"/>
                  </a:lnTo>
                  <a:lnTo>
                    <a:pt x="53" y="32"/>
                  </a:lnTo>
                  <a:lnTo>
                    <a:pt x="53" y="35"/>
                  </a:lnTo>
                  <a:lnTo>
                    <a:pt x="55" y="37"/>
                  </a:lnTo>
                  <a:lnTo>
                    <a:pt x="55" y="38"/>
                  </a:lnTo>
                  <a:lnTo>
                    <a:pt x="53" y="40"/>
                  </a:lnTo>
                  <a:lnTo>
                    <a:pt x="53" y="41"/>
                  </a:lnTo>
                  <a:lnTo>
                    <a:pt x="52" y="40"/>
                  </a:lnTo>
                  <a:lnTo>
                    <a:pt x="52" y="37"/>
                  </a:lnTo>
                  <a:lnTo>
                    <a:pt x="52" y="35"/>
                  </a:lnTo>
                  <a:lnTo>
                    <a:pt x="50" y="32"/>
                  </a:lnTo>
                  <a:lnTo>
                    <a:pt x="50" y="31"/>
                  </a:lnTo>
                  <a:lnTo>
                    <a:pt x="47" y="29"/>
                  </a:lnTo>
                  <a:lnTo>
                    <a:pt x="44" y="25"/>
                  </a:lnTo>
                  <a:lnTo>
                    <a:pt x="42" y="22"/>
                  </a:lnTo>
                  <a:lnTo>
                    <a:pt x="39" y="21"/>
                  </a:lnTo>
                  <a:lnTo>
                    <a:pt x="36" y="19"/>
                  </a:lnTo>
                  <a:lnTo>
                    <a:pt x="33" y="18"/>
                  </a:lnTo>
                  <a:lnTo>
                    <a:pt x="30" y="15"/>
                  </a:lnTo>
                  <a:lnTo>
                    <a:pt x="27" y="14"/>
                  </a:lnTo>
                  <a:lnTo>
                    <a:pt x="24" y="13"/>
                  </a:lnTo>
                  <a:lnTo>
                    <a:pt x="20" y="13"/>
                  </a:lnTo>
                  <a:lnTo>
                    <a:pt x="17" y="11"/>
                  </a:lnTo>
                  <a:lnTo>
                    <a:pt x="14" y="11"/>
                  </a:lnTo>
                  <a:lnTo>
                    <a:pt x="11" y="11"/>
                  </a:lnTo>
                  <a:lnTo>
                    <a:pt x="8" y="11"/>
                  </a:lnTo>
                  <a:lnTo>
                    <a:pt x="5" y="11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02" name="Freeform 1492"/>
            <p:cNvSpPr>
              <a:spLocks/>
            </p:cNvSpPr>
            <p:nvPr/>
          </p:nvSpPr>
          <p:spPr bwMode="auto">
            <a:xfrm>
              <a:off x="896" y="1568"/>
              <a:ext cx="6" cy="9"/>
            </a:xfrm>
            <a:custGeom>
              <a:avLst/>
              <a:gdLst>
                <a:gd name="T0" fmla="*/ 6 w 6"/>
                <a:gd name="T1" fmla="*/ 4 h 9"/>
                <a:gd name="T2" fmla="*/ 4 w 6"/>
                <a:gd name="T3" fmla="*/ 3 h 9"/>
                <a:gd name="T4" fmla="*/ 4 w 6"/>
                <a:gd name="T5" fmla="*/ 1 h 9"/>
                <a:gd name="T6" fmla="*/ 3 w 6"/>
                <a:gd name="T7" fmla="*/ 0 h 9"/>
                <a:gd name="T8" fmla="*/ 1 w 6"/>
                <a:gd name="T9" fmla="*/ 1 h 9"/>
                <a:gd name="T10" fmla="*/ 0 w 6"/>
                <a:gd name="T11" fmla="*/ 3 h 9"/>
                <a:gd name="T12" fmla="*/ 0 w 6"/>
                <a:gd name="T13" fmla="*/ 4 h 9"/>
                <a:gd name="T14" fmla="*/ 0 w 6"/>
                <a:gd name="T15" fmla="*/ 5 h 9"/>
                <a:gd name="T16" fmla="*/ 0 w 6"/>
                <a:gd name="T17" fmla="*/ 6 h 9"/>
                <a:gd name="T18" fmla="*/ 0 w 6"/>
                <a:gd name="T19" fmla="*/ 6 h 9"/>
                <a:gd name="T20" fmla="*/ 0 w 6"/>
                <a:gd name="T21" fmla="*/ 7 h 9"/>
                <a:gd name="T22" fmla="*/ 3 w 6"/>
                <a:gd name="T23" fmla="*/ 9 h 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9"/>
                <a:gd name="T38" fmla="*/ 6 w 6"/>
                <a:gd name="T39" fmla="*/ 9 h 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9">
                  <a:moveTo>
                    <a:pt x="6" y="4"/>
                  </a:moveTo>
                  <a:lnTo>
                    <a:pt x="4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3" y="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03" name="Freeform 1493"/>
            <p:cNvSpPr>
              <a:spLocks/>
            </p:cNvSpPr>
            <p:nvPr/>
          </p:nvSpPr>
          <p:spPr bwMode="auto">
            <a:xfrm>
              <a:off x="896" y="1569"/>
              <a:ext cx="4" cy="6"/>
            </a:xfrm>
            <a:custGeom>
              <a:avLst/>
              <a:gdLst>
                <a:gd name="T0" fmla="*/ 4 w 4"/>
                <a:gd name="T1" fmla="*/ 4 h 6"/>
                <a:gd name="T2" fmla="*/ 4 w 4"/>
                <a:gd name="T3" fmla="*/ 2 h 6"/>
                <a:gd name="T4" fmla="*/ 3 w 4"/>
                <a:gd name="T5" fmla="*/ 0 h 6"/>
                <a:gd name="T6" fmla="*/ 1 w 4"/>
                <a:gd name="T7" fmla="*/ 2 h 6"/>
                <a:gd name="T8" fmla="*/ 0 w 4"/>
                <a:gd name="T9" fmla="*/ 3 h 6"/>
                <a:gd name="T10" fmla="*/ 0 w 4"/>
                <a:gd name="T11" fmla="*/ 4 h 6"/>
                <a:gd name="T12" fmla="*/ 0 w 4"/>
                <a:gd name="T13" fmla="*/ 5 h 6"/>
                <a:gd name="T14" fmla="*/ 1 w 4"/>
                <a:gd name="T15" fmla="*/ 6 h 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"/>
                <a:gd name="T25" fmla="*/ 0 h 6"/>
                <a:gd name="T26" fmla="*/ 4 w 4"/>
                <a:gd name="T27" fmla="*/ 6 h 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" h="6">
                  <a:moveTo>
                    <a:pt x="4" y="4"/>
                  </a:moveTo>
                  <a:lnTo>
                    <a:pt x="4" y="2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04" name="Freeform 1494"/>
            <p:cNvSpPr>
              <a:spLocks/>
            </p:cNvSpPr>
            <p:nvPr/>
          </p:nvSpPr>
          <p:spPr bwMode="auto">
            <a:xfrm>
              <a:off x="899" y="1574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05" name="Freeform 1495"/>
            <p:cNvSpPr>
              <a:spLocks/>
            </p:cNvSpPr>
            <p:nvPr/>
          </p:nvSpPr>
          <p:spPr bwMode="auto">
            <a:xfrm>
              <a:off x="721" y="1827"/>
              <a:ext cx="134" cy="25"/>
            </a:xfrm>
            <a:custGeom>
              <a:avLst/>
              <a:gdLst>
                <a:gd name="T0" fmla="*/ 25 w 134"/>
                <a:gd name="T1" fmla="*/ 0 h 25"/>
                <a:gd name="T2" fmla="*/ 11 w 134"/>
                <a:gd name="T3" fmla="*/ 6 h 25"/>
                <a:gd name="T4" fmla="*/ 4 w 134"/>
                <a:gd name="T5" fmla="*/ 10 h 25"/>
                <a:gd name="T6" fmla="*/ 0 w 134"/>
                <a:gd name="T7" fmla="*/ 14 h 25"/>
                <a:gd name="T8" fmla="*/ 0 w 134"/>
                <a:gd name="T9" fmla="*/ 16 h 25"/>
                <a:gd name="T10" fmla="*/ 4 w 134"/>
                <a:gd name="T11" fmla="*/ 18 h 25"/>
                <a:gd name="T12" fmla="*/ 10 w 134"/>
                <a:gd name="T13" fmla="*/ 20 h 25"/>
                <a:gd name="T14" fmla="*/ 18 w 134"/>
                <a:gd name="T15" fmla="*/ 20 h 25"/>
                <a:gd name="T16" fmla="*/ 27 w 134"/>
                <a:gd name="T17" fmla="*/ 20 h 25"/>
                <a:gd name="T18" fmla="*/ 39 w 134"/>
                <a:gd name="T19" fmla="*/ 21 h 25"/>
                <a:gd name="T20" fmla="*/ 127 w 134"/>
                <a:gd name="T21" fmla="*/ 25 h 25"/>
                <a:gd name="T22" fmla="*/ 134 w 134"/>
                <a:gd name="T23" fmla="*/ 22 h 25"/>
                <a:gd name="T24" fmla="*/ 58 w 134"/>
                <a:gd name="T25" fmla="*/ 14 h 25"/>
                <a:gd name="T26" fmla="*/ 47 w 134"/>
                <a:gd name="T27" fmla="*/ 12 h 25"/>
                <a:gd name="T28" fmla="*/ 38 w 134"/>
                <a:gd name="T29" fmla="*/ 10 h 25"/>
                <a:gd name="T30" fmla="*/ 30 w 134"/>
                <a:gd name="T31" fmla="*/ 7 h 25"/>
                <a:gd name="T32" fmla="*/ 27 w 134"/>
                <a:gd name="T33" fmla="*/ 1 h 25"/>
                <a:gd name="T34" fmla="*/ 25 w 134"/>
                <a:gd name="T35" fmla="*/ 0 h 2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4"/>
                <a:gd name="T55" fmla="*/ 0 h 25"/>
                <a:gd name="T56" fmla="*/ 134 w 134"/>
                <a:gd name="T57" fmla="*/ 25 h 2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4" h="25">
                  <a:moveTo>
                    <a:pt x="25" y="0"/>
                  </a:moveTo>
                  <a:lnTo>
                    <a:pt x="11" y="6"/>
                  </a:lnTo>
                  <a:lnTo>
                    <a:pt x="4" y="10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4" y="18"/>
                  </a:lnTo>
                  <a:lnTo>
                    <a:pt x="10" y="20"/>
                  </a:lnTo>
                  <a:lnTo>
                    <a:pt x="18" y="20"/>
                  </a:lnTo>
                  <a:lnTo>
                    <a:pt x="27" y="20"/>
                  </a:lnTo>
                  <a:lnTo>
                    <a:pt x="39" y="21"/>
                  </a:lnTo>
                  <a:lnTo>
                    <a:pt x="127" y="25"/>
                  </a:lnTo>
                  <a:lnTo>
                    <a:pt x="134" y="22"/>
                  </a:lnTo>
                  <a:lnTo>
                    <a:pt x="58" y="14"/>
                  </a:lnTo>
                  <a:lnTo>
                    <a:pt x="47" y="12"/>
                  </a:lnTo>
                  <a:lnTo>
                    <a:pt x="38" y="10"/>
                  </a:lnTo>
                  <a:lnTo>
                    <a:pt x="30" y="7"/>
                  </a:lnTo>
                  <a:lnTo>
                    <a:pt x="27" y="1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06" name="Freeform 1496"/>
            <p:cNvSpPr>
              <a:spLocks/>
            </p:cNvSpPr>
            <p:nvPr/>
          </p:nvSpPr>
          <p:spPr bwMode="auto">
            <a:xfrm>
              <a:off x="913" y="1612"/>
              <a:ext cx="121" cy="206"/>
            </a:xfrm>
            <a:custGeom>
              <a:avLst/>
              <a:gdLst>
                <a:gd name="T0" fmla="*/ 36 w 121"/>
                <a:gd name="T1" fmla="*/ 3 h 206"/>
                <a:gd name="T2" fmla="*/ 29 w 121"/>
                <a:gd name="T3" fmla="*/ 8 h 206"/>
                <a:gd name="T4" fmla="*/ 23 w 121"/>
                <a:gd name="T5" fmla="*/ 13 h 206"/>
                <a:gd name="T6" fmla="*/ 19 w 121"/>
                <a:gd name="T7" fmla="*/ 21 h 206"/>
                <a:gd name="T8" fmla="*/ 12 w 121"/>
                <a:gd name="T9" fmla="*/ 30 h 206"/>
                <a:gd name="T10" fmla="*/ 23 w 121"/>
                <a:gd name="T11" fmla="*/ 31 h 206"/>
                <a:gd name="T12" fmla="*/ 26 w 121"/>
                <a:gd name="T13" fmla="*/ 24 h 206"/>
                <a:gd name="T14" fmla="*/ 31 w 121"/>
                <a:gd name="T15" fmla="*/ 17 h 206"/>
                <a:gd name="T16" fmla="*/ 34 w 121"/>
                <a:gd name="T17" fmla="*/ 13 h 206"/>
                <a:gd name="T18" fmla="*/ 40 w 121"/>
                <a:gd name="T19" fmla="*/ 10 h 206"/>
                <a:gd name="T20" fmla="*/ 43 w 121"/>
                <a:gd name="T21" fmla="*/ 8 h 206"/>
                <a:gd name="T22" fmla="*/ 104 w 121"/>
                <a:gd name="T23" fmla="*/ 8 h 206"/>
                <a:gd name="T24" fmla="*/ 109 w 121"/>
                <a:gd name="T25" fmla="*/ 9 h 206"/>
                <a:gd name="T26" fmla="*/ 109 w 121"/>
                <a:gd name="T27" fmla="*/ 11 h 206"/>
                <a:gd name="T28" fmla="*/ 106 w 121"/>
                <a:gd name="T29" fmla="*/ 15 h 206"/>
                <a:gd name="T30" fmla="*/ 103 w 121"/>
                <a:gd name="T31" fmla="*/ 19 h 206"/>
                <a:gd name="T32" fmla="*/ 99 w 121"/>
                <a:gd name="T33" fmla="*/ 22 h 206"/>
                <a:gd name="T34" fmla="*/ 96 w 121"/>
                <a:gd name="T35" fmla="*/ 26 h 206"/>
                <a:gd name="T36" fmla="*/ 95 w 121"/>
                <a:gd name="T37" fmla="*/ 31 h 206"/>
                <a:gd name="T38" fmla="*/ 92 w 121"/>
                <a:gd name="T39" fmla="*/ 36 h 206"/>
                <a:gd name="T40" fmla="*/ 90 w 121"/>
                <a:gd name="T41" fmla="*/ 42 h 206"/>
                <a:gd name="T42" fmla="*/ 89 w 121"/>
                <a:gd name="T43" fmla="*/ 48 h 206"/>
                <a:gd name="T44" fmla="*/ 39 w 121"/>
                <a:gd name="T45" fmla="*/ 48 h 206"/>
                <a:gd name="T46" fmla="*/ 33 w 121"/>
                <a:gd name="T47" fmla="*/ 59 h 206"/>
                <a:gd name="T48" fmla="*/ 85 w 121"/>
                <a:gd name="T49" fmla="*/ 59 h 206"/>
                <a:gd name="T50" fmla="*/ 79 w 121"/>
                <a:gd name="T51" fmla="*/ 97 h 206"/>
                <a:gd name="T52" fmla="*/ 34 w 121"/>
                <a:gd name="T53" fmla="*/ 97 h 206"/>
                <a:gd name="T54" fmla="*/ 33 w 121"/>
                <a:gd name="T55" fmla="*/ 112 h 206"/>
                <a:gd name="T56" fmla="*/ 76 w 121"/>
                <a:gd name="T57" fmla="*/ 112 h 206"/>
                <a:gd name="T58" fmla="*/ 68 w 121"/>
                <a:gd name="T59" fmla="*/ 170 h 206"/>
                <a:gd name="T60" fmla="*/ 48 w 121"/>
                <a:gd name="T61" fmla="*/ 167 h 206"/>
                <a:gd name="T62" fmla="*/ 0 w 121"/>
                <a:gd name="T63" fmla="*/ 199 h 206"/>
                <a:gd name="T64" fmla="*/ 68 w 121"/>
                <a:gd name="T65" fmla="*/ 206 h 206"/>
                <a:gd name="T66" fmla="*/ 76 w 121"/>
                <a:gd name="T67" fmla="*/ 170 h 206"/>
                <a:gd name="T68" fmla="*/ 90 w 121"/>
                <a:gd name="T69" fmla="*/ 73 h 206"/>
                <a:gd name="T70" fmla="*/ 92 w 121"/>
                <a:gd name="T71" fmla="*/ 60 h 206"/>
                <a:gd name="T72" fmla="*/ 93 w 121"/>
                <a:gd name="T73" fmla="*/ 52 h 206"/>
                <a:gd name="T74" fmla="*/ 96 w 121"/>
                <a:gd name="T75" fmla="*/ 43 h 206"/>
                <a:gd name="T76" fmla="*/ 98 w 121"/>
                <a:gd name="T77" fmla="*/ 38 h 206"/>
                <a:gd name="T78" fmla="*/ 103 w 121"/>
                <a:gd name="T79" fmla="*/ 30 h 206"/>
                <a:gd name="T80" fmla="*/ 107 w 121"/>
                <a:gd name="T81" fmla="*/ 22 h 206"/>
                <a:gd name="T82" fmla="*/ 115 w 121"/>
                <a:gd name="T83" fmla="*/ 14 h 206"/>
                <a:gd name="T84" fmla="*/ 121 w 121"/>
                <a:gd name="T85" fmla="*/ 3 h 206"/>
                <a:gd name="T86" fmla="*/ 120 w 121"/>
                <a:gd name="T87" fmla="*/ 0 h 206"/>
                <a:gd name="T88" fmla="*/ 106 w 121"/>
                <a:gd name="T89" fmla="*/ 0 h 206"/>
                <a:gd name="T90" fmla="*/ 40 w 121"/>
                <a:gd name="T91" fmla="*/ 2 h 206"/>
                <a:gd name="T92" fmla="*/ 36 w 121"/>
                <a:gd name="T93" fmla="*/ 3 h 20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21"/>
                <a:gd name="T142" fmla="*/ 0 h 206"/>
                <a:gd name="T143" fmla="*/ 121 w 121"/>
                <a:gd name="T144" fmla="*/ 206 h 20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21" h="206">
                  <a:moveTo>
                    <a:pt x="36" y="3"/>
                  </a:moveTo>
                  <a:lnTo>
                    <a:pt x="29" y="8"/>
                  </a:lnTo>
                  <a:lnTo>
                    <a:pt x="23" y="13"/>
                  </a:lnTo>
                  <a:lnTo>
                    <a:pt x="19" y="21"/>
                  </a:lnTo>
                  <a:lnTo>
                    <a:pt x="12" y="30"/>
                  </a:lnTo>
                  <a:lnTo>
                    <a:pt x="23" y="31"/>
                  </a:lnTo>
                  <a:lnTo>
                    <a:pt x="26" y="24"/>
                  </a:lnTo>
                  <a:lnTo>
                    <a:pt x="31" y="17"/>
                  </a:lnTo>
                  <a:lnTo>
                    <a:pt x="34" y="13"/>
                  </a:lnTo>
                  <a:lnTo>
                    <a:pt x="40" y="10"/>
                  </a:lnTo>
                  <a:lnTo>
                    <a:pt x="43" y="8"/>
                  </a:lnTo>
                  <a:lnTo>
                    <a:pt x="104" y="8"/>
                  </a:lnTo>
                  <a:lnTo>
                    <a:pt x="109" y="9"/>
                  </a:lnTo>
                  <a:lnTo>
                    <a:pt x="109" y="11"/>
                  </a:lnTo>
                  <a:lnTo>
                    <a:pt x="106" y="15"/>
                  </a:lnTo>
                  <a:lnTo>
                    <a:pt x="103" y="19"/>
                  </a:lnTo>
                  <a:lnTo>
                    <a:pt x="99" y="22"/>
                  </a:lnTo>
                  <a:lnTo>
                    <a:pt x="96" y="26"/>
                  </a:lnTo>
                  <a:lnTo>
                    <a:pt x="95" y="31"/>
                  </a:lnTo>
                  <a:lnTo>
                    <a:pt x="92" y="36"/>
                  </a:lnTo>
                  <a:lnTo>
                    <a:pt x="90" y="42"/>
                  </a:lnTo>
                  <a:lnTo>
                    <a:pt x="89" y="48"/>
                  </a:lnTo>
                  <a:lnTo>
                    <a:pt x="39" y="48"/>
                  </a:lnTo>
                  <a:lnTo>
                    <a:pt x="33" y="59"/>
                  </a:lnTo>
                  <a:lnTo>
                    <a:pt x="85" y="59"/>
                  </a:lnTo>
                  <a:lnTo>
                    <a:pt x="79" y="97"/>
                  </a:lnTo>
                  <a:lnTo>
                    <a:pt x="34" y="97"/>
                  </a:lnTo>
                  <a:lnTo>
                    <a:pt x="33" y="112"/>
                  </a:lnTo>
                  <a:lnTo>
                    <a:pt x="76" y="112"/>
                  </a:lnTo>
                  <a:lnTo>
                    <a:pt x="68" y="170"/>
                  </a:lnTo>
                  <a:lnTo>
                    <a:pt x="48" y="167"/>
                  </a:lnTo>
                  <a:lnTo>
                    <a:pt x="0" y="199"/>
                  </a:lnTo>
                  <a:lnTo>
                    <a:pt x="68" y="206"/>
                  </a:lnTo>
                  <a:lnTo>
                    <a:pt x="76" y="170"/>
                  </a:lnTo>
                  <a:lnTo>
                    <a:pt x="90" y="73"/>
                  </a:lnTo>
                  <a:lnTo>
                    <a:pt x="92" y="60"/>
                  </a:lnTo>
                  <a:lnTo>
                    <a:pt x="93" y="52"/>
                  </a:lnTo>
                  <a:lnTo>
                    <a:pt x="96" y="43"/>
                  </a:lnTo>
                  <a:lnTo>
                    <a:pt x="98" y="38"/>
                  </a:lnTo>
                  <a:lnTo>
                    <a:pt x="103" y="30"/>
                  </a:lnTo>
                  <a:lnTo>
                    <a:pt x="107" y="22"/>
                  </a:lnTo>
                  <a:lnTo>
                    <a:pt x="115" y="14"/>
                  </a:lnTo>
                  <a:lnTo>
                    <a:pt x="121" y="3"/>
                  </a:lnTo>
                  <a:lnTo>
                    <a:pt x="120" y="0"/>
                  </a:lnTo>
                  <a:lnTo>
                    <a:pt x="106" y="0"/>
                  </a:lnTo>
                  <a:lnTo>
                    <a:pt x="40" y="2"/>
                  </a:lnTo>
                  <a:lnTo>
                    <a:pt x="36" y="3"/>
                  </a:lnTo>
                  <a:close/>
                </a:path>
              </a:pathLst>
            </a:custGeom>
            <a:solidFill>
              <a:srgbClr val="ABABAB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07" name="Freeform 1497"/>
            <p:cNvSpPr>
              <a:spLocks/>
            </p:cNvSpPr>
            <p:nvPr/>
          </p:nvSpPr>
          <p:spPr bwMode="auto">
            <a:xfrm>
              <a:off x="807" y="1629"/>
              <a:ext cx="163" cy="182"/>
            </a:xfrm>
            <a:custGeom>
              <a:avLst/>
              <a:gdLst>
                <a:gd name="T0" fmla="*/ 111 w 163"/>
                <a:gd name="T1" fmla="*/ 4 h 182"/>
                <a:gd name="T2" fmla="*/ 153 w 163"/>
                <a:gd name="T3" fmla="*/ 4 h 182"/>
                <a:gd name="T4" fmla="*/ 153 w 163"/>
                <a:gd name="T5" fmla="*/ 95 h 182"/>
                <a:gd name="T6" fmla="*/ 163 w 163"/>
                <a:gd name="T7" fmla="*/ 95 h 182"/>
                <a:gd name="T8" fmla="*/ 163 w 163"/>
                <a:gd name="T9" fmla="*/ 153 h 182"/>
                <a:gd name="T10" fmla="*/ 117 w 163"/>
                <a:gd name="T11" fmla="*/ 182 h 182"/>
                <a:gd name="T12" fmla="*/ 0 w 163"/>
                <a:gd name="T13" fmla="*/ 174 h 182"/>
                <a:gd name="T14" fmla="*/ 3 w 163"/>
                <a:gd name="T15" fmla="*/ 99 h 182"/>
                <a:gd name="T16" fmla="*/ 0 w 163"/>
                <a:gd name="T17" fmla="*/ 51 h 182"/>
                <a:gd name="T18" fmla="*/ 41 w 163"/>
                <a:gd name="T19" fmla="*/ 53 h 182"/>
                <a:gd name="T20" fmla="*/ 39 w 163"/>
                <a:gd name="T21" fmla="*/ 0 h 182"/>
                <a:gd name="T22" fmla="*/ 111 w 163"/>
                <a:gd name="T23" fmla="*/ 4 h 18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3"/>
                <a:gd name="T37" fmla="*/ 0 h 182"/>
                <a:gd name="T38" fmla="*/ 163 w 163"/>
                <a:gd name="T39" fmla="*/ 182 h 18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3" h="182">
                  <a:moveTo>
                    <a:pt x="111" y="4"/>
                  </a:moveTo>
                  <a:lnTo>
                    <a:pt x="153" y="4"/>
                  </a:lnTo>
                  <a:lnTo>
                    <a:pt x="153" y="95"/>
                  </a:lnTo>
                  <a:lnTo>
                    <a:pt x="163" y="95"/>
                  </a:lnTo>
                  <a:lnTo>
                    <a:pt x="163" y="153"/>
                  </a:lnTo>
                  <a:lnTo>
                    <a:pt x="117" y="182"/>
                  </a:lnTo>
                  <a:lnTo>
                    <a:pt x="0" y="174"/>
                  </a:lnTo>
                  <a:lnTo>
                    <a:pt x="3" y="99"/>
                  </a:lnTo>
                  <a:lnTo>
                    <a:pt x="0" y="51"/>
                  </a:lnTo>
                  <a:lnTo>
                    <a:pt x="41" y="53"/>
                  </a:lnTo>
                  <a:lnTo>
                    <a:pt x="39" y="0"/>
                  </a:lnTo>
                  <a:lnTo>
                    <a:pt x="111" y="4"/>
                  </a:lnTo>
                  <a:close/>
                </a:path>
              </a:pathLst>
            </a:custGeom>
            <a:solidFill>
              <a:srgbClr val="850202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08" name="Freeform 1498"/>
            <p:cNvSpPr>
              <a:spLocks/>
            </p:cNvSpPr>
            <p:nvPr/>
          </p:nvSpPr>
          <p:spPr bwMode="auto">
            <a:xfrm>
              <a:off x="807" y="1632"/>
              <a:ext cx="117" cy="180"/>
            </a:xfrm>
            <a:custGeom>
              <a:avLst/>
              <a:gdLst>
                <a:gd name="T0" fmla="*/ 103 w 117"/>
                <a:gd name="T1" fmla="*/ 0 h 180"/>
                <a:gd name="T2" fmla="*/ 103 w 117"/>
                <a:gd name="T3" fmla="*/ 55 h 180"/>
                <a:gd name="T4" fmla="*/ 111 w 117"/>
                <a:gd name="T5" fmla="*/ 54 h 180"/>
                <a:gd name="T6" fmla="*/ 111 w 117"/>
                <a:gd name="T7" fmla="*/ 102 h 180"/>
                <a:gd name="T8" fmla="*/ 117 w 117"/>
                <a:gd name="T9" fmla="*/ 107 h 180"/>
                <a:gd name="T10" fmla="*/ 117 w 117"/>
                <a:gd name="T11" fmla="*/ 180 h 180"/>
                <a:gd name="T12" fmla="*/ 0 w 117"/>
                <a:gd name="T13" fmla="*/ 171 h 180"/>
                <a:gd name="T14" fmla="*/ 3 w 117"/>
                <a:gd name="T15" fmla="*/ 104 h 180"/>
                <a:gd name="T16" fmla="*/ 76 w 117"/>
                <a:gd name="T17" fmla="*/ 0 h 180"/>
                <a:gd name="T18" fmla="*/ 103 w 117"/>
                <a:gd name="T19" fmla="*/ 0 h 1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80"/>
                <a:gd name="T32" fmla="*/ 117 w 117"/>
                <a:gd name="T33" fmla="*/ 180 h 1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80">
                  <a:moveTo>
                    <a:pt x="103" y="0"/>
                  </a:moveTo>
                  <a:lnTo>
                    <a:pt x="103" y="55"/>
                  </a:lnTo>
                  <a:lnTo>
                    <a:pt x="111" y="54"/>
                  </a:lnTo>
                  <a:lnTo>
                    <a:pt x="111" y="102"/>
                  </a:lnTo>
                  <a:lnTo>
                    <a:pt x="117" y="107"/>
                  </a:lnTo>
                  <a:lnTo>
                    <a:pt x="117" y="180"/>
                  </a:lnTo>
                  <a:lnTo>
                    <a:pt x="0" y="171"/>
                  </a:lnTo>
                  <a:lnTo>
                    <a:pt x="3" y="104"/>
                  </a:lnTo>
                  <a:lnTo>
                    <a:pt x="76" y="0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09" name="Line 1499"/>
            <p:cNvSpPr>
              <a:spLocks noChangeShapeType="1"/>
            </p:cNvSpPr>
            <p:nvPr/>
          </p:nvSpPr>
          <p:spPr bwMode="auto">
            <a:xfrm flipH="1">
              <a:off x="918" y="1682"/>
              <a:ext cx="28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110" name="Line 1500"/>
            <p:cNvSpPr>
              <a:spLocks noChangeShapeType="1"/>
            </p:cNvSpPr>
            <p:nvPr/>
          </p:nvSpPr>
          <p:spPr bwMode="auto">
            <a:xfrm flipH="1">
              <a:off x="924" y="1724"/>
              <a:ext cx="45" cy="1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111" name="Line 1501"/>
            <p:cNvSpPr>
              <a:spLocks noChangeShapeType="1"/>
            </p:cNvSpPr>
            <p:nvPr/>
          </p:nvSpPr>
          <p:spPr bwMode="auto">
            <a:xfrm flipV="1">
              <a:off x="919" y="1724"/>
              <a:ext cx="39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112" name="Freeform 1502"/>
            <p:cNvSpPr>
              <a:spLocks/>
            </p:cNvSpPr>
            <p:nvPr/>
          </p:nvSpPr>
          <p:spPr bwMode="auto">
            <a:xfrm>
              <a:off x="790" y="1611"/>
              <a:ext cx="15" cy="33"/>
            </a:xfrm>
            <a:custGeom>
              <a:avLst/>
              <a:gdLst>
                <a:gd name="T0" fmla="*/ 15 w 15"/>
                <a:gd name="T1" fmla="*/ 0 h 33"/>
                <a:gd name="T2" fmla="*/ 15 w 15"/>
                <a:gd name="T3" fmla="*/ 7 h 33"/>
                <a:gd name="T4" fmla="*/ 11 w 15"/>
                <a:gd name="T5" fmla="*/ 33 h 33"/>
                <a:gd name="T6" fmla="*/ 9 w 15"/>
                <a:gd name="T7" fmla="*/ 32 h 33"/>
                <a:gd name="T8" fmla="*/ 6 w 15"/>
                <a:gd name="T9" fmla="*/ 31 h 33"/>
                <a:gd name="T10" fmla="*/ 5 w 15"/>
                <a:gd name="T11" fmla="*/ 31 h 33"/>
                <a:gd name="T12" fmla="*/ 3 w 15"/>
                <a:gd name="T13" fmla="*/ 30 h 33"/>
                <a:gd name="T14" fmla="*/ 3 w 15"/>
                <a:gd name="T15" fmla="*/ 28 h 33"/>
                <a:gd name="T16" fmla="*/ 1 w 15"/>
                <a:gd name="T17" fmla="*/ 27 h 33"/>
                <a:gd name="T18" fmla="*/ 1 w 15"/>
                <a:gd name="T19" fmla="*/ 26 h 33"/>
                <a:gd name="T20" fmla="*/ 0 w 15"/>
                <a:gd name="T21" fmla="*/ 25 h 33"/>
                <a:gd name="T22" fmla="*/ 0 w 15"/>
                <a:gd name="T23" fmla="*/ 23 h 33"/>
                <a:gd name="T24" fmla="*/ 0 w 15"/>
                <a:gd name="T25" fmla="*/ 22 h 33"/>
                <a:gd name="T26" fmla="*/ 0 w 15"/>
                <a:gd name="T27" fmla="*/ 20 h 33"/>
                <a:gd name="T28" fmla="*/ 1 w 15"/>
                <a:gd name="T29" fmla="*/ 18 h 33"/>
                <a:gd name="T30" fmla="*/ 1 w 15"/>
                <a:gd name="T31" fmla="*/ 16 h 33"/>
                <a:gd name="T32" fmla="*/ 1 w 15"/>
                <a:gd name="T33" fmla="*/ 15 h 33"/>
                <a:gd name="T34" fmla="*/ 1 w 15"/>
                <a:gd name="T35" fmla="*/ 14 h 33"/>
                <a:gd name="T36" fmla="*/ 1 w 15"/>
                <a:gd name="T37" fmla="*/ 11 h 33"/>
                <a:gd name="T38" fmla="*/ 3 w 15"/>
                <a:gd name="T39" fmla="*/ 9 h 33"/>
                <a:gd name="T40" fmla="*/ 3 w 15"/>
                <a:gd name="T41" fmla="*/ 7 h 33"/>
                <a:gd name="T42" fmla="*/ 5 w 15"/>
                <a:gd name="T43" fmla="*/ 5 h 33"/>
                <a:gd name="T44" fmla="*/ 6 w 15"/>
                <a:gd name="T45" fmla="*/ 3 h 33"/>
                <a:gd name="T46" fmla="*/ 6 w 15"/>
                <a:gd name="T47" fmla="*/ 1 h 33"/>
                <a:gd name="T48" fmla="*/ 15 w 15"/>
                <a:gd name="T49" fmla="*/ 0 h 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5"/>
                <a:gd name="T76" fmla="*/ 0 h 33"/>
                <a:gd name="T77" fmla="*/ 15 w 15"/>
                <a:gd name="T78" fmla="*/ 33 h 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5" h="33">
                  <a:moveTo>
                    <a:pt x="15" y="0"/>
                  </a:moveTo>
                  <a:lnTo>
                    <a:pt x="15" y="7"/>
                  </a:lnTo>
                  <a:lnTo>
                    <a:pt x="11" y="33"/>
                  </a:lnTo>
                  <a:lnTo>
                    <a:pt x="9" y="32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3" y="30"/>
                  </a:lnTo>
                  <a:lnTo>
                    <a:pt x="3" y="28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1" y="18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1"/>
                  </a:lnTo>
                  <a:lnTo>
                    <a:pt x="3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3"/>
                  </a:lnTo>
                  <a:lnTo>
                    <a:pt x="6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C283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13" name="Freeform 1503"/>
            <p:cNvSpPr>
              <a:spLocks/>
            </p:cNvSpPr>
            <p:nvPr/>
          </p:nvSpPr>
          <p:spPr bwMode="auto">
            <a:xfrm>
              <a:off x="851" y="1652"/>
              <a:ext cx="59" cy="35"/>
            </a:xfrm>
            <a:custGeom>
              <a:avLst/>
              <a:gdLst>
                <a:gd name="T0" fmla="*/ 59 w 59"/>
                <a:gd name="T1" fmla="*/ 0 h 35"/>
                <a:gd name="T2" fmla="*/ 59 w 59"/>
                <a:gd name="T3" fmla="*/ 35 h 35"/>
                <a:gd name="T4" fmla="*/ 0 w 59"/>
                <a:gd name="T5" fmla="*/ 30 h 35"/>
                <a:gd name="T6" fmla="*/ 0 60000 65536"/>
                <a:gd name="T7" fmla="*/ 0 60000 65536"/>
                <a:gd name="T8" fmla="*/ 0 60000 65536"/>
                <a:gd name="T9" fmla="*/ 0 w 59"/>
                <a:gd name="T10" fmla="*/ 0 h 35"/>
                <a:gd name="T11" fmla="*/ 59 w 59"/>
                <a:gd name="T12" fmla="*/ 35 h 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9" h="35">
                  <a:moveTo>
                    <a:pt x="59" y="0"/>
                  </a:moveTo>
                  <a:lnTo>
                    <a:pt x="59" y="35"/>
                  </a:lnTo>
                  <a:lnTo>
                    <a:pt x="0" y="30"/>
                  </a:lnTo>
                </a:path>
              </a:pathLst>
            </a:custGeom>
            <a:noFill/>
            <a:ln w="0">
              <a:solidFill>
                <a:srgbClr val="ABABAB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14" name="Line 1504"/>
            <p:cNvSpPr>
              <a:spLocks noChangeShapeType="1"/>
            </p:cNvSpPr>
            <p:nvPr/>
          </p:nvSpPr>
          <p:spPr bwMode="auto">
            <a:xfrm>
              <a:off x="918" y="1686"/>
              <a:ext cx="1" cy="47"/>
            </a:xfrm>
            <a:prstGeom prst="line">
              <a:avLst/>
            </a:prstGeom>
            <a:noFill/>
            <a:ln w="0">
              <a:solidFill>
                <a:srgbClr val="ABABAB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115" name="Line 1505"/>
            <p:cNvSpPr>
              <a:spLocks noChangeShapeType="1"/>
            </p:cNvSpPr>
            <p:nvPr/>
          </p:nvSpPr>
          <p:spPr bwMode="auto">
            <a:xfrm>
              <a:off x="924" y="1739"/>
              <a:ext cx="1" cy="73"/>
            </a:xfrm>
            <a:prstGeom prst="line">
              <a:avLst/>
            </a:prstGeom>
            <a:noFill/>
            <a:ln w="0">
              <a:solidFill>
                <a:srgbClr val="ABABAB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116" name="Line 1506"/>
            <p:cNvSpPr>
              <a:spLocks noChangeShapeType="1"/>
            </p:cNvSpPr>
            <p:nvPr/>
          </p:nvSpPr>
          <p:spPr bwMode="auto">
            <a:xfrm flipH="1" flipV="1">
              <a:off x="871" y="1733"/>
              <a:ext cx="53" cy="7"/>
            </a:xfrm>
            <a:prstGeom prst="line">
              <a:avLst/>
            </a:prstGeom>
            <a:noFill/>
            <a:ln w="0">
              <a:solidFill>
                <a:srgbClr val="ABABAB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117" name="Line 1507"/>
            <p:cNvSpPr>
              <a:spLocks noChangeShapeType="1"/>
            </p:cNvSpPr>
            <p:nvPr/>
          </p:nvSpPr>
          <p:spPr bwMode="auto">
            <a:xfrm flipH="1">
              <a:off x="910" y="1685"/>
              <a:ext cx="8" cy="2"/>
            </a:xfrm>
            <a:prstGeom prst="line">
              <a:avLst/>
            </a:prstGeom>
            <a:noFill/>
            <a:ln w="0">
              <a:solidFill>
                <a:srgbClr val="ABABAB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118" name="Line 1508"/>
            <p:cNvSpPr>
              <a:spLocks noChangeShapeType="1"/>
            </p:cNvSpPr>
            <p:nvPr/>
          </p:nvSpPr>
          <p:spPr bwMode="auto">
            <a:xfrm flipH="1" flipV="1">
              <a:off x="871" y="1726"/>
              <a:ext cx="45" cy="7"/>
            </a:xfrm>
            <a:prstGeom prst="line">
              <a:avLst/>
            </a:prstGeom>
            <a:noFill/>
            <a:ln w="0">
              <a:solidFill>
                <a:srgbClr val="ABABAB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119" name="Line 1509"/>
            <p:cNvSpPr>
              <a:spLocks noChangeShapeType="1"/>
            </p:cNvSpPr>
            <p:nvPr/>
          </p:nvSpPr>
          <p:spPr bwMode="auto">
            <a:xfrm flipH="1">
              <a:off x="998" y="1660"/>
              <a:ext cx="4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120" name="Line 1510"/>
            <p:cNvSpPr>
              <a:spLocks noChangeShapeType="1"/>
            </p:cNvSpPr>
            <p:nvPr/>
          </p:nvSpPr>
          <p:spPr bwMode="auto">
            <a:xfrm flipH="1">
              <a:off x="989" y="1709"/>
              <a:ext cx="3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121" name="Line 1511"/>
            <p:cNvSpPr>
              <a:spLocks noChangeShapeType="1"/>
            </p:cNvSpPr>
            <p:nvPr/>
          </p:nvSpPr>
          <p:spPr bwMode="auto">
            <a:xfrm flipH="1" flipV="1">
              <a:off x="927" y="1810"/>
              <a:ext cx="48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122" name="Freeform 1512"/>
            <p:cNvSpPr>
              <a:spLocks/>
            </p:cNvSpPr>
            <p:nvPr/>
          </p:nvSpPr>
          <p:spPr bwMode="auto">
            <a:xfrm>
              <a:off x="941" y="1615"/>
              <a:ext cx="81" cy="11"/>
            </a:xfrm>
            <a:custGeom>
              <a:avLst/>
              <a:gdLst>
                <a:gd name="T0" fmla="*/ 81 w 81"/>
                <a:gd name="T1" fmla="*/ 0 h 11"/>
                <a:gd name="T2" fmla="*/ 48 w 81"/>
                <a:gd name="T3" fmla="*/ 0 h 11"/>
                <a:gd name="T4" fmla="*/ 39 w 81"/>
                <a:gd name="T5" fmla="*/ 0 h 11"/>
                <a:gd name="T6" fmla="*/ 31 w 81"/>
                <a:gd name="T7" fmla="*/ 0 h 11"/>
                <a:gd name="T8" fmla="*/ 23 w 81"/>
                <a:gd name="T9" fmla="*/ 0 h 11"/>
                <a:gd name="T10" fmla="*/ 20 w 81"/>
                <a:gd name="T11" fmla="*/ 0 h 11"/>
                <a:gd name="T12" fmla="*/ 19 w 81"/>
                <a:gd name="T13" fmla="*/ 0 h 11"/>
                <a:gd name="T14" fmla="*/ 17 w 81"/>
                <a:gd name="T15" fmla="*/ 0 h 11"/>
                <a:gd name="T16" fmla="*/ 14 w 81"/>
                <a:gd name="T17" fmla="*/ 1 h 11"/>
                <a:gd name="T18" fmla="*/ 12 w 81"/>
                <a:gd name="T19" fmla="*/ 1 h 11"/>
                <a:gd name="T20" fmla="*/ 11 w 81"/>
                <a:gd name="T21" fmla="*/ 1 h 11"/>
                <a:gd name="T22" fmla="*/ 9 w 81"/>
                <a:gd name="T23" fmla="*/ 2 h 11"/>
                <a:gd name="T24" fmla="*/ 8 w 81"/>
                <a:gd name="T25" fmla="*/ 3 h 11"/>
                <a:gd name="T26" fmla="*/ 6 w 81"/>
                <a:gd name="T27" fmla="*/ 5 h 11"/>
                <a:gd name="T28" fmla="*/ 5 w 81"/>
                <a:gd name="T29" fmla="*/ 5 h 11"/>
                <a:gd name="T30" fmla="*/ 3 w 81"/>
                <a:gd name="T31" fmla="*/ 7 h 11"/>
                <a:gd name="T32" fmla="*/ 1 w 81"/>
                <a:gd name="T33" fmla="*/ 8 h 11"/>
                <a:gd name="T34" fmla="*/ 1 w 81"/>
                <a:gd name="T35" fmla="*/ 10 h 11"/>
                <a:gd name="T36" fmla="*/ 0 w 81"/>
                <a:gd name="T37" fmla="*/ 11 h 1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1"/>
                <a:gd name="T58" fmla="*/ 0 h 11"/>
                <a:gd name="T59" fmla="*/ 81 w 81"/>
                <a:gd name="T60" fmla="*/ 11 h 1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1" h="11">
                  <a:moveTo>
                    <a:pt x="81" y="0"/>
                  </a:moveTo>
                  <a:lnTo>
                    <a:pt x="48" y="0"/>
                  </a:lnTo>
                  <a:lnTo>
                    <a:pt x="39" y="0"/>
                  </a:lnTo>
                  <a:lnTo>
                    <a:pt x="31" y="0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4" y="1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9" y="2"/>
                  </a:lnTo>
                  <a:lnTo>
                    <a:pt x="8" y="3"/>
                  </a:lnTo>
                  <a:lnTo>
                    <a:pt x="6" y="5"/>
                  </a:lnTo>
                  <a:lnTo>
                    <a:pt x="5" y="5"/>
                  </a:lnTo>
                  <a:lnTo>
                    <a:pt x="3" y="7"/>
                  </a:lnTo>
                  <a:lnTo>
                    <a:pt x="1" y="8"/>
                  </a:lnTo>
                  <a:lnTo>
                    <a:pt x="1" y="10"/>
                  </a:lnTo>
                  <a:lnTo>
                    <a:pt x="0" y="11"/>
                  </a:lnTo>
                </a:path>
              </a:pathLst>
            </a:cu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23" name="Freeform 1513"/>
            <p:cNvSpPr>
              <a:spLocks/>
            </p:cNvSpPr>
            <p:nvPr/>
          </p:nvSpPr>
          <p:spPr bwMode="auto">
            <a:xfrm>
              <a:off x="961" y="1663"/>
              <a:ext cx="36" cy="8"/>
            </a:xfrm>
            <a:custGeom>
              <a:avLst/>
              <a:gdLst>
                <a:gd name="T0" fmla="*/ 33 w 36"/>
                <a:gd name="T1" fmla="*/ 8 h 8"/>
                <a:gd name="T2" fmla="*/ 36 w 36"/>
                <a:gd name="T3" fmla="*/ 0 h 8"/>
                <a:gd name="T4" fmla="*/ 0 w 36"/>
                <a:gd name="T5" fmla="*/ 0 h 8"/>
                <a:gd name="T6" fmla="*/ 0 60000 65536"/>
                <a:gd name="T7" fmla="*/ 0 60000 65536"/>
                <a:gd name="T8" fmla="*/ 0 60000 65536"/>
                <a:gd name="T9" fmla="*/ 0 w 36"/>
                <a:gd name="T10" fmla="*/ 0 h 8"/>
                <a:gd name="T11" fmla="*/ 36 w 36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8">
                  <a:moveTo>
                    <a:pt x="33" y="8"/>
                  </a:moveTo>
                  <a:lnTo>
                    <a:pt x="36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24" name="Freeform 1514"/>
            <p:cNvSpPr>
              <a:spLocks/>
            </p:cNvSpPr>
            <p:nvPr/>
          </p:nvSpPr>
          <p:spPr bwMode="auto">
            <a:xfrm>
              <a:off x="960" y="1713"/>
              <a:ext cx="26" cy="10"/>
            </a:xfrm>
            <a:custGeom>
              <a:avLst/>
              <a:gdLst>
                <a:gd name="T0" fmla="*/ 24 w 26"/>
                <a:gd name="T1" fmla="*/ 10 h 10"/>
                <a:gd name="T2" fmla="*/ 26 w 26"/>
                <a:gd name="T3" fmla="*/ 0 h 10"/>
                <a:gd name="T4" fmla="*/ 0 w 26"/>
                <a:gd name="T5" fmla="*/ 0 h 10"/>
                <a:gd name="T6" fmla="*/ 0 60000 65536"/>
                <a:gd name="T7" fmla="*/ 0 60000 65536"/>
                <a:gd name="T8" fmla="*/ 0 60000 65536"/>
                <a:gd name="T9" fmla="*/ 0 w 26"/>
                <a:gd name="T10" fmla="*/ 0 h 10"/>
                <a:gd name="T11" fmla="*/ 26 w 26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10">
                  <a:moveTo>
                    <a:pt x="24" y="10"/>
                  </a:moveTo>
                  <a:lnTo>
                    <a:pt x="26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25" name="Freeform 1515"/>
            <p:cNvSpPr>
              <a:spLocks/>
            </p:cNvSpPr>
            <p:nvPr/>
          </p:nvSpPr>
          <p:spPr bwMode="auto">
            <a:xfrm>
              <a:off x="932" y="1746"/>
              <a:ext cx="23" cy="20"/>
            </a:xfrm>
            <a:custGeom>
              <a:avLst/>
              <a:gdLst>
                <a:gd name="T0" fmla="*/ 23 w 23"/>
                <a:gd name="T1" fmla="*/ 0 h 20"/>
                <a:gd name="T2" fmla="*/ 23 w 23"/>
                <a:gd name="T3" fmla="*/ 11 h 20"/>
                <a:gd name="T4" fmla="*/ 0 w 23"/>
                <a:gd name="T5" fmla="*/ 20 h 20"/>
                <a:gd name="T6" fmla="*/ 0 w 23"/>
                <a:gd name="T7" fmla="*/ 7 h 20"/>
                <a:gd name="T8" fmla="*/ 23 w 23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0"/>
                <a:gd name="T17" fmla="*/ 23 w 23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0">
                  <a:moveTo>
                    <a:pt x="23" y="0"/>
                  </a:moveTo>
                  <a:lnTo>
                    <a:pt x="23" y="11"/>
                  </a:lnTo>
                  <a:lnTo>
                    <a:pt x="0" y="20"/>
                  </a:lnTo>
                  <a:lnTo>
                    <a:pt x="0" y="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FF14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26" name="Freeform 1516"/>
            <p:cNvSpPr>
              <a:spLocks/>
            </p:cNvSpPr>
            <p:nvPr/>
          </p:nvSpPr>
          <p:spPr bwMode="auto">
            <a:xfrm>
              <a:off x="745" y="1822"/>
              <a:ext cx="53" cy="19"/>
            </a:xfrm>
            <a:custGeom>
              <a:avLst/>
              <a:gdLst>
                <a:gd name="T0" fmla="*/ 3 w 53"/>
                <a:gd name="T1" fmla="*/ 0 h 19"/>
                <a:gd name="T2" fmla="*/ 14 w 53"/>
                <a:gd name="T3" fmla="*/ 0 h 19"/>
                <a:gd name="T4" fmla="*/ 20 w 53"/>
                <a:gd name="T5" fmla="*/ 0 h 19"/>
                <a:gd name="T6" fmla="*/ 25 w 53"/>
                <a:gd name="T7" fmla="*/ 0 h 19"/>
                <a:gd name="T8" fmla="*/ 31 w 53"/>
                <a:gd name="T9" fmla="*/ 0 h 19"/>
                <a:gd name="T10" fmla="*/ 36 w 53"/>
                <a:gd name="T11" fmla="*/ 4 h 19"/>
                <a:gd name="T12" fmla="*/ 43 w 53"/>
                <a:gd name="T13" fmla="*/ 5 h 19"/>
                <a:gd name="T14" fmla="*/ 50 w 53"/>
                <a:gd name="T15" fmla="*/ 6 h 19"/>
                <a:gd name="T16" fmla="*/ 53 w 53"/>
                <a:gd name="T17" fmla="*/ 10 h 19"/>
                <a:gd name="T18" fmla="*/ 51 w 53"/>
                <a:gd name="T19" fmla="*/ 14 h 19"/>
                <a:gd name="T20" fmla="*/ 45 w 53"/>
                <a:gd name="T21" fmla="*/ 16 h 19"/>
                <a:gd name="T22" fmla="*/ 39 w 53"/>
                <a:gd name="T23" fmla="*/ 19 h 19"/>
                <a:gd name="T24" fmla="*/ 31 w 53"/>
                <a:gd name="T25" fmla="*/ 19 h 19"/>
                <a:gd name="T26" fmla="*/ 23 w 53"/>
                <a:gd name="T27" fmla="*/ 19 h 19"/>
                <a:gd name="T28" fmla="*/ 20 w 53"/>
                <a:gd name="T29" fmla="*/ 17 h 19"/>
                <a:gd name="T30" fmla="*/ 18 w 53"/>
                <a:gd name="T31" fmla="*/ 17 h 19"/>
                <a:gd name="T32" fmla="*/ 17 w 53"/>
                <a:gd name="T33" fmla="*/ 16 h 19"/>
                <a:gd name="T34" fmla="*/ 17 w 53"/>
                <a:gd name="T35" fmla="*/ 15 h 19"/>
                <a:gd name="T36" fmla="*/ 17 w 53"/>
                <a:gd name="T37" fmla="*/ 16 h 19"/>
                <a:gd name="T38" fmla="*/ 15 w 53"/>
                <a:gd name="T39" fmla="*/ 19 h 19"/>
                <a:gd name="T40" fmla="*/ 11 w 53"/>
                <a:gd name="T41" fmla="*/ 19 h 19"/>
                <a:gd name="T42" fmla="*/ 8 w 53"/>
                <a:gd name="T43" fmla="*/ 19 h 19"/>
                <a:gd name="T44" fmla="*/ 4 w 53"/>
                <a:gd name="T45" fmla="*/ 17 h 19"/>
                <a:gd name="T46" fmla="*/ 0 w 53"/>
                <a:gd name="T47" fmla="*/ 16 h 19"/>
                <a:gd name="T48" fmla="*/ 1 w 53"/>
                <a:gd name="T49" fmla="*/ 12 h 19"/>
                <a:gd name="T50" fmla="*/ 0 w 53"/>
                <a:gd name="T51" fmla="*/ 9 h 19"/>
                <a:gd name="T52" fmla="*/ 0 w 53"/>
                <a:gd name="T53" fmla="*/ 5 h 19"/>
                <a:gd name="T54" fmla="*/ 3 w 53"/>
                <a:gd name="T55" fmla="*/ 0 h 1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3"/>
                <a:gd name="T85" fmla="*/ 0 h 19"/>
                <a:gd name="T86" fmla="*/ 53 w 53"/>
                <a:gd name="T87" fmla="*/ 19 h 1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3" h="19">
                  <a:moveTo>
                    <a:pt x="3" y="0"/>
                  </a:moveTo>
                  <a:lnTo>
                    <a:pt x="14" y="0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6" y="4"/>
                  </a:lnTo>
                  <a:lnTo>
                    <a:pt x="43" y="5"/>
                  </a:lnTo>
                  <a:lnTo>
                    <a:pt x="50" y="6"/>
                  </a:lnTo>
                  <a:lnTo>
                    <a:pt x="53" y="10"/>
                  </a:lnTo>
                  <a:lnTo>
                    <a:pt x="51" y="14"/>
                  </a:lnTo>
                  <a:lnTo>
                    <a:pt x="45" y="16"/>
                  </a:lnTo>
                  <a:lnTo>
                    <a:pt x="39" y="19"/>
                  </a:lnTo>
                  <a:lnTo>
                    <a:pt x="31" y="19"/>
                  </a:lnTo>
                  <a:lnTo>
                    <a:pt x="23" y="19"/>
                  </a:lnTo>
                  <a:lnTo>
                    <a:pt x="20" y="17"/>
                  </a:lnTo>
                  <a:lnTo>
                    <a:pt x="18" y="17"/>
                  </a:lnTo>
                  <a:lnTo>
                    <a:pt x="17" y="16"/>
                  </a:lnTo>
                  <a:lnTo>
                    <a:pt x="17" y="15"/>
                  </a:lnTo>
                  <a:lnTo>
                    <a:pt x="17" y="16"/>
                  </a:lnTo>
                  <a:lnTo>
                    <a:pt x="15" y="19"/>
                  </a:lnTo>
                  <a:lnTo>
                    <a:pt x="11" y="19"/>
                  </a:lnTo>
                  <a:lnTo>
                    <a:pt x="8" y="19"/>
                  </a:lnTo>
                  <a:lnTo>
                    <a:pt x="4" y="17"/>
                  </a:lnTo>
                  <a:lnTo>
                    <a:pt x="0" y="16"/>
                  </a:lnTo>
                  <a:lnTo>
                    <a:pt x="1" y="12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850202"/>
            </a:solidFill>
            <a:ln w="0">
              <a:solidFill>
                <a:srgbClr val="850202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27" name="Freeform 1517"/>
            <p:cNvSpPr>
              <a:spLocks/>
            </p:cNvSpPr>
            <p:nvPr/>
          </p:nvSpPr>
          <p:spPr bwMode="auto">
            <a:xfrm>
              <a:off x="745" y="1834"/>
              <a:ext cx="51" cy="5"/>
            </a:xfrm>
            <a:custGeom>
              <a:avLst/>
              <a:gdLst>
                <a:gd name="T0" fmla="*/ 51 w 51"/>
                <a:gd name="T1" fmla="*/ 0 h 5"/>
                <a:gd name="T2" fmla="*/ 48 w 51"/>
                <a:gd name="T3" fmla="*/ 3 h 5"/>
                <a:gd name="T4" fmla="*/ 45 w 51"/>
                <a:gd name="T5" fmla="*/ 4 h 5"/>
                <a:gd name="T6" fmla="*/ 40 w 51"/>
                <a:gd name="T7" fmla="*/ 5 h 5"/>
                <a:gd name="T8" fmla="*/ 36 w 51"/>
                <a:gd name="T9" fmla="*/ 5 h 5"/>
                <a:gd name="T10" fmla="*/ 31 w 51"/>
                <a:gd name="T11" fmla="*/ 5 h 5"/>
                <a:gd name="T12" fmla="*/ 26 w 51"/>
                <a:gd name="T13" fmla="*/ 5 h 5"/>
                <a:gd name="T14" fmla="*/ 22 w 51"/>
                <a:gd name="T15" fmla="*/ 4 h 5"/>
                <a:gd name="T16" fmla="*/ 17 w 51"/>
                <a:gd name="T17" fmla="*/ 3 h 5"/>
                <a:gd name="T18" fmla="*/ 14 w 51"/>
                <a:gd name="T19" fmla="*/ 4 h 5"/>
                <a:gd name="T20" fmla="*/ 11 w 51"/>
                <a:gd name="T21" fmla="*/ 4 h 5"/>
                <a:gd name="T22" fmla="*/ 9 w 51"/>
                <a:gd name="T23" fmla="*/ 4 h 5"/>
                <a:gd name="T24" fmla="*/ 8 w 51"/>
                <a:gd name="T25" fmla="*/ 4 h 5"/>
                <a:gd name="T26" fmla="*/ 6 w 51"/>
                <a:gd name="T27" fmla="*/ 4 h 5"/>
                <a:gd name="T28" fmla="*/ 4 w 51"/>
                <a:gd name="T29" fmla="*/ 3 h 5"/>
                <a:gd name="T30" fmla="*/ 3 w 51"/>
                <a:gd name="T31" fmla="*/ 3 h 5"/>
                <a:gd name="T32" fmla="*/ 0 w 51"/>
                <a:gd name="T33" fmla="*/ 3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5"/>
                <a:gd name="T53" fmla="*/ 51 w 51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5">
                  <a:moveTo>
                    <a:pt x="51" y="0"/>
                  </a:moveTo>
                  <a:lnTo>
                    <a:pt x="48" y="3"/>
                  </a:lnTo>
                  <a:lnTo>
                    <a:pt x="45" y="4"/>
                  </a:lnTo>
                  <a:lnTo>
                    <a:pt x="40" y="5"/>
                  </a:lnTo>
                  <a:lnTo>
                    <a:pt x="36" y="5"/>
                  </a:lnTo>
                  <a:lnTo>
                    <a:pt x="31" y="5"/>
                  </a:lnTo>
                  <a:lnTo>
                    <a:pt x="26" y="5"/>
                  </a:lnTo>
                  <a:lnTo>
                    <a:pt x="22" y="4"/>
                  </a:lnTo>
                  <a:lnTo>
                    <a:pt x="17" y="3"/>
                  </a:lnTo>
                  <a:lnTo>
                    <a:pt x="14" y="4"/>
                  </a:lnTo>
                  <a:lnTo>
                    <a:pt x="11" y="4"/>
                  </a:lnTo>
                  <a:lnTo>
                    <a:pt x="9" y="4"/>
                  </a:lnTo>
                  <a:lnTo>
                    <a:pt x="8" y="4"/>
                  </a:lnTo>
                  <a:lnTo>
                    <a:pt x="6" y="4"/>
                  </a:lnTo>
                  <a:lnTo>
                    <a:pt x="4" y="3"/>
                  </a:lnTo>
                  <a:lnTo>
                    <a:pt x="3" y="3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28" name="Freeform 1518"/>
            <p:cNvSpPr>
              <a:spLocks/>
            </p:cNvSpPr>
            <p:nvPr/>
          </p:nvSpPr>
          <p:spPr bwMode="auto">
            <a:xfrm>
              <a:off x="787" y="1828"/>
              <a:ext cx="4" cy="3"/>
            </a:xfrm>
            <a:custGeom>
              <a:avLst/>
              <a:gdLst>
                <a:gd name="T0" fmla="*/ 0 w 4"/>
                <a:gd name="T1" fmla="*/ 0 h 3"/>
                <a:gd name="T2" fmla="*/ 3 w 4"/>
                <a:gd name="T3" fmla="*/ 2 h 3"/>
                <a:gd name="T4" fmla="*/ 3 w 4"/>
                <a:gd name="T5" fmla="*/ 2 h 3"/>
                <a:gd name="T6" fmla="*/ 4 w 4"/>
                <a:gd name="T7" fmla="*/ 3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3"/>
                <a:gd name="T14" fmla="*/ 4 w 4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3">
                  <a:moveTo>
                    <a:pt x="0" y="0"/>
                  </a:moveTo>
                  <a:lnTo>
                    <a:pt x="3" y="2"/>
                  </a:lnTo>
                  <a:lnTo>
                    <a:pt x="4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29" name="Freeform 1519"/>
            <p:cNvSpPr>
              <a:spLocks/>
            </p:cNvSpPr>
            <p:nvPr/>
          </p:nvSpPr>
          <p:spPr bwMode="auto">
            <a:xfrm>
              <a:off x="834" y="1827"/>
              <a:ext cx="57" cy="25"/>
            </a:xfrm>
            <a:custGeom>
              <a:avLst/>
              <a:gdLst>
                <a:gd name="T0" fmla="*/ 4 w 57"/>
                <a:gd name="T1" fmla="*/ 1 h 25"/>
                <a:gd name="T2" fmla="*/ 12 w 57"/>
                <a:gd name="T3" fmla="*/ 1 h 25"/>
                <a:gd name="T4" fmla="*/ 18 w 57"/>
                <a:gd name="T5" fmla="*/ 1 h 25"/>
                <a:gd name="T6" fmla="*/ 24 w 57"/>
                <a:gd name="T7" fmla="*/ 0 h 25"/>
                <a:gd name="T8" fmla="*/ 32 w 57"/>
                <a:gd name="T9" fmla="*/ 0 h 25"/>
                <a:gd name="T10" fmla="*/ 37 w 57"/>
                <a:gd name="T11" fmla="*/ 1 h 25"/>
                <a:gd name="T12" fmla="*/ 43 w 57"/>
                <a:gd name="T13" fmla="*/ 1 h 25"/>
                <a:gd name="T14" fmla="*/ 49 w 57"/>
                <a:gd name="T15" fmla="*/ 1 h 25"/>
                <a:gd name="T16" fmla="*/ 54 w 57"/>
                <a:gd name="T17" fmla="*/ 3 h 25"/>
                <a:gd name="T18" fmla="*/ 56 w 57"/>
                <a:gd name="T19" fmla="*/ 5 h 25"/>
                <a:gd name="T20" fmla="*/ 57 w 57"/>
                <a:gd name="T21" fmla="*/ 6 h 25"/>
                <a:gd name="T22" fmla="*/ 56 w 57"/>
                <a:gd name="T23" fmla="*/ 9 h 25"/>
                <a:gd name="T24" fmla="*/ 56 w 57"/>
                <a:gd name="T25" fmla="*/ 11 h 25"/>
                <a:gd name="T26" fmla="*/ 45 w 57"/>
                <a:gd name="T27" fmla="*/ 17 h 25"/>
                <a:gd name="T28" fmla="*/ 37 w 57"/>
                <a:gd name="T29" fmla="*/ 20 h 25"/>
                <a:gd name="T30" fmla="*/ 31 w 57"/>
                <a:gd name="T31" fmla="*/ 20 h 25"/>
                <a:gd name="T32" fmla="*/ 24 w 57"/>
                <a:gd name="T33" fmla="*/ 20 h 25"/>
                <a:gd name="T34" fmla="*/ 24 w 57"/>
                <a:gd name="T35" fmla="*/ 22 h 25"/>
                <a:gd name="T36" fmla="*/ 18 w 57"/>
                <a:gd name="T37" fmla="*/ 23 h 25"/>
                <a:gd name="T38" fmla="*/ 14 w 57"/>
                <a:gd name="T39" fmla="*/ 25 h 25"/>
                <a:gd name="T40" fmla="*/ 7 w 57"/>
                <a:gd name="T41" fmla="*/ 23 h 25"/>
                <a:gd name="T42" fmla="*/ 1 w 57"/>
                <a:gd name="T43" fmla="*/ 21 h 25"/>
                <a:gd name="T44" fmla="*/ 0 w 57"/>
                <a:gd name="T45" fmla="*/ 16 h 25"/>
                <a:gd name="T46" fmla="*/ 0 w 57"/>
                <a:gd name="T47" fmla="*/ 11 h 25"/>
                <a:gd name="T48" fmla="*/ 1 w 57"/>
                <a:gd name="T49" fmla="*/ 6 h 25"/>
                <a:gd name="T50" fmla="*/ 4 w 57"/>
                <a:gd name="T51" fmla="*/ 1 h 2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7"/>
                <a:gd name="T79" fmla="*/ 0 h 25"/>
                <a:gd name="T80" fmla="*/ 57 w 57"/>
                <a:gd name="T81" fmla="*/ 25 h 2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7" h="25">
                  <a:moveTo>
                    <a:pt x="4" y="1"/>
                  </a:moveTo>
                  <a:lnTo>
                    <a:pt x="12" y="1"/>
                  </a:lnTo>
                  <a:lnTo>
                    <a:pt x="18" y="1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37" y="1"/>
                  </a:lnTo>
                  <a:lnTo>
                    <a:pt x="43" y="1"/>
                  </a:lnTo>
                  <a:lnTo>
                    <a:pt x="49" y="1"/>
                  </a:lnTo>
                  <a:lnTo>
                    <a:pt x="54" y="3"/>
                  </a:lnTo>
                  <a:lnTo>
                    <a:pt x="56" y="5"/>
                  </a:lnTo>
                  <a:lnTo>
                    <a:pt x="57" y="6"/>
                  </a:lnTo>
                  <a:lnTo>
                    <a:pt x="56" y="9"/>
                  </a:lnTo>
                  <a:lnTo>
                    <a:pt x="56" y="11"/>
                  </a:lnTo>
                  <a:lnTo>
                    <a:pt x="45" y="17"/>
                  </a:lnTo>
                  <a:lnTo>
                    <a:pt x="37" y="20"/>
                  </a:lnTo>
                  <a:lnTo>
                    <a:pt x="31" y="20"/>
                  </a:lnTo>
                  <a:lnTo>
                    <a:pt x="24" y="20"/>
                  </a:lnTo>
                  <a:lnTo>
                    <a:pt x="24" y="22"/>
                  </a:lnTo>
                  <a:lnTo>
                    <a:pt x="18" y="23"/>
                  </a:lnTo>
                  <a:lnTo>
                    <a:pt x="14" y="25"/>
                  </a:lnTo>
                  <a:lnTo>
                    <a:pt x="7" y="23"/>
                  </a:lnTo>
                  <a:lnTo>
                    <a:pt x="1" y="21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1" y="6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850202"/>
            </a:solidFill>
            <a:ln w="0">
              <a:solidFill>
                <a:srgbClr val="850202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30" name="Freeform 1520"/>
            <p:cNvSpPr>
              <a:spLocks/>
            </p:cNvSpPr>
            <p:nvPr/>
          </p:nvSpPr>
          <p:spPr bwMode="auto">
            <a:xfrm>
              <a:off x="835" y="1833"/>
              <a:ext cx="56" cy="16"/>
            </a:xfrm>
            <a:custGeom>
              <a:avLst/>
              <a:gdLst>
                <a:gd name="T0" fmla="*/ 56 w 56"/>
                <a:gd name="T1" fmla="*/ 0 h 16"/>
                <a:gd name="T2" fmla="*/ 53 w 56"/>
                <a:gd name="T3" fmla="*/ 3 h 16"/>
                <a:gd name="T4" fmla="*/ 51 w 56"/>
                <a:gd name="T5" fmla="*/ 5 h 16"/>
                <a:gd name="T6" fmla="*/ 48 w 56"/>
                <a:gd name="T7" fmla="*/ 6 h 16"/>
                <a:gd name="T8" fmla="*/ 45 w 56"/>
                <a:gd name="T9" fmla="*/ 8 h 16"/>
                <a:gd name="T10" fmla="*/ 44 w 56"/>
                <a:gd name="T11" fmla="*/ 9 h 16"/>
                <a:gd name="T12" fmla="*/ 42 w 56"/>
                <a:gd name="T13" fmla="*/ 10 h 16"/>
                <a:gd name="T14" fmla="*/ 39 w 56"/>
                <a:gd name="T15" fmla="*/ 11 h 16"/>
                <a:gd name="T16" fmla="*/ 37 w 56"/>
                <a:gd name="T17" fmla="*/ 11 h 16"/>
                <a:gd name="T18" fmla="*/ 36 w 56"/>
                <a:gd name="T19" fmla="*/ 11 h 16"/>
                <a:gd name="T20" fmla="*/ 33 w 56"/>
                <a:gd name="T21" fmla="*/ 12 h 16"/>
                <a:gd name="T22" fmla="*/ 31 w 56"/>
                <a:gd name="T23" fmla="*/ 12 h 16"/>
                <a:gd name="T24" fmla="*/ 30 w 56"/>
                <a:gd name="T25" fmla="*/ 12 h 16"/>
                <a:gd name="T26" fmla="*/ 28 w 56"/>
                <a:gd name="T27" fmla="*/ 12 h 16"/>
                <a:gd name="T28" fmla="*/ 27 w 56"/>
                <a:gd name="T29" fmla="*/ 12 h 16"/>
                <a:gd name="T30" fmla="*/ 23 w 56"/>
                <a:gd name="T31" fmla="*/ 11 h 16"/>
                <a:gd name="T32" fmla="*/ 22 w 56"/>
                <a:gd name="T33" fmla="*/ 11 h 16"/>
                <a:gd name="T34" fmla="*/ 22 w 56"/>
                <a:gd name="T35" fmla="*/ 14 h 16"/>
                <a:gd name="T36" fmla="*/ 19 w 56"/>
                <a:gd name="T37" fmla="*/ 14 h 16"/>
                <a:gd name="T38" fmla="*/ 17 w 56"/>
                <a:gd name="T39" fmla="*/ 15 h 16"/>
                <a:gd name="T40" fmla="*/ 16 w 56"/>
                <a:gd name="T41" fmla="*/ 15 h 16"/>
                <a:gd name="T42" fmla="*/ 14 w 56"/>
                <a:gd name="T43" fmla="*/ 16 h 16"/>
                <a:gd name="T44" fmla="*/ 13 w 56"/>
                <a:gd name="T45" fmla="*/ 16 h 16"/>
                <a:gd name="T46" fmla="*/ 11 w 56"/>
                <a:gd name="T47" fmla="*/ 15 h 16"/>
                <a:gd name="T48" fmla="*/ 9 w 56"/>
                <a:gd name="T49" fmla="*/ 15 h 16"/>
                <a:gd name="T50" fmla="*/ 8 w 56"/>
                <a:gd name="T51" fmla="*/ 15 h 16"/>
                <a:gd name="T52" fmla="*/ 6 w 56"/>
                <a:gd name="T53" fmla="*/ 15 h 16"/>
                <a:gd name="T54" fmla="*/ 5 w 56"/>
                <a:gd name="T55" fmla="*/ 14 h 16"/>
                <a:gd name="T56" fmla="*/ 3 w 56"/>
                <a:gd name="T57" fmla="*/ 14 h 16"/>
                <a:gd name="T58" fmla="*/ 2 w 56"/>
                <a:gd name="T59" fmla="*/ 12 h 16"/>
                <a:gd name="T60" fmla="*/ 0 w 56"/>
                <a:gd name="T61" fmla="*/ 12 h 1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"/>
                <a:gd name="T94" fmla="*/ 0 h 16"/>
                <a:gd name="T95" fmla="*/ 56 w 56"/>
                <a:gd name="T96" fmla="*/ 16 h 1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" h="16">
                  <a:moveTo>
                    <a:pt x="56" y="0"/>
                  </a:moveTo>
                  <a:lnTo>
                    <a:pt x="53" y="3"/>
                  </a:lnTo>
                  <a:lnTo>
                    <a:pt x="51" y="5"/>
                  </a:lnTo>
                  <a:lnTo>
                    <a:pt x="48" y="6"/>
                  </a:lnTo>
                  <a:lnTo>
                    <a:pt x="45" y="8"/>
                  </a:lnTo>
                  <a:lnTo>
                    <a:pt x="44" y="9"/>
                  </a:lnTo>
                  <a:lnTo>
                    <a:pt x="42" y="10"/>
                  </a:lnTo>
                  <a:lnTo>
                    <a:pt x="39" y="11"/>
                  </a:lnTo>
                  <a:lnTo>
                    <a:pt x="37" y="11"/>
                  </a:lnTo>
                  <a:lnTo>
                    <a:pt x="36" y="11"/>
                  </a:lnTo>
                  <a:lnTo>
                    <a:pt x="33" y="12"/>
                  </a:lnTo>
                  <a:lnTo>
                    <a:pt x="31" y="12"/>
                  </a:lnTo>
                  <a:lnTo>
                    <a:pt x="30" y="12"/>
                  </a:lnTo>
                  <a:lnTo>
                    <a:pt x="28" y="12"/>
                  </a:lnTo>
                  <a:lnTo>
                    <a:pt x="27" y="12"/>
                  </a:lnTo>
                  <a:lnTo>
                    <a:pt x="23" y="11"/>
                  </a:lnTo>
                  <a:lnTo>
                    <a:pt x="22" y="11"/>
                  </a:lnTo>
                  <a:lnTo>
                    <a:pt x="22" y="14"/>
                  </a:lnTo>
                  <a:lnTo>
                    <a:pt x="19" y="14"/>
                  </a:lnTo>
                  <a:lnTo>
                    <a:pt x="17" y="15"/>
                  </a:lnTo>
                  <a:lnTo>
                    <a:pt x="16" y="15"/>
                  </a:lnTo>
                  <a:lnTo>
                    <a:pt x="14" y="16"/>
                  </a:lnTo>
                  <a:lnTo>
                    <a:pt x="13" y="16"/>
                  </a:lnTo>
                  <a:lnTo>
                    <a:pt x="11" y="15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5" y="14"/>
                  </a:lnTo>
                  <a:lnTo>
                    <a:pt x="3" y="14"/>
                  </a:lnTo>
                  <a:lnTo>
                    <a:pt x="2" y="12"/>
                  </a:lnTo>
                  <a:lnTo>
                    <a:pt x="0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31" name="Freeform 1521"/>
            <p:cNvSpPr>
              <a:spLocks/>
            </p:cNvSpPr>
            <p:nvPr/>
          </p:nvSpPr>
          <p:spPr bwMode="auto">
            <a:xfrm>
              <a:off x="866" y="1830"/>
              <a:ext cx="17" cy="2"/>
            </a:xfrm>
            <a:custGeom>
              <a:avLst/>
              <a:gdLst>
                <a:gd name="T0" fmla="*/ 16 w 17"/>
                <a:gd name="T1" fmla="*/ 0 h 2"/>
                <a:gd name="T2" fmla="*/ 17 w 17"/>
                <a:gd name="T3" fmla="*/ 0 h 2"/>
                <a:gd name="T4" fmla="*/ 17 w 17"/>
                <a:gd name="T5" fmla="*/ 1 h 2"/>
                <a:gd name="T6" fmla="*/ 17 w 17"/>
                <a:gd name="T7" fmla="*/ 1 h 2"/>
                <a:gd name="T8" fmla="*/ 13 w 17"/>
                <a:gd name="T9" fmla="*/ 2 h 2"/>
                <a:gd name="T10" fmla="*/ 8 w 17"/>
                <a:gd name="T11" fmla="*/ 2 h 2"/>
                <a:gd name="T12" fmla="*/ 3 w 17"/>
                <a:gd name="T13" fmla="*/ 2 h 2"/>
                <a:gd name="T14" fmla="*/ 0 w 17"/>
                <a:gd name="T15" fmla="*/ 0 h 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2"/>
                <a:gd name="T26" fmla="*/ 17 w 17"/>
                <a:gd name="T27" fmla="*/ 2 h 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2">
                  <a:moveTo>
                    <a:pt x="16" y="0"/>
                  </a:moveTo>
                  <a:lnTo>
                    <a:pt x="17" y="0"/>
                  </a:lnTo>
                  <a:lnTo>
                    <a:pt x="17" y="1"/>
                  </a:lnTo>
                  <a:lnTo>
                    <a:pt x="13" y="2"/>
                  </a:lnTo>
                  <a:lnTo>
                    <a:pt x="8" y="2"/>
                  </a:lnTo>
                  <a:lnTo>
                    <a:pt x="3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32" name="Freeform 1522"/>
            <p:cNvSpPr>
              <a:spLocks/>
            </p:cNvSpPr>
            <p:nvPr/>
          </p:nvSpPr>
          <p:spPr bwMode="auto">
            <a:xfrm>
              <a:off x="974" y="1787"/>
              <a:ext cx="31" cy="44"/>
            </a:xfrm>
            <a:custGeom>
              <a:avLst/>
              <a:gdLst>
                <a:gd name="T0" fmla="*/ 18 w 31"/>
                <a:gd name="T1" fmla="*/ 44 h 44"/>
                <a:gd name="T2" fmla="*/ 15 w 31"/>
                <a:gd name="T3" fmla="*/ 44 h 44"/>
                <a:gd name="T4" fmla="*/ 12 w 31"/>
                <a:gd name="T5" fmla="*/ 44 h 44"/>
                <a:gd name="T6" fmla="*/ 9 w 31"/>
                <a:gd name="T7" fmla="*/ 43 h 44"/>
                <a:gd name="T8" fmla="*/ 7 w 31"/>
                <a:gd name="T9" fmla="*/ 43 h 44"/>
                <a:gd name="T10" fmla="*/ 6 w 31"/>
                <a:gd name="T11" fmla="*/ 41 h 44"/>
                <a:gd name="T12" fmla="*/ 4 w 31"/>
                <a:gd name="T13" fmla="*/ 40 h 44"/>
                <a:gd name="T14" fmla="*/ 3 w 31"/>
                <a:gd name="T15" fmla="*/ 38 h 44"/>
                <a:gd name="T16" fmla="*/ 3 w 31"/>
                <a:gd name="T17" fmla="*/ 35 h 44"/>
                <a:gd name="T18" fmla="*/ 1 w 31"/>
                <a:gd name="T19" fmla="*/ 33 h 44"/>
                <a:gd name="T20" fmla="*/ 0 w 31"/>
                <a:gd name="T21" fmla="*/ 29 h 44"/>
                <a:gd name="T22" fmla="*/ 0 w 31"/>
                <a:gd name="T23" fmla="*/ 27 h 44"/>
                <a:gd name="T24" fmla="*/ 0 w 31"/>
                <a:gd name="T25" fmla="*/ 23 h 44"/>
                <a:gd name="T26" fmla="*/ 0 w 31"/>
                <a:gd name="T27" fmla="*/ 20 h 44"/>
                <a:gd name="T28" fmla="*/ 0 w 31"/>
                <a:gd name="T29" fmla="*/ 17 h 44"/>
                <a:gd name="T30" fmla="*/ 0 w 31"/>
                <a:gd name="T31" fmla="*/ 14 h 44"/>
                <a:gd name="T32" fmla="*/ 1 w 31"/>
                <a:gd name="T33" fmla="*/ 11 h 44"/>
                <a:gd name="T34" fmla="*/ 3 w 31"/>
                <a:gd name="T35" fmla="*/ 8 h 44"/>
                <a:gd name="T36" fmla="*/ 3 w 31"/>
                <a:gd name="T37" fmla="*/ 6 h 44"/>
                <a:gd name="T38" fmla="*/ 4 w 31"/>
                <a:gd name="T39" fmla="*/ 3 h 44"/>
                <a:gd name="T40" fmla="*/ 7 w 31"/>
                <a:gd name="T41" fmla="*/ 1 h 44"/>
                <a:gd name="T42" fmla="*/ 9 w 31"/>
                <a:gd name="T43" fmla="*/ 0 h 44"/>
                <a:gd name="T44" fmla="*/ 15 w 31"/>
                <a:gd name="T45" fmla="*/ 0 h 44"/>
                <a:gd name="T46" fmla="*/ 18 w 31"/>
                <a:gd name="T47" fmla="*/ 0 h 44"/>
                <a:gd name="T48" fmla="*/ 18 w 31"/>
                <a:gd name="T49" fmla="*/ 0 h 44"/>
                <a:gd name="T50" fmla="*/ 20 w 31"/>
                <a:gd name="T51" fmla="*/ 0 h 44"/>
                <a:gd name="T52" fmla="*/ 21 w 31"/>
                <a:gd name="T53" fmla="*/ 1 h 44"/>
                <a:gd name="T54" fmla="*/ 23 w 31"/>
                <a:gd name="T55" fmla="*/ 1 h 44"/>
                <a:gd name="T56" fmla="*/ 23 w 31"/>
                <a:gd name="T57" fmla="*/ 2 h 44"/>
                <a:gd name="T58" fmla="*/ 24 w 31"/>
                <a:gd name="T59" fmla="*/ 3 h 44"/>
                <a:gd name="T60" fmla="*/ 26 w 31"/>
                <a:gd name="T61" fmla="*/ 4 h 44"/>
                <a:gd name="T62" fmla="*/ 26 w 31"/>
                <a:gd name="T63" fmla="*/ 6 h 44"/>
                <a:gd name="T64" fmla="*/ 28 w 31"/>
                <a:gd name="T65" fmla="*/ 8 h 44"/>
                <a:gd name="T66" fmla="*/ 29 w 31"/>
                <a:gd name="T67" fmla="*/ 9 h 44"/>
                <a:gd name="T68" fmla="*/ 29 w 31"/>
                <a:gd name="T69" fmla="*/ 11 h 44"/>
                <a:gd name="T70" fmla="*/ 29 w 31"/>
                <a:gd name="T71" fmla="*/ 13 h 44"/>
                <a:gd name="T72" fmla="*/ 31 w 31"/>
                <a:gd name="T73" fmla="*/ 16 h 44"/>
                <a:gd name="T74" fmla="*/ 31 w 31"/>
                <a:gd name="T75" fmla="*/ 17 h 44"/>
                <a:gd name="T76" fmla="*/ 31 w 31"/>
                <a:gd name="T77" fmla="*/ 19 h 44"/>
                <a:gd name="T78" fmla="*/ 31 w 31"/>
                <a:gd name="T79" fmla="*/ 22 h 44"/>
                <a:gd name="T80" fmla="*/ 31 w 31"/>
                <a:gd name="T81" fmla="*/ 24 h 44"/>
                <a:gd name="T82" fmla="*/ 31 w 31"/>
                <a:gd name="T83" fmla="*/ 27 h 44"/>
                <a:gd name="T84" fmla="*/ 31 w 31"/>
                <a:gd name="T85" fmla="*/ 28 h 44"/>
                <a:gd name="T86" fmla="*/ 29 w 31"/>
                <a:gd name="T87" fmla="*/ 30 h 44"/>
                <a:gd name="T88" fmla="*/ 29 w 31"/>
                <a:gd name="T89" fmla="*/ 31 h 44"/>
                <a:gd name="T90" fmla="*/ 29 w 31"/>
                <a:gd name="T91" fmla="*/ 34 h 44"/>
                <a:gd name="T92" fmla="*/ 28 w 31"/>
                <a:gd name="T93" fmla="*/ 35 h 44"/>
                <a:gd name="T94" fmla="*/ 28 w 31"/>
                <a:gd name="T95" fmla="*/ 38 h 44"/>
                <a:gd name="T96" fmla="*/ 26 w 31"/>
                <a:gd name="T97" fmla="*/ 39 h 44"/>
                <a:gd name="T98" fmla="*/ 24 w 31"/>
                <a:gd name="T99" fmla="*/ 40 h 44"/>
                <a:gd name="T100" fmla="*/ 24 w 31"/>
                <a:gd name="T101" fmla="*/ 41 h 44"/>
                <a:gd name="T102" fmla="*/ 23 w 31"/>
                <a:gd name="T103" fmla="*/ 41 h 44"/>
                <a:gd name="T104" fmla="*/ 21 w 31"/>
                <a:gd name="T105" fmla="*/ 43 h 44"/>
                <a:gd name="T106" fmla="*/ 20 w 31"/>
                <a:gd name="T107" fmla="*/ 44 h 44"/>
                <a:gd name="T108" fmla="*/ 18 w 31"/>
                <a:gd name="T109" fmla="*/ 44 h 44"/>
                <a:gd name="T110" fmla="*/ 18 w 31"/>
                <a:gd name="T111" fmla="*/ 44 h 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1"/>
                <a:gd name="T169" fmla="*/ 0 h 44"/>
                <a:gd name="T170" fmla="*/ 31 w 31"/>
                <a:gd name="T171" fmla="*/ 44 h 4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1" h="44">
                  <a:moveTo>
                    <a:pt x="18" y="44"/>
                  </a:moveTo>
                  <a:lnTo>
                    <a:pt x="15" y="44"/>
                  </a:lnTo>
                  <a:lnTo>
                    <a:pt x="12" y="44"/>
                  </a:lnTo>
                  <a:lnTo>
                    <a:pt x="9" y="43"/>
                  </a:lnTo>
                  <a:lnTo>
                    <a:pt x="7" y="43"/>
                  </a:lnTo>
                  <a:lnTo>
                    <a:pt x="6" y="41"/>
                  </a:lnTo>
                  <a:lnTo>
                    <a:pt x="4" y="40"/>
                  </a:lnTo>
                  <a:lnTo>
                    <a:pt x="3" y="38"/>
                  </a:lnTo>
                  <a:lnTo>
                    <a:pt x="3" y="35"/>
                  </a:lnTo>
                  <a:lnTo>
                    <a:pt x="1" y="33"/>
                  </a:lnTo>
                  <a:lnTo>
                    <a:pt x="0" y="29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1" y="11"/>
                  </a:lnTo>
                  <a:lnTo>
                    <a:pt x="3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1"/>
                  </a:lnTo>
                  <a:lnTo>
                    <a:pt x="9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1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4" y="3"/>
                  </a:lnTo>
                  <a:lnTo>
                    <a:pt x="26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9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31" y="16"/>
                  </a:lnTo>
                  <a:lnTo>
                    <a:pt x="31" y="17"/>
                  </a:lnTo>
                  <a:lnTo>
                    <a:pt x="31" y="19"/>
                  </a:lnTo>
                  <a:lnTo>
                    <a:pt x="31" y="22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31" y="28"/>
                  </a:lnTo>
                  <a:lnTo>
                    <a:pt x="29" y="30"/>
                  </a:lnTo>
                  <a:lnTo>
                    <a:pt x="29" y="31"/>
                  </a:lnTo>
                  <a:lnTo>
                    <a:pt x="29" y="34"/>
                  </a:lnTo>
                  <a:lnTo>
                    <a:pt x="28" y="35"/>
                  </a:lnTo>
                  <a:lnTo>
                    <a:pt x="28" y="38"/>
                  </a:lnTo>
                  <a:lnTo>
                    <a:pt x="26" y="39"/>
                  </a:lnTo>
                  <a:lnTo>
                    <a:pt x="24" y="40"/>
                  </a:lnTo>
                  <a:lnTo>
                    <a:pt x="24" y="41"/>
                  </a:lnTo>
                  <a:lnTo>
                    <a:pt x="23" y="41"/>
                  </a:lnTo>
                  <a:lnTo>
                    <a:pt x="21" y="43"/>
                  </a:lnTo>
                  <a:lnTo>
                    <a:pt x="20" y="44"/>
                  </a:lnTo>
                  <a:lnTo>
                    <a:pt x="18" y="4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33" name="Freeform 1523"/>
            <p:cNvSpPr>
              <a:spLocks/>
            </p:cNvSpPr>
            <p:nvPr/>
          </p:nvSpPr>
          <p:spPr bwMode="auto">
            <a:xfrm>
              <a:off x="988" y="1801"/>
              <a:ext cx="7" cy="15"/>
            </a:xfrm>
            <a:custGeom>
              <a:avLst/>
              <a:gdLst>
                <a:gd name="T0" fmla="*/ 1 w 7"/>
                <a:gd name="T1" fmla="*/ 0 h 15"/>
                <a:gd name="T2" fmla="*/ 4 w 7"/>
                <a:gd name="T3" fmla="*/ 0 h 15"/>
                <a:gd name="T4" fmla="*/ 4 w 7"/>
                <a:gd name="T5" fmla="*/ 2 h 15"/>
                <a:gd name="T6" fmla="*/ 6 w 7"/>
                <a:gd name="T7" fmla="*/ 3 h 15"/>
                <a:gd name="T8" fmla="*/ 6 w 7"/>
                <a:gd name="T9" fmla="*/ 5 h 15"/>
                <a:gd name="T10" fmla="*/ 7 w 7"/>
                <a:gd name="T11" fmla="*/ 8 h 15"/>
                <a:gd name="T12" fmla="*/ 7 w 7"/>
                <a:gd name="T13" fmla="*/ 10 h 15"/>
                <a:gd name="T14" fmla="*/ 6 w 7"/>
                <a:gd name="T15" fmla="*/ 13 h 15"/>
                <a:gd name="T16" fmla="*/ 6 w 7"/>
                <a:gd name="T17" fmla="*/ 14 h 15"/>
                <a:gd name="T18" fmla="*/ 3 w 7"/>
                <a:gd name="T19" fmla="*/ 15 h 15"/>
                <a:gd name="T20" fmla="*/ 1 w 7"/>
                <a:gd name="T21" fmla="*/ 13 h 15"/>
                <a:gd name="T22" fmla="*/ 1 w 7"/>
                <a:gd name="T23" fmla="*/ 11 h 15"/>
                <a:gd name="T24" fmla="*/ 1 w 7"/>
                <a:gd name="T25" fmla="*/ 10 h 15"/>
                <a:gd name="T26" fmla="*/ 0 w 7"/>
                <a:gd name="T27" fmla="*/ 8 h 15"/>
                <a:gd name="T28" fmla="*/ 0 w 7"/>
                <a:gd name="T29" fmla="*/ 6 h 15"/>
                <a:gd name="T30" fmla="*/ 0 w 7"/>
                <a:gd name="T31" fmla="*/ 4 h 15"/>
                <a:gd name="T32" fmla="*/ 1 w 7"/>
                <a:gd name="T33" fmla="*/ 3 h 15"/>
                <a:gd name="T34" fmla="*/ 1 w 7"/>
                <a:gd name="T35" fmla="*/ 0 h 1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"/>
                <a:gd name="T55" fmla="*/ 0 h 15"/>
                <a:gd name="T56" fmla="*/ 7 w 7"/>
                <a:gd name="T57" fmla="*/ 15 h 1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" h="15">
                  <a:moveTo>
                    <a:pt x="1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7" y="8"/>
                  </a:lnTo>
                  <a:lnTo>
                    <a:pt x="7" y="10"/>
                  </a:lnTo>
                  <a:lnTo>
                    <a:pt x="6" y="13"/>
                  </a:lnTo>
                  <a:lnTo>
                    <a:pt x="6" y="14"/>
                  </a:lnTo>
                  <a:lnTo>
                    <a:pt x="3" y="15"/>
                  </a:lnTo>
                  <a:lnTo>
                    <a:pt x="1" y="13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BABAB"/>
            </a:solidFill>
            <a:ln w="0">
              <a:solidFill>
                <a:srgbClr val="ABABAB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34" name="Freeform 1524"/>
            <p:cNvSpPr>
              <a:spLocks/>
            </p:cNvSpPr>
            <p:nvPr/>
          </p:nvSpPr>
          <p:spPr bwMode="auto">
            <a:xfrm>
              <a:off x="989" y="1801"/>
              <a:ext cx="3" cy="14"/>
            </a:xfrm>
            <a:custGeom>
              <a:avLst/>
              <a:gdLst>
                <a:gd name="T0" fmla="*/ 3 w 3"/>
                <a:gd name="T1" fmla="*/ 0 h 14"/>
                <a:gd name="T2" fmla="*/ 2 w 3"/>
                <a:gd name="T3" fmla="*/ 3 h 14"/>
                <a:gd name="T4" fmla="*/ 0 w 3"/>
                <a:gd name="T5" fmla="*/ 5 h 14"/>
                <a:gd name="T6" fmla="*/ 0 w 3"/>
                <a:gd name="T7" fmla="*/ 8 h 14"/>
                <a:gd name="T8" fmla="*/ 2 w 3"/>
                <a:gd name="T9" fmla="*/ 10 h 14"/>
                <a:gd name="T10" fmla="*/ 2 w 3"/>
                <a:gd name="T11" fmla="*/ 13 h 14"/>
                <a:gd name="T12" fmla="*/ 3 w 3"/>
                <a:gd name="T13" fmla="*/ 14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"/>
                <a:gd name="T22" fmla="*/ 0 h 14"/>
                <a:gd name="T23" fmla="*/ 3 w 3"/>
                <a:gd name="T24" fmla="*/ 14 h 1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" h="14">
                  <a:moveTo>
                    <a:pt x="3" y="0"/>
                  </a:moveTo>
                  <a:lnTo>
                    <a:pt x="2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2" y="10"/>
                  </a:lnTo>
                  <a:lnTo>
                    <a:pt x="2" y="13"/>
                  </a:lnTo>
                  <a:lnTo>
                    <a:pt x="3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35" name="Freeform 1525"/>
            <p:cNvSpPr>
              <a:spLocks/>
            </p:cNvSpPr>
            <p:nvPr/>
          </p:nvSpPr>
          <p:spPr bwMode="auto">
            <a:xfrm>
              <a:off x="978" y="1787"/>
              <a:ext cx="14" cy="44"/>
            </a:xfrm>
            <a:custGeom>
              <a:avLst/>
              <a:gdLst>
                <a:gd name="T0" fmla="*/ 14 w 14"/>
                <a:gd name="T1" fmla="*/ 44 h 44"/>
                <a:gd name="T2" fmla="*/ 13 w 14"/>
                <a:gd name="T3" fmla="*/ 44 h 44"/>
                <a:gd name="T4" fmla="*/ 11 w 14"/>
                <a:gd name="T5" fmla="*/ 44 h 44"/>
                <a:gd name="T6" fmla="*/ 10 w 14"/>
                <a:gd name="T7" fmla="*/ 43 h 44"/>
                <a:gd name="T8" fmla="*/ 8 w 14"/>
                <a:gd name="T9" fmla="*/ 41 h 44"/>
                <a:gd name="T10" fmla="*/ 6 w 14"/>
                <a:gd name="T11" fmla="*/ 41 h 44"/>
                <a:gd name="T12" fmla="*/ 6 w 14"/>
                <a:gd name="T13" fmla="*/ 40 h 44"/>
                <a:gd name="T14" fmla="*/ 5 w 14"/>
                <a:gd name="T15" fmla="*/ 39 h 44"/>
                <a:gd name="T16" fmla="*/ 3 w 14"/>
                <a:gd name="T17" fmla="*/ 38 h 44"/>
                <a:gd name="T18" fmla="*/ 3 w 14"/>
                <a:gd name="T19" fmla="*/ 35 h 44"/>
                <a:gd name="T20" fmla="*/ 2 w 14"/>
                <a:gd name="T21" fmla="*/ 34 h 44"/>
                <a:gd name="T22" fmla="*/ 2 w 14"/>
                <a:gd name="T23" fmla="*/ 31 h 44"/>
                <a:gd name="T24" fmla="*/ 2 w 14"/>
                <a:gd name="T25" fmla="*/ 30 h 44"/>
                <a:gd name="T26" fmla="*/ 0 w 14"/>
                <a:gd name="T27" fmla="*/ 28 h 44"/>
                <a:gd name="T28" fmla="*/ 0 w 14"/>
                <a:gd name="T29" fmla="*/ 27 h 44"/>
                <a:gd name="T30" fmla="*/ 0 w 14"/>
                <a:gd name="T31" fmla="*/ 24 h 44"/>
                <a:gd name="T32" fmla="*/ 0 w 14"/>
                <a:gd name="T33" fmla="*/ 22 h 44"/>
                <a:gd name="T34" fmla="*/ 0 w 14"/>
                <a:gd name="T35" fmla="*/ 19 h 44"/>
                <a:gd name="T36" fmla="*/ 0 w 14"/>
                <a:gd name="T37" fmla="*/ 17 h 44"/>
                <a:gd name="T38" fmla="*/ 0 w 14"/>
                <a:gd name="T39" fmla="*/ 16 h 44"/>
                <a:gd name="T40" fmla="*/ 2 w 14"/>
                <a:gd name="T41" fmla="*/ 13 h 44"/>
                <a:gd name="T42" fmla="*/ 2 w 14"/>
                <a:gd name="T43" fmla="*/ 11 h 44"/>
                <a:gd name="T44" fmla="*/ 2 w 14"/>
                <a:gd name="T45" fmla="*/ 9 h 44"/>
                <a:gd name="T46" fmla="*/ 3 w 14"/>
                <a:gd name="T47" fmla="*/ 8 h 44"/>
                <a:gd name="T48" fmla="*/ 3 w 14"/>
                <a:gd name="T49" fmla="*/ 6 h 44"/>
                <a:gd name="T50" fmla="*/ 5 w 14"/>
                <a:gd name="T51" fmla="*/ 4 h 44"/>
                <a:gd name="T52" fmla="*/ 6 w 14"/>
                <a:gd name="T53" fmla="*/ 3 h 44"/>
                <a:gd name="T54" fmla="*/ 6 w 14"/>
                <a:gd name="T55" fmla="*/ 2 h 44"/>
                <a:gd name="T56" fmla="*/ 8 w 14"/>
                <a:gd name="T57" fmla="*/ 1 h 44"/>
                <a:gd name="T58" fmla="*/ 10 w 14"/>
                <a:gd name="T59" fmla="*/ 1 h 44"/>
                <a:gd name="T60" fmla="*/ 13 w 14"/>
                <a:gd name="T61" fmla="*/ 0 h 44"/>
                <a:gd name="T62" fmla="*/ 14 w 14"/>
                <a:gd name="T63" fmla="*/ 0 h 4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"/>
                <a:gd name="T97" fmla="*/ 0 h 44"/>
                <a:gd name="T98" fmla="*/ 14 w 14"/>
                <a:gd name="T99" fmla="*/ 44 h 4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" h="44">
                  <a:moveTo>
                    <a:pt x="14" y="44"/>
                  </a:moveTo>
                  <a:lnTo>
                    <a:pt x="13" y="44"/>
                  </a:lnTo>
                  <a:lnTo>
                    <a:pt x="11" y="44"/>
                  </a:lnTo>
                  <a:lnTo>
                    <a:pt x="10" y="43"/>
                  </a:lnTo>
                  <a:lnTo>
                    <a:pt x="8" y="41"/>
                  </a:lnTo>
                  <a:lnTo>
                    <a:pt x="6" y="41"/>
                  </a:lnTo>
                  <a:lnTo>
                    <a:pt x="6" y="40"/>
                  </a:lnTo>
                  <a:lnTo>
                    <a:pt x="5" y="39"/>
                  </a:lnTo>
                  <a:lnTo>
                    <a:pt x="3" y="38"/>
                  </a:lnTo>
                  <a:lnTo>
                    <a:pt x="3" y="35"/>
                  </a:lnTo>
                  <a:lnTo>
                    <a:pt x="2" y="34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2" y="13"/>
                  </a:lnTo>
                  <a:lnTo>
                    <a:pt x="2" y="11"/>
                  </a:lnTo>
                  <a:lnTo>
                    <a:pt x="2" y="9"/>
                  </a:lnTo>
                  <a:lnTo>
                    <a:pt x="3" y="8"/>
                  </a:lnTo>
                  <a:lnTo>
                    <a:pt x="3" y="6"/>
                  </a:lnTo>
                  <a:lnTo>
                    <a:pt x="5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8" y="1"/>
                  </a:lnTo>
                  <a:lnTo>
                    <a:pt x="10" y="1"/>
                  </a:ln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36" name="Line 1526"/>
            <p:cNvSpPr>
              <a:spLocks noChangeShapeType="1"/>
            </p:cNvSpPr>
            <p:nvPr/>
          </p:nvSpPr>
          <p:spPr bwMode="auto">
            <a:xfrm flipH="1">
              <a:off x="980" y="1783"/>
              <a:ext cx="1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137" name="Freeform 1527"/>
            <p:cNvSpPr>
              <a:spLocks/>
            </p:cNvSpPr>
            <p:nvPr/>
          </p:nvSpPr>
          <p:spPr bwMode="auto">
            <a:xfrm>
              <a:off x="908" y="1629"/>
              <a:ext cx="58" cy="54"/>
            </a:xfrm>
            <a:custGeom>
              <a:avLst/>
              <a:gdLst>
                <a:gd name="T0" fmla="*/ 0 w 58"/>
                <a:gd name="T1" fmla="*/ 9 h 54"/>
                <a:gd name="T2" fmla="*/ 2 w 58"/>
                <a:gd name="T3" fmla="*/ 13 h 54"/>
                <a:gd name="T4" fmla="*/ 3 w 58"/>
                <a:gd name="T5" fmla="*/ 18 h 54"/>
                <a:gd name="T6" fmla="*/ 6 w 58"/>
                <a:gd name="T7" fmla="*/ 23 h 54"/>
                <a:gd name="T8" fmla="*/ 13 w 58"/>
                <a:gd name="T9" fmla="*/ 30 h 54"/>
                <a:gd name="T10" fmla="*/ 19 w 58"/>
                <a:gd name="T11" fmla="*/ 35 h 54"/>
                <a:gd name="T12" fmla="*/ 27 w 58"/>
                <a:gd name="T13" fmla="*/ 40 h 54"/>
                <a:gd name="T14" fmla="*/ 30 w 58"/>
                <a:gd name="T15" fmla="*/ 43 h 54"/>
                <a:gd name="T16" fmla="*/ 33 w 58"/>
                <a:gd name="T17" fmla="*/ 45 h 54"/>
                <a:gd name="T18" fmla="*/ 34 w 58"/>
                <a:gd name="T19" fmla="*/ 47 h 54"/>
                <a:gd name="T20" fmla="*/ 36 w 58"/>
                <a:gd name="T21" fmla="*/ 50 h 54"/>
                <a:gd name="T22" fmla="*/ 38 w 58"/>
                <a:gd name="T23" fmla="*/ 52 h 54"/>
                <a:gd name="T24" fmla="*/ 41 w 58"/>
                <a:gd name="T25" fmla="*/ 53 h 54"/>
                <a:gd name="T26" fmla="*/ 42 w 58"/>
                <a:gd name="T27" fmla="*/ 53 h 54"/>
                <a:gd name="T28" fmla="*/ 45 w 58"/>
                <a:gd name="T29" fmla="*/ 53 h 54"/>
                <a:gd name="T30" fmla="*/ 50 w 58"/>
                <a:gd name="T31" fmla="*/ 54 h 54"/>
                <a:gd name="T32" fmla="*/ 52 w 58"/>
                <a:gd name="T33" fmla="*/ 54 h 54"/>
                <a:gd name="T34" fmla="*/ 55 w 58"/>
                <a:gd name="T35" fmla="*/ 54 h 54"/>
                <a:gd name="T36" fmla="*/ 56 w 58"/>
                <a:gd name="T37" fmla="*/ 53 h 54"/>
                <a:gd name="T38" fmla="*/ 56 w 58"/>
                <a:gd name="T39" fmla="*/ 52 h 54"/>
                <a:gd name="T40" fmla="*/ 56 w 58"/>
                <a:gd name="T41" fmla="*/ 51 h 54"/>
                <a:gd name="T42" fmla="*/ 58 w 58"/>
                <a:gd name="T43" fmla="*/ 50 h 54"/>
                <a:gd name="T44" fmla="*/ 58 w 58"/>
                <a:gd name="T45" fmla="*/ 48 h 54"/>
                <a:gd name="T46" fmla="*/ 58 w 58"/>
                <a:gd name="T47" fmla="*/ 47 h 54"/>
                <a:gd name="T48" fmla="*/ 58 w 58"/>
                <a:gd name="T49" fmla="*/ 46 h 54"/>
                <a:gd name="T50" fmla="*/ 58 w 58"/>
                <a:gd name="T51" fmla="*/ 45 h 54"/>
                <a:gd name="T52" fmla="*/ 58 w 58"/>
                <a:gd name="T53" fmla="*/ 43 h 54"/>
                <a:gd name="T54" fmla="*/ 56 w 58"/>
                <a:gd name="T55" fmla="*/ 42 h 54"/>
                <a:gd name="T56" fmla="*/ 58 w 58"/>
                <a:gd name="T57" fmla="*/ 41 h 54"/>
                <a:gd name="T58" fmla="*/ 58 w 58"/>
                <a:gd name="T59" fmla="*/ 40 h 54"/>
                <a:gd name="T60" fmla="*/ 56 w 58"/>
                <a:gd name="T61" fmla="*/ 39 h 54"/>
                <a:gd name="T62" fmla="*/ 55 w 58"/>
                <a:gd name="T63" fmla="*/ 37 h 54"/>
                <a:gd name="T64" fmla="*/ 53 w 58"/>
                <a:gd name="T65" fmla="*/ 37 h 54"/>
                <a:gd name="T66" fmla="*/ 52 w 58"/>
                <a:gd name="T67" fmla="*/ 37 h 54"/>
                <a:gd name="T68" fmla="*/ 50 w 58"/>
                <a:gd name="T69" fmla="*/ 36 h 54"/>
                <a:gd name="T70" fmla="*/ 48 w 58"/>
                <a:gd name="T71" fmla="*/ 36 h 54"/>
                <a:gd name="T72" fmla="*/ 47 w 58"/>
                <a:gd name="T73" fmla="*/ 36 h 54"/>
                <a:gd name="T74" fmla="*/ 45 w 58"/>
                <a:gd name="T75" fmla="*/ 36 h 54"/>
                <a:gd name="T76" fmla="*/ 44 w 58"/>
                <a:gd name="T77" fmla="*/ 37 h 54"/>
                <a:gd name="T78" fmla="*/ 42 w 58"/>
                <a:gd name="T79" fmla="*/ 37 h 54"/>
                <a:gd name="T80" fmla="*/ 41 w 58"/>
                <a:gd name="T81" fmla="*/ 39 h 54"/>
                <a:gd name="T82" fmla="*/ 38 w 58"/>
                <a:gd name="T83" fmla="*/ 37 h 54"/>
                <a:gd name="T84" fmla="*/ 36 w 58"/>
                <a:gd name="T85" fmla="*/ 35 h 54"/>
                <a:gd name="T86" fmla="*/ 34 w 58"/>
                <a:gd name="T87" fmla="*/ 32 h 54"/>
                <a:gd name="T88" fmla="*/ 33 w 58"/>
                <a:gd name="T89" fmla="*/ 30 h 54"/>
                <a:gd name="T90" fmla="*/ 31 w 58"/>
                <a:gd name="T91" fmla="*/ 26 h 54"/>
                <a:gd name="T92" fmla="*/ 30 w 58"/>
                <a:gd name="T93" fmla="*/ 23 h 54"/>
                <a:gd name="T94" fmla="*/ 27 w 58"/>
                <a:gd name="T95" fmla="*/ 19 h 54"/>
                <a:gd name="T96" fmla="*/ 22 w 58"/>
                <a:gd name="T97" fmla="*/ 16 h 54"/>
                <a:gd name="T98" fmla="*/ 22 w 58"/>
                <a:gd name="T99" fmla="*/ 14 h 54"/>
                <a:gd name="T100" fmla="*/ 22 w 58"/>
                <a:gd name="T101" fmla="*/ 13 h 54"/>
                <a:gd name="T102" fmla="*/ 22 w 58"/>
                <a:gd name="T103" fmla="*/ 10 h 54"/>
                <a:gd name="T104" fmla="*/ 22 w 58"/>
                <a:gd name="T105" fmla="*/ 9 h 54"/>
                <a:gd name="T106" fmla="*/ 20 w 58"/>
                <a:gd name="T107" fmla="*/ 7 h 54"/>
                <a:gd name="T108" fmla="*/ 19 w 58"/>
                <a:gd name="T109" fmla="*/ 5 h 54"/>
                <a:gd name="T110" fmla="*/ 19 w 58"/>
                <a:gd name="T111" fmla="*/ 3 h 54"/>
                <a:gd name="T112" fmla="*/ 17 w 58"/>
                <a:gd name="T113" fmla="*/ 0 h 54"/>
                <a:gd name="T114" fmla="*/ 0 w 58"/>
                <a:gd name="T115" fmla="*/ 9 h 5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8"/>
                <a:gd name="T175" fmla="*/ 0 h 54"/>
                <a:gd name="T176" fmla="*/ 58 w 58"/>
                <a:gd name="T177" fmla="*/ 54 h 5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8" h="54">
                  <a:moveTo>
                    <a:pt x="0" y="9"/>
                  </a:moveTo>
                  <a:lnTo>
                    <a:pt x="2" y="13"/>
                  </a:lnTo>
                  <a:lnTo>
                    <a:pt x="3" y="18"/>
                  </a:lnTo>
                  <a:lnTo>
                    <a:pt x="6" y="23"/>
                  </a:lnTo>
                  <a:lnTo>
                    <a:pt x="13" y="30"/>
                  </a:lnTo>
                  <a:lnTo>
                    <a:pt x="19" y="35"/>
                  </a:lnTo>
                  <a:lnTo>
                    <a:pt x="27" y="40"/>
                  </a:lnTo>
                  <a:lnTo>
                    <a:pt x="30" y="43"/>
                  </a:lnTo>
                  <a:lnTo>
                    <a:pt x="33" y="45"/>
                  </a:lnTo>
                  <a:lnTo>
                    <a:pt x="34" y="47"/>
                  </a:lnTo>
                  <a:lnTo>
                    <a:pt x="36" y="50"/>
                  </a:lnTo>
                  <a:lnTo>
                    <a:pt x="38" y="52"/>
                  </a:lnTo>
                  <a:lnTo>
                    <a:pt x="41" y="53"/>
                  </a:lnTo>
                  <a:lnTo>
                    <a:pt x="42" y="53"/>
                  </a:lnTo>
                  <a:lnTo>
                    <a:pt x="45" y="53"/>
                  </a:lnTo>
                  <a:lnTo>
                    <a:pt x="50" y="54"/>
                  </a:lnTo>
                  <a:lnTo>
                    <a:pt x="52" y="54"/>
                  </a:lnTo>
                  <a:lnTo>
                    <a:pt x="55" y="54"/>
                  </a:lnTo>
                  <a:lnTo>
                    <a:pt x="56" y="53"/>
                  </a:lnTo>
                  <a:lnTo>
                    <a:pt x="56" y="52"/>
                  </a:lnTo>
                  <a:lnTo>
                    <a:pt x="56" y="51"/>
                  </a:lnTo>
                  <a:lnTo>
                    <a:pt x="58" y="50"/>
                  </a:lnTo>
                  <a:lnTo>
                    <a:pt x="58" y="48"/>
                  </a:lnTo>
                  <a:lnTo>
                    <a:pt x="58" y="47"/>
                  </a:lnTo>
                  <a:lnTo>
                    <a:pt x="58" y="46"/>
                  </a:lnTo>
                  <a:lnTo>
                    <a:pt x="58" y="45"/>
                  </a:lnTo>
                  <a:lnTo>
                    <a:pt x="58" y="43"/>
                  </a:lnTo>
                  <a:lnTo>
                    <a:pt x="56" y="42"/>
                  </a:lnTo>
                  <a:lnTo>
                    <a:pt x="58" y="41"/>
                  </a:lnTo>
                  <a:lnTo>
                    <a:pt x="58" y="40"/>
                  </a:lnTo>
                  <a:lnTo>
                    <a:pt x="56" y="39"/>
                  </a:lnTo>
                  <a:lnTo>
                    <a:pt x="55" y="37"/>
                  </a:lnTo>
                  <a:lnTo>
                    <a:pt x="53" y="37"/>
                  </a:lnTo>
                  <a:lnTo>
                    <a:pt x="52" y="37"/>
                  </a:lnTo>
                  <a:lnTo>
                    <a:pt x="50" y="36"/>
                  </a:lnTo>
                  <a:lnTo>
                    <a:pt x="48" y="36"/>
                  </a:lnTo>
                  <a:lnTo>
                    <a:pt x="47" y="36"/>
                  </a:lnTo>
                  <a:lnTo>
                    <a:pt x="45" y="36"/>
                  </a:lnTo>
                  <a:lnTo>
                    <a:pt x="44" y="37"/>
                  </a:lnTo>
                  <a:lnTo>
                    <a:pt x="42" y="37"/>
                  </a:lnTo>
                  <a:lnTo>
                    <a:pt x="41" y="39"/>
                  </a:lnTo>
                  <a:lnTo>
                    <a:pt x="38" y="37"/>
                  </a:lnTo>
                  <a:lnTo>
                    <a:pt x="36" y="35"/>
                  </a:lnTo>
                  <a:lnTo>
                    <a:pt x="34" y="32"/>
                  </a:lnTo>
                  <a:lnTo>
                    <a:pt x="33" y="30"/>
                  </a:lnTo>
                  <a:lnTo>
                    <a:pt x="31" y="26"/>
                  </a:lnTo>
                  <a:lnTo>
                    <a:pt x="30" y="23"/>
                  </a:lnTo>
                  <a:lnTo>
                    <a:pt x="27" y="19"/>
                  </a:lnTo>
                  <a:lnTo>
                    <a:pt x="22" y="16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0" y="7"/>
                  </a:lnTo>
                  <a:lnTo>
                    <a:pt x="19" y="5"/>
                  </a:lnTo>
                  <a:lnTo>
                    <a:pt x="19" y="3"/>
                  </a:lnTo>
                  <a:lnTo>
                    <a:pt x="17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C283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38" name="Freeform 1528"/>
            <p:cNvSpPr>
              <a:spLocks/>
            </p:cNvSpPr>
            <p:nvPr/>
          </p:nvSpPr>
          <p:spPr bwMode="auto">
            <a:xfrm>
              <a:off x="910" y="1652"/>
              <a:ext cx="48" cy="34"/>
            </a:xfrm>
            <a:custGeom>
              <a:avLst/>
              <a:gdLst>
                <a:gd name="T0" fmla="*/ 0 w 48"/>
                <a:gd name="T1" fmla="*/ 0 h 34"/>
                <a:gd name="T2" fmla="*/ 1 w 48"/>
                <a:gd name="T3" fmla="*/ 2 h 34"/>
                <a:gd name="T4" fmla="*/ 1 w 48"/>
                <a:gd name="T5" fmla="*/ 3 h 34"/>
                <a:gd name="T6" fmla="*/ 3 w 48"/>
                <a:gd name="T7" fmla="*/ 3 h 34"/>
                <a:gd name="T8" fmla="*/ 3 w 48"/>
                <a:gd name="T9" fmla="*/ 4 h 34"/>
                <a:gd name="T10" fmla="*/ 4 w 48"/>
                <a:gd name="T11" fmla="*/ 6 h 34"/>
                <a:gd name="T12" fmla="*/ 6 w 48"/>
                <a:gd name="T13" fmla="*/ 7 h 34"/>
                <a:gd name="T14" fmla="*/ 6 w 48"/>
                <a:gd name="T15" fmla="*/ 8 h 34"/>
                <a:gd name="T16" fmla="*/ 8 w 48"/>
                <a:gd name="T17" fmla="*/ 9 h 34"/>
                <a:gd name="T18" fmla="*/ 9 w 48"/>
                <a:gd name="T19" fmla="*/ 9 h 34"/>
                <a:gd name="T20" fmla="*/ 11 w 48"/>
                <a:gd name="T21" fmla="*/ 11 h 34"/>
                <a:gd name="T22" fmla="*/ 12 w 48"/>
                <a:gd name="T23" fmla="*/ 12 h 34"/>
                <a:gd name="T24" fmla="*/ 14 w 48"/>
                <a:gd name="T25" fmla="*/ 12 h 34"/>
                <a:gd name="T26" fmla="*/ 14 w 48"/>
                <a:gd name="T27" fmla="*/ 13 h 34"/>
                <a:gd name="T28" fmla="*/ 15 w 48"/>
                <a:gd name="T29" fmla="*/ 14 h 34"/>
                <a:gd name="T30" fmla="*/ 17 w 48"/>
                <a:gd name="T31" fmla="*/ 16 h 34"/>
                <a:gd name="T32" fmla="*/ 18 w 48"/>
                <a:gd name="T33" fmla="*/ 16 h 34"/>
                <a:gd name="T34" fmla="*/ 20 w 48"/>
                <a:gd name="T35" fmla="*/ 17 h 34"/>
                <a:gd name="T36" fmla="*/ 22 w 48"/>
                <a:gd name="T37" fmla="*/ 18 h 34"/>
                <a:gd name="T38" fmla="*/ 23 w 48"/>
                <a:gd name="T39" fmla="*/ 19 h 34"/>
                <a:gd name="T40" fmla="*/ 25 w 48"/>
                <a:gd name="T41" fmla="*/ 20 h 34"/>
                <a:gd name="T42" fmla="*/ 25 w 48"/>
                <a:gd name="T43" fmla="*/ 20 h 34"/>
                <a:gd name="T44" fmla="*/ 26 w 48"/>
                <a:gd name="T45" fmla="*/ 22 h 34"/>
                <a:gd name="T46" fmla="*/ 28 w 48"/>
                <a:gd name="T47" fmla="*/ 23 h 34"/>
                <a:gd name="T48" fmla="*/ 29 w 48"/>
                <a:gd name="T49" fmla="*/ 24 h 34"/>
                <a:gd name="T50" fmla="*/ 31 w 48"/>
                <a:gd name="T51" fmla="*/ 25 h 34"/>
                <a:gd name="T52" fmla="*/ 32 w 48"/>
                <a:gd name="T53" fmla="*/ 27 h 34"/>
                <a:gd name="T54" fmla="*/ 34 w 48"/>
                <a:gd name="T55" fmla="*/ 28 h 34"/>
                <a:gd name="T56" fmla="*/ 36 w 48"/>
                <a:gd name="T57" fmla="*/ 29 h 34"/>
                <a:gd name="T58" fmla="*/ 36 w 48"/>
                <a:gd name="T59" fmla="*/ 29 h 34"/>
                <a:gd name="T60" fmla="*/ 37 w 48"/>
                <a:gd name="T61" fmla="*/ 30 h 34"/>
                <a:gd name="T62" fmla="*/ 39 w 48"/>
                <a:gd name="T63" fmla="*/ 31 h 34"/>
                <a:gd name="T64" fmla="*/ 40 w 48"/>
                <a:gd name="T65" fmla="*/ 31 h 34"/>
                <a:gd name="T66" fmla="*/ 43 w 48"/>
                <a:gd name="T67" fmla="*/ 33 h 34"/>
                <a:gd name="T68" fmla="*/ 45 w 48"/>
                <a:gd name="T69" fmla="*/ 33 h 34"/>
                <a:gd name="T70" fmla="*/ 48 w 48"/>
                <a:gd name="T71" fmla="*/ 34 h 3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8"/>
                <a:gd name="T109" fmla="*/ 0 h 34"/>
                <a:gd name="T110" fmla="*/ 48 w 48"/>
                <a:gd name="T111" fmla="*/ 34 h 3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8" h="34">
                  <a:moveTo>
                    <a:pt x="0" y="0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4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8" y="9"/>
                  </a:lnTo>
                  <a:lnTo>
                    <a:pt x="9" y="9"/>
                  </a:lnTo>
                  <a:lnTo>
                    <a:pt x="11" y="11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14" y="13"/>
                  </a:lnTo>
                  <a:lnTo>
                    <a:pt x="15" y="14"/>
                  </a:lnTo>
                  <a:lnTo>
                    <a:pt x="17" y="16"/>
                  </a:lnTo>
                  <a:lnTo>
                    <a:pt x="18" y="16"/>
                  </a:lnTo>
                  <a:lnTo>
                    <a:pt x="20" y="17"/>
                  </a:lnTo>
                  <a:lnTo>
                    <a:pt x="22" y="18"/>
                  </a:lnTo>
                  <a:lnTo>
                    <a:pt x="23" y="19"/>
                  </a:lnTo>
                  <a:lnTo>
                    <a:pt x="25" y="20"/>
                  </a:lnTo>
                  <a:lnTo>
                    <a:pt x="26" y="22"/>
                  </a:lnTo>
                  <a:lnTo>
                    <a:pt x="28" y="23"/>
                  </a:lnTo>
                  <a:lnTo>
                    <a:pt x="29" y="24"/>
                  </a:lnTo>
                  <a:lnTo>
                    <a:pt x="31" y="25"/>
                  </a:lnTo>
                  <a:lnTo>
                    <a:pt x="32" y="27"/>
                  </a:lnTo>
                  <a:lnTo>
                    <a:pt x="34" y="28"/>
                  </a:lnTo>
                  <a:lnTo>
                    <a:pt x="36" y="29"/>
                  </a:lnTo>
                  <a:lnTo>
                    <a:pt x="37" y="30"/>
                  </a:lnTo>
                  <a:lnTo>
                    <a:pt x="39" y="31"/>
                  </a:lnTo>
                  <a:lnTo>
                    <a:pt x="40" y="31"/>
                  </a:lnTo>
                  <a:lnTo>
                    <a:pt x="43" y="33"/>
                  </a:lnTo>
                  <a:lnTo>
                    <a:pt x="45" y="33"/>
                  </a:lnTo>
                  <a:lnTo>
                    <a:pt x="48" y="3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39" name="Freeform 1529"/>
            <p:cNvSpPr>
              <a:spLocks/>
            </p:cNvSpPr>
            <p:nvPr/>
          </p:nvSpPr>
          <p:spPr bwMode="auto">
            <a:xfrm>
              <a:off x="908" y="1641"/>
              <a:ext cx="48" cy="42"/>
            </a:xfrm>
            <a:custGeom>
              <a:avLst/>
              <a:gdLst>
                <a:gd name="T0" fmla="*/ 0 w 48"/>
                <a:gd name="T1" fmla="*/ 1 h 42"/>
                <a:gd name="T2" fmla="*/ 2 w 48"/>
                <a:gd name="T3" fmla="*/ 0 h 42"/>
                <a:gd name="T4" fmla="*/ 3 w 48"/>
                <a:gd name="T5" fmla="*/ 2 h 42"/>
                <a:gd name="T6" fmla="*/ 3 w 48"/>
                <a:gd name="T7" fmla="*/ 4 h 42"/>
                <a:gd name="T8" fmla="*/ 5 w 48"/>
                <a:gd name="T9" fmla="*/ 7 h 42"/>
                <a:gd name="T10" fmla="*/ 5 w 48"/>
                <a:gd name="T11" fmla="*/ 9 h 42"/>
                <a:gd name="T12" fmla="*/ 8 w 48"/>
                <a:gd name="T13" fmla="*/ 11 h 42"/>
                <a:gd name="T14" fmla="*/ 11 w 48"/>
                <a:gd name="T15" fmla="*/ 12 h 42"/>
                <a:gd name="T16" fmla="*/ 16 w 48"/>
                <a:gd name="T17" fmla="*/ 12 h 42"/>
                <a:gd name="T18" fmla="*/ 13 w 48"/>
                <a:gd name="T19" fmla="*/ 12 h 42"/>
                <a:gd name="T20" fmla="*/ 11 w 48"/>
                <a:gd name="T21" fmla="*/ 12 h 42"/>
                <a:gd name="T22" fmla="*/ 8 w 48"/>
                <a:gd name="T23" fmla="*/ 12 h 42"/>
                <a:gd name="T24" fmla="*/ 11 w 48"/>
                <a:gd name="T25" fmla="*/ 14 h 42"/>
                <a:gd name="T26" fmla="*/ 14 w 48"/>
                <a:gd name="T27" fmla="*/ 18 h 42"/>
                <a:gd name="T28" fmla="*/ 17 w 48"/>
                <a:gd name="T29" fmla="*/ 22 h 42"/>
                <a:gd name="T30" fmla="*/ 22 w 48"/>
                <a:gd name="T31" fmla="*/ 25 h 42"/>
                <a:gd name="T32" fmla="*/ 27 w 48"/>
                <a:gd name="T33" fmla="*/ 28 h 42"/>
                <a:gd name="T34" fmla="*/ 31 w 48"/>
                <a:gd name="T35" fmla="*/ 31 h 42"/>
                <a:gd name="T36" fmla="*/ 34 w 48"/>
                <a:gd name="T37" fmla="*/ 33 h 42"/>
                <a:gd name="T38" fmla="*/ 34 w 48"/>
                <a:gd name="T39" fmla="*/ 34 h 42"/>
                <a:gd name="T40" fmla="*/ 36 w 48"/>
                <a:gd name="T41" fmla="*/ 36 h 42"/>
                <a:gd name="T42" fmla="*/ 38 w 48"/>
                <a:gd name="T43" fmla="*/ 39 h 42"/>
                <a:gd name="T44" fmla="*/ 41 w 48"/>
                <a:gd name="T45" fmla="*/ 40 h 42"/>
                <a:gd name="T46" fmla="*/ 42 w 48"/>
                <a:gd name="T47" fmla="*/ 40 h 42"/>
                <a:gd name="T48" fmla="*/ 45 w 48"/>
                <a:gd name="T49" fmla="*/ 41 h 42"/>
                <a:gd name="T50" fmla="*/ 48 w 48"/>
                <a:gd name="T51" fmla="*/ 42 h 42"/>
                <a:gd name="T52" fmla="*/ 45 w 48"/>
                <a:gd name="T53" fmla="*/ 42 h 42"/>
                <a:gd name="T54" fmla="*/ 44 w 48"/>
                <a:gd name="T55" fmla="*/ 41 h 42"/>
                <a:gd name="T56" fmla="*/ 41 w 48"/>
                <a:gd name="T57" fmla="*/ 41 h 42"/>
                <a:gd name="T58" fmla="*/ 38 w 48"/>
                <a:gd name="T59" fmla="*/ 40 h 42"/>
                <a:gd name="T60" fmla="*/ 36 w 48"/>
                <a:gd name="T61" fmla="*/ 40 h 42"/>
                <a:gd name="T62" fmla="*/ 34 w 48"/>
                <a:gd name="T63" fmla="*/ 38 h 42"/>
                <a:gd name="T64" fmla="*/ 34 w 48"/>
                <a:gd name="T65" fmla="*/ 36 h 42"/>
                <a:gd name="T66" fmla="*/ 33 w 48"/>
                <a:gd name="T67" fmla="*/ 34 h 42"/>
                <a:gd name="T68" fmla="*/ 30 w 48"/>
                <a:gd name="T69" fmla="*/ 31 h 42"/>
                <a:gd name="T70" fmla="*/ 27 w 48"/>
                <a:gd name="T71" fmla="*/ 29 h 42"/>
                <a:gd name="T72" fmla="*/ 24 w 48"/>
                <a:gd name="T73" fmla="*/ 27 h 42"/>
                <a:gd name="T74" fmla="*/ 19 w 48"/>
                <a:gd name="T75" fmla="*/ 24 h 42"/>
                <a:gd name="T76" fmla="*/ 16 w 48"/>
                <a:gd name="T77" fmla="*/ 22 h 42"/>
                <a:gd name="T78" fmla="*/ 11 w 48"/>
                <a:gd name="T79" fmla="*/ 18 h 42"/>
                <a:gd name="T80" fmla="*/ 8 w 48"/>
                <a:gd name="T81" fmla="*/ 15 h 42"/>
                <a:gd name="T82" fmla="*/ 6 w 48"/>
                <a:gd name="T83" fmla="*/ 13 h 42"/>
                <a:gd name="T84" fmla="*/ 5 w 48"/>
                <a:gd name="T85" fmla="*/ 11 h 42"/>
                <a:gd name="T86" fmla="*/ 3 w 48"/>
                <a:gd name="T87" fmla="*/ 8 h 42"/>
                <a:gd name="T88" fmla="*/ 2 w 48"/>
                <a:gd name="T89" fmla="*/ 6 h 42"/>
                <a:gd name="T90" fmla="*/ 0 w 48"/>
                <a:gd name="T91" fmla="*/ 3 h 42"/>
                <a:gd name="T92" fmla="*/ 0 w 48"/>
                <a:gd name="T93" fmla="*/ 2 h 42"/>
                <a:gd name="T94" fmla="*/ 0 w 48"/>
                <a:gd name="T95" fmla="*/ 1 h 4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8"/>
                <a:gd name="T145" fmla="*/ 0 h 42"/>
                <a:gd name="T146" fmla="*/ 48 w 48"/>
                <a:gd name="T147" fmla="*/ 42 h 4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8" h="42">
                  <a:moveTo>
                    <a:pt x="0" y="1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3" y="4"/>
                  </a:lnTo>
                  <a:lnTo>
                    <a:pt x="5" y="7"/>
                  </a:lnTo>
                  <a:lnTo>
                    <a:pt x="5" y="9"/>
                  </a:lnTo>
                  <a:lnTo>
                    <a:pt x="8" y="11"/>
                  </a:lnTo>
                  <a:lnTo>
                    <a:pt x="11" y="12"/>
                  </a:lnTo>
                  <a:lnTo>
                    <a:pt x="16" y="12"/>
                  </a:lnTo>
                  <a:lnTo>
                    <a:pt x="13" y="12"/>
                  </a:lnTo>
                  <a:lnTo>
                    <a:pt x="11" y="12"/>
                  </a:lnTo>
                  <a:lnTo>
                    <a:pt x="8" y="12"/>
                  </a:lnTo>
                  <a:lnTo>
                    <a:pt x="11" y="14"/>
                  </a:lnTo>
                  <a:lnTo>
                    <a:pt x="14" y="18"/>
                  </a:lnTo>
                  <a:lnTo>
                    <a:pt x="17" y="22"/>
                  </a:lnTo>
                  <a:lnTo>
                    <a:pt x="22" y="25"/>
                  </a:lnTo>
                  <a:lnTo>
                    <a:pt x="27" y="28"/>
                  </a:lnTo>
                  <a:lnTo>
                    <a:pt x="31" y="31"/>
                  </a:lnTo>
                  <a:lnTo>
                    <a:pt x="34" y="33"/>
                  </a:lnTo>
                  <a:lnTo>
                    <a:pt x="34" y="34"/>
                  </a:lnTo>
                  <a:lnTo>
                    <a:pt x="36" y="36"/>
                  </a:lnTo>
                  <a:lnTo>
                    <a:pt x="38" y="39"/>
                  </a:lnTo>
                  <a:lnTo>
                    <a:pt x="41" y="40"/>
                  </a:lnTo>
                  <a:lnTo>
                    <a:pt x="42" y="40"/>
                  </a:lnTo>
                  <a:lnTo>
                    <a:pt x="45" y="41"/>
                  </a:lnTo>
                  <a:lnTo>
                    <a:pt x="48" y="42"/>
                  </a:lnTo>
                  <a:lnTo>
                    <a:pt x="45" y="42"/>
                  </a:lnTo>
                  <a:lnTo>
                    <a:pt x="44" y="41"/>
                  </a:lnTo>
                  <a:lnTo>
                    <a:pt x="41" y="41"/>
                  </a:lnTo>
                  <a:lnTo>
                    <a:pt x="38" y="40"/>
                  </a:lnTo>
                  <a:lnTo>
                    <a:pt x="36" y="40"/>
                  </a:lnTo>
                  <a:lnTo>
                    <a:pt x="34" y="38"/>
                  </a:lnTo>
                  <a:lnTo>
                    <a:pt x="34" y="36"/>
                  </a:lnTo>
                  <a:lnTo>
                    <a:pt x="33" y="34"/>
                  </a:lnTo>
                  <a:lnTo>
                    <a:pt x="30" y="31"/>
                  </a:lnTo>
                  <a:lnTo>
                    <a:pt x="27" y="29"/>
                  </a:lnTo>
                  <a:lnTo>
                    <a:pt x="24" y="27"/>
                  </a:lnTo>
                  <a:lnTo>
                    <a:pt x="19" y="24"/>
                  </a:lnTo>
                  <a:lnTo>
                    <a:pt x="16" y="22"/>
                  </a:lnTo>
                  <a:lnTo>
                    <a:pt x="11" y="18"/>
                  </a:lnTo>
                  <a:lnTo>
                    <a:pt x="8" y="15"/>
                  </a:lnTo>
                  <a:lnTo>
                    <a:pt x="6" y="13"/>
                  </a:lnTo>
                  <a:lnTo>
                    <a:pt x="5" y="11"/>
                  </a:lnTo>
                  <a:lnTo>
                    <a:pt x="3" y="8"/>
                  </a:lnTo>
                  <a:lnTo>
                    <a:pt x="2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956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40" name="Line 1530"/>
            <p:cNvSpPr>
              <a:spLocks noChangeShapeType="1"/>
            </p:cNvSpPr>
            <p:nvPr/>
          </p:nvSpPr>
          <p:spPr bwMode="auto">
            <a:xfrm flipH="1" flipV="1">
              <a:off x="960" y="1675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141" name="Line 1531"/>
            <p:cNvSpPr>
              <a:spLocks noChangeShapeType="1"/>
            </p:cNvSpPr>
            <p:nvPr/>
          </p:nvSpPr>
          <p:spPr bwMode="auto">
            <a:xfrm flipH="1">
              <a:off x="960" y="1671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142" name="Line 1532"/>
            <p:cNvSpPr>
              <a:spLocks noChangeShapeType="1"/>
            </p:cNvSpPr>
            <p:nvPr/>
          </p:nvSpPr>
          <p:spPr bwMode="auto">
            <a:xfrm flipH="1">
              <a:off x="960" y="1680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143" name="Freeform 1533"/>
            <p:cNvSpPr>
              <a:spLocks/>
            </p:cNvSpPr>
            <p:nvPr/>
          </p:nvSpPr>
          <p:spPr bwMode="auto">
            <a:xfrm>
              <a:off x="956" y="1668"/>
              <a:ext cx="8" cy="1"/>
            </a:xfrm>
            <a:custGeom>
              <a:avLst/>
              <a:gdLst>
                <a:gd name="T0" fmla="*/ 8 w 8"/>
                <a:gd name="T1" fmla="*/ 1 h 1"/>
                <a:gd name="T2" fmla="*/ 7 w 8"/>
                <a:gd name="T3" fmla="*/ 0 h 1"/>
                <a:gd name="T4" fmla="*/ 4 w 8"/>
                <a:gd name="T5" fmla="*/ 0 h 1"/>
                <a:gd name="T6" fmla="*/ 0 w 8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1"/>
                <a:gd name="T14" fmla="*/ 8 w 8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1">
                  <a:moveTo>
                    <a:pt x="8" y="1"/>
                  </a:moveTo>
                  <a:lnTo>
                    <a:pt x="7" y="0"/>
                  </a:lnTo>
                  <a:lnTo>
                    <a:pt x="4" y="0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44" name="Freeform 1534"/>
            <p:cNvSpPr>
              <a:spLocks/>
            </p:cNvSpPr>
            <p:nvPr/>
          </p:nvSpPr>
          <p:spPr bwMode="auto">
            <a:xfrm>
              <a:off x="953" y="1669"/>
              <a:ext cx="2" cy="13"/>
            </a:xfrm>
            <a:custGeom>
              <a:avLst/>
              <a:gdLst>
                <a:gd name="T0" fmla="*/ 0 w 2"/>
                <a:gd name="T1" fmla="*/ 13 h 13"/>
                <a:gd name="T2" fmla="*/ 0 w 2"/>
                <a:gd name="T3" fmla="*/ 12 h 13"/>
                <a:gd name="T4" fmla="*/ 2 w 2"/>
                <a:gd name="T5" fmla="*/ 11 h 13"/>
                <a:gd name="T6" fmla="*/ 0 w 2"/>
                <a:gd name="T7" fmla="*/ 8 h 13"/>
                <a:gd name="T8" fmla="*/ 0 w 2"/>
                <a:gd name="T9" fmla="*/ 8 h 13"/>
                <a:gd name="T10" fmla="*/ 2 w 2"/>
                <a:gd name="T11" fmla="*/ 7 h 13"/>
                <a:gd name="T12" fmla="*/ 0 w 2"/>
                <a:gd name="T13" fmla="*/ 5 h 13"/>
                <a:gd name="T14" fmla="*/ 0 w 2"/>
                <a:gd name="T15" fmla="*/ 3 h 13"/>
                <a:gd name="T16" fmla="*/ 2 w 2"/>
                <a:gd name="T17" fmla="*/ 3 h 13"/>
                <a:gd name="T18" fmla="*/ 0 w 2"/>
                <a:gd name="T19" fmla="*/ 1 h 13"/>
                <a:gd name="T20" fmla="*/ 2 w 2"/>
                <a:gd name="T21" fmla="*/ 0 h 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"/>
                <a:gd name="T34" fmla="*/ 0 h 13"/>
                <a:gd name="T35" fmla="*/ 2 w 2"/>
                <a:gd name="T36" fmla="*/ 13 h 1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" h="13">
                  <a:moveTo>
                    <a:pt x="0" y="13"/>
                  </a:moveTo>
                  <a:lnTo>
                    <a:pt x="0" y="12"/>
                  </a:lnTo>
                  <a:lnTo>
                    <a:pt x="2" y="11"/>
                  </a:lnTo>
                  <a:lnTo>
                    <a:pt x="0" y="8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3"/>
                  </a:lnTo>
                  <a:lnTo>
                    <a:pt x="0" y="1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45" name="Freeform 1535"/>
            <p:cNvSpPr>
              <a:spLocks/>
            </p:cNvSpPr>
            <p:nvPr/>
          </p:nvSpPr>
          <p:spPr bwMode="auto">
            <a:xfrm>
              <a:off x="924" y="1650"/>
              <a:ext cx="6" cy="3"/>
            </a:xfrm>
            <a:custGeom>
              <a:avLst/>
              <a:gdLst>
                <a:gd name="T0" fmla="*/ 6 w 6"/>
                <a:gd name="T1" fmla="*/ 0 h 3"/>
                <a:gd name="T2" fmla="*/ 3 w 6"/>
                <a:gd name="T3" fmla="*/ 2 h 3"/>
                <a:gd name="T4" fmla="*/ 0 w 6"/>
                <a:gd name="T5" fmla="*/ 3 h 3"/>
                <a:gd name="T6" fmla="*/ 0 60000 65536"/>
                <a:gd name="T7" fmla="*/ 0 60000 65536"/>
                <a:gd name="T8" fmla="*/ 0 60000 65536"/>
                <a:gd name="T9" fmla="*/ 0 w 6"/>
                <a:gd name="T10" fmla="*/ 0 h 3"/>
                <a:gd name="T11" fmla="*/ 6 w 6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3">
                  <a:moveTo>
                    <a:pt x="6" y="0"/>
                  </a:moveTo>
                  <a:lnTo>
                    <a:pt x="3" y="2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46" name="Freeform 1536"/>
            <p:cNvSpPr>
              <a:spLocks/>
            </p:cNvSpPr>
            <p:nvPr/>
          </p:nvSpPr>
          <p:spPr bwMode="auto">
            <a:xfrm>
              <a:off x="944" y="1668"/>
              <a:ext cx="5" cy="1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2 w 5"/>
                <a:gd name="T5" fmla="*/ 0 h 1"/>
                <a:gd name="T6" fmla="*/ 5 w 5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1"/>
                <a:gd name="T14" fmla="*/ 5 w 5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47" name="Freeform 1537"/>
            <p:cNvSpPr>
              <a:spLocks/>
            </p:cNvSpPr>
            <p:nvPr/>
          </p:nvSpPr>
          <p:spPr bwMode="auto">
            <a:xfrm>
              <a:off x="746" y="1568"/>
              <a:ext cx="181" cy="264"/>
            </a:xfrm>
            <a:custGeom>
              <a:avLst/>
              <a:gdLst>
                <a:gd name="T0" fmla="*/ 92 w 181"/>
                <a:gd name="T1" fmla="*/ 10 h 264"/>
                <a:gd name="T2" fmla="*/ 100 w 181"/>
                <a:gd name="T3" fmla="*/ 9 h 264"/>
                <a:gd name="T4" fmla="*/ 108 w 181"/>
                <a:gd name="T5" fmla="*/ 9 h 264"/>
                <a:gd name="T6" fmla="*/ 123 w 181"/>
                <a:gd name="T7" fmla="*/ 1 h 264"/>
                <a:gd name="T8" fmla="*/ 142 w 181"/>
                <a:gd name="T9" fmla="*/ 11 h 264"/>
                <a:gd name="T10" fmla="*/ 150 w 181"/>
                <a:gd name="T11" fmla="*/ 17 h 264"/>
                <a:gd name="T12" fmla="*/ 156 w 181"/>
                <a:gd name="T13" fmla="*/ 23 h 264"/>
                <a:gd name="T14" fmla="*/ 165 w 181"/>
                <a:gd name="T15" fmla="*/ 30 h 264"/>
                <a:gd name="T16" fmla="*/ 168 w 181"/>
                <a:gd name="T17" fmla="*/ 36 h 264"/>
                <a:gd name="T18" fmla="*/ 170 w 181"/>
                <a:gd name="T19" fmla="*/ 43 h 264"/>
                <a:gd name="T20" fmla="*/ 175 w 181"/>
                <a:gd name="T21" fmla="*/ 53 h 264"/>
                <a:gd name="T22" fmla="*/ 179 w 181"/>
                <a:gd name="T23" fmla="*/ 61 h 264"/>
                <a:gd name="T24" fmla="*/ 175 w 181"/>
                <a:gd name="T25" fmla="*/ 70 h 264"/>
                <a:gd name="T26" fmla="*/ 167 w 181"/>
                <a:gd name="T27" fmla="*/ 73 h 264"/>
                <a:gd name="T28" fmla="*/ 158 w 181"/>
                <a:gd name="T29" fmla="*/ 70 h 264"/>
                <a:gd name="T30" fmla="*/ 145 w 181"/>
                <a:gd name="T31" fmla="*/ 57 h 264"/>
                <a:gd name="T32" fmla="*/ 123 w 181"/>
                <a:gd name="T33" fmla="*/ 93 h 264"/>
                <a:gd name="T34" fmla="*/ 116 w 181"/>
                <a:gd name="T35" fmla="*/ 106 h 264"/>
                <a:gd name="T36" fmla="*/ 119 w 181"/>
                <a:gd name="T37" fmla="*/ 133 h 264"/>
                <a:gd name="T38" fmla="*/ 130 w 181"/>
                <a:gd name="T39" fmla="*/ 171 h 264"/>
                <a:gd name="T40" fmla="*/ 131 w 181"/>
                <a:gd name="T41" fmla="*/ 187 h 264"/>
                <a:gd name="T42" fmla="*/ 126 w 181"/>
                <a:gd name="T43" fmla="*/ 219 h 264"/>
                <a:gd name="T44" fmla="*/ 119 w 181"/>
                <a:gd name="T45" fmla="*/ 260 h 264"/>
                <a:gd name="T46" fmla="*/ 106 w 181"/>
                <a:gd name="T47" fmla="*/ 263 h 264"/>
                <a:gd name="T48" fmla="*/ 91 w 181"/>
                <a:gd name="T49" fmla="*/ 264 h 264"/>
                <a:gd name="T50" fmla="*/ 86 w 181"/>
                <a:gd name="T51" fmla="*/ 249 h 264"/>
                <a:gd name="T52" fmla="*/ 84 w 181"/>
                <a:gd name="T53" fmla="*/ 230 h 264"/>
                <a:gd name="T54" fmla="*/ 89 w 181"/>
                <a:gd name="T55" fmla="*/ 189 h 264"/>
                <a:gd name="T56" fmla="*/ 86 w 181"/>
                <a:gd name="T57" fmla="*/ 179 h 264"/>
                <a:gd name="T58" fmla="*/ 74 w 181"/>
                <a:gd name="T59" fmla="*/ 161 h 264"/>
                <a:gd name="T60" fmla="*/ 55 w 181"/>
                <a:gd name="T61" fmla="*/ 193 h 264"/>
                <a:gd name="T62" fmla="*/ 52 w 181"/>
                <a:gd name="T63" fmla="*/ 204 h 264"/>
                <a:gd name="T64" fmla="*/ 47 w 181"/>
                <a:gd name="T65" fmla="*/ 221 h 264"/>
                <a:gd name="T66" fmla="*/ 39 w 181"/>
                <a:gd name="T67" fmla="*/ 239 h 264"/>
                <a:gd name="T68" fmla="*/ 36 w 181"/>
                <a:gd name="T69" fmla="*/ 253 h 264"/>
                <a:gd name="T70" fmla="*/ 22 w 181"/>
                <a:gd name="T71" fmla="*/ 258 h 264"/>
                <a:gd name="T72" fmla="*/ 7 w 181"/>
                <a:gd name="T73" fmla="*/ 258 h 264"/>
                <a:gd name="T74" fmla="*/ 2 w 181"/>
                <a:gd name="T75" fmla="*/ 243 h 264"/>
                <a:gd name="T76" fmla="*/ 14 w 181"/>
                <a:gd name="T77" fmla="*/ 205 h 264"/>
                <a:gd name="T78" fmla="*/ 33 w 181"/>
                <a:gd name="T79" fmla="*/ 139 h 264"/>
                <a:gd name="T80" fmla="*/ 41 w 181"/>
                <a:gd name="T81" fmla="*/ 104 h 264"/>
                <a:gd name="T82" fmla="*/ 49 w 181"/>
                <a:gd name="T83" fmla="*/ 95 h 264"/>
                <a:gd name="T84" fmla="*/ 49 w 181"/>
                <a:gd name="T85" fmla="*/ 86 h 264"/>
                <a:gd name="T86" fmla="*/ 50 w 181"/>
                <a:gd name="T87" fmla="*/ 75 h 264"/>
                <a:gd name="T88" fmla="*/ 53 w 181"/>
                <a:gd name="T89" fmla="*/ 64 h 264"/>
                <a:gd name="T90" fmla="*/ 56 w 181"/>
                <a:gd name="T91" fmla="*/ 50 h 264"/>
                <a:gd name="T92" fmla="*/ 50 w 181"/>
                <a:gd name="T93" fmla="*/ 46 h 264"/>
                <a:gd name="T94" fmla="*/ 53 w 181"/>
                <a:gd name="T95" fmla="*/ 36 h 264"/>
                <a:gd name="T96" fmla="*/ 56 w 181"/>
                <a:gd name="T97" fmla="*/ 30 h 264"/>
                <a:gd name="T98" fmla="*/ 63 w 181"/>
                <a:gd name="T99" fmla="*/ 21 h 264"/>
                <a:gd name="T100" fmla="*/ 70 w 181"/>
                <a:gd name="T101" fmla="*/ 15 h 264"/>
                <a:gd name="T102" fmla="*/ 81 w 181"/>
                <a:gd name="T103" fmla="*/ 10 h 26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81"/>
                <a:gd name="T157" fmla="*/ 0 h 264"/>
                <a:gd name="T158" fmla="*/ 181 w 181"/>
                <a:gd name="T159" fmla="*/ 264 h 26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81" h="264">
                  <a:moveTo>
                    <a:pt x="86" y="10"/>
                  </a:moveTo>
                  <a:lnTo>
                    <a:pt x="89" y="10"/>
                  </a:lnTo>
                  <a:lnTo>
                    <a:pt x="92" y="10"/>
                  </a:lnTo>
                  <a:lnTo>
                    <a:pt x="95" y="9"/>
                  </a:lnTo>
                  <a:lnTo>
                    <a:pt x="97" y="9"/>
                  </a:lnTo>
                  <a:lnTo>
                    <a:pt x="100" y="9"/>
                  </a:lnTo>
                  <a:lnTo>
                    <a:pt x="102" y="9"/>
                  </a:lnTo>
                  <a:lnTo>
                    <a:pt x="105" y="9"/>
                  </a:lnTo>
                  <a:lnTo>
                    <a:pt x="108" y="9"/>
                  </a:lnTo>
                  <a:lnTo>
                    <a:pt x="112" y="1"/>
                  </a:lnTo>
                  <a:lnTo>
                    <a:pt x="117" y="0"/>
                  </a:lnTo>
                  <a:lnTo>
                    <a:pt x="123" y="1"/>
                  </a:lnTo>
                  <a:lnTo>
                    <a:pt x="134" y="5"/>
                  </a:lnTo>
                  <a:lnTo>
                    <a:pt x="139" y="10"/>
                  </a:lnTo>
                  <a:lnTo>
                    <a:pt x="142" y="11"/>
                  </a:lnTo>
                  <a:lnTo>
                    <a:pt x="145" y="14"/>
                  </a:lnTo>
                  <a:lnTo>
                    <a:pt x="148" y="15"/>
                  </a:lnTo>
                  <a:lnTo>
                    <a:pt x="150" y="17"/>
                  </a:lnTo>
                  <a:lnTo>
                    <a:pt x="151" y="20"/>
                  </a:lnTo>
                  <a:lnTo>
                    <a:pt x="154" y="21"/>
                  </a:lnTo>
                  <a:lnTo>
                    <a:pt x="156" y="23"/>
                  </a:lnTo>
                  <a:lnTo>
                    <a:pt x="159" y="25"/>
                  </a:lnTo>
                  <a:lnTo>
                    <a:pt x="162" y="26"/>
                  </a:lnTo>
                  <a:lnTo>
                    <a:pt x="165" y="30"/>
                  </a:lnTo>
                  <a:lnTo>
                    <a:pt x="167" y="31"/>
                  </a:lnTo>
                  <a:lnTo>
                    <a:pt x="167" y="33"/>
                  </a:lnTo>
                  <a:lnTo>
                    <a:pt x="168" y="36"/>
                  </a:lnTo>
                  <a:lnTo>
                    <a:pt x="168" y="38"/>
                  </a:lnTo>
                  <a:lnTo>
                    <a:pt x="168" y="41"/>
                  </a:lnTo>
                  <a:lnTo>
                    <a:pt x="170" y="43"/>
                  </a:lnTo>
                  <a:lnTo>
                    <a:pt x="172" y="47"/>
                  </a:lnTo>
                  <a:lnTo>
                    <a:pt x="173" y="49"/>
                  </a:lnTo>
                  <a:lnTo>
                    <a:pt x="175" y="53"/>
                  </a:lnTo>
                  <a:lnTo>
                    <a:pt x="176" y="55"/>
                  </a:lnTo>
                  <a:lnTo>
                    <a:pt x="178" y="58"/>
                  </a:lnTo>
                  <a:lnTo>
                    <a:pt x="179" y="61"/>
                  </a:lnTo>
                  <a:lnTo>
                    <a:pt x="181" y="65"/>
                  </a:lnTo>
                  <a:lnTo>
                    <a:pt x="178" y="68"/>
                  </a:lnTo>
                  <a:lnTo>
                    <a:pt x="175" y="70"/>
                  </a:lnTo>
                  <a:lnTo>
                    <a:pt x="172" y="70"/>
                  </a:lnTo>
                  <a:lnTo>
                    <a:pt x="170" y="71"/>
                  </a:lnTo>
                  <a:lnTo>
                    <a:pt x="167" y="73"/>
                  </a:lnTo>
                  <a:lnTo>
                    <a:pt x="164" y="73"/>
                  </a:lnTo>
                  <a:lnTo>
                    <a:pt x="161" y="74"/>
                  </a:lnTo>
                  <a:lnTo>
                    <a:pt x="158" y="70"/>
                  </a:lnTo>
                  <a:lnTo>
                    <a:pt x="153" y="65"/>
                  </a:lnTo>
                  <a:lnTo>
                    <a:pt x="150" y="60"/>
                  </a:lnTo>
                  <a:lnTo>
                    <a:pt x="145" y="57"/>
                  </a:lnTo>
                  <a:lnTo>
                    <a:pt x="144" y="65"/>
                  </a:lnTo>
                  <a:lnTo>
                    <a:pt x="131" y="82"/>
                  </a:lnTo>
                  <a:lnTo>
                    <a:pt x="123" y="93"/>
                  </a:lnTo>
                  <a:lnTo>
                    <a:pt x="120" y="97"/>
                  </a:lnTo>
                  <a:lnTo>
                    <a:pt x="116" y="98"/>
                  </a:lnTo>
                  <a:lnTo>
                    <a:pt x="116" y="106"/>
                  </a:lnTo>
                  <a:lnTo>
                    <a:pt x="117" y="114"/>
                  </a:lnTo>
                  <a:lnTo>
                    <a:pt x="119" y="123"/>
                  </a:lnTo>
                  <a:lnTo>
                    <a:pt x="119" y="133"/>
                  </a:lnTo>
                  <a:lnTo>
                    <a:pt x="122" y="142"/>
                  </a:lnTo>
                  <a:lnTo>
                    <a:pt x="125" y="157"/>
                  </a:lnTo>
                  <a:lnTo>
                    <a:pt x="130" y="171"/>
                  </a:lnTo>
                  <a:lnTo>
                    <a:pt x="133" y="177"/>
                  </a:lnTo>
                  <a:lnTo>
                    <a:pt x="131" y="183"/>
                  </a:lnTo>
                  <a:lnTo>
                    <a:pt x="131" y="187"/>
                  </a:lnTo>
                  <a:lnTo>
                    <a:pt x="130" y="195"/>
                  </a:lnTo>
                  <a:lnTo>
                    <a:pt x="128" y="205"/>
                  </a:lnTo>
                  <a:lnTo>
                    <a:pt x="126" y="219"/>
                  </a:lnTo>
                  <a:lnTo>
                    <a:pt x="123" y="237"/>
                  </a:lnTo>
                  <a:lnTo>
                    <a:pt x="122" y="259"/>
                  </a:lnTo>
                  <a:lnTo>
                    <a:pt x="119" y="260"/>
                  </a:lnTo>
                  <a:lnTo>
                    <a:pt x="116" y="262"/>
                  </a:lnTo>
                  <a:lnTo>
                    <a:pt x="111" y="262"/>
                  </a:lnTo>
                  <a:lnTo>
                    <a:pt x="106" y="263"/>
                  </a:lnTo>
                  <a:lnTo>
                    <a:pt x="102" y="263"/>
                  </a:lnTo>
                  <a:lnTo>
                    <a:pt x="97" y="264"/>
                  </a:lnTo>
                  <a:lnTo>
                    <a:pt x="91" y="264"/>
                  </a:lnTo>
                  <a:lnTo>
                    <a:pt x="86" y="263"/>
                  </a:lnTo>
                  <a:lnTo>
                    <a:pt x="86" y="255"/>
                  </a:lnTo>
                  <a:lnTo>
                    <a:pt x="86" y="249"/>
                  </a:lnTo>
                  <a:lnTo>
                    <a:pt x="86" y="243"/>
                  </a:lnTo>
                  <a:lnTo>
                    <a:pt x="84" y="237"/>
                  </a:lnTo>
                  <a:lnTo>
                    <a:pt x="84" y="230"/>
                  </a:lnTo>
                  <a:lnTo>
                    <a:pt x="84" y="220"/>
                  </a:lnTo>
                  <a:lnTo>
                    <a:pt x="86" y="206"/>
                  </a:lnTo>
                  <a:lnTo>
                    <a:pt x="89" y="189"/>
                  </a:lnTo>
                  <a:lnTo>
                    <a:pt x="86" y="187"/>
                  </a:lnTo>
                  <a:lnTo>
                    <a:pt x="86" y="184"/>
                  </a:lnTo>
                  <a:lnTo>
                    <a:pt x="86" y="179"/>
                  </a:lnTo>
                  <a:lnTo>
                    <a:pt x="84" y="176"/>
                  </a:lnTo>
                  <a:lnTo>
                    <a:pt x="81" y="169"/>
                  </a:lnTo>
                  <a:lnTo>
                    <a:pt x="74" y="161"/>
                  </a:lnTo>
                  <a:lnTo>
                    <a:pt x="64" y="176"/>
                  </a:lnTo>
                  <a:lnTo>
                    <a:pt x="58" y="187"/>
                  </a:lnTo>
                  <a:lnTo>
                    <a:pt x="55" y="193"/>
                  </a:lnTo>
                  <a:lnTo>
                    <a:pt x="53" y="198"/>
                  </a:lnTo>
                  <a:lnTo>
                    <a:pt x="52" y="201"/>
                  </a:lnTo>
                  <a:lnTo>
                    <a:pt x="52" y="204"/>
                  </a:lnTo>
                  <a:lnTo>
                    <a:pt x="52" y="208"/>
                  </a:lnTo>
                  <a:lnTo>
                    <a:pt x="50" y="212"/>
                  </a:lnTo>
                  <a:lnTo>
                    <a:pt x="47" y="221"/>
                  </a:lnTo>
                  <a:lnTo>
                    <a:pt x="44" y="228"/>
                  </a:lnTo>
                  <a:lnTo>
                    <a:pt x="42" y="235"/>
                  </a:lnTo>
                  <a:lnTo>
                    <a:pt x="39" y="239"/>
                  </a:lnTo>
                  <a:lnTo>
                    <a:pt x="38" y="244"/>
                  </a:lnTo>
                  <a:lnTo>
                    <a:pt x="38" y="249"/>
                  </a:lnTo>
                  <a:lnTo>
                    <a:pt x="36" y="253"/>
                  </a:lnTo>
                  <a:lnTo>
                    <a:pt x="35" y="255"/>
                  </a:lnTo>
                  <a:lnTo>
                    <a:pt x="28" y="257"/>
                  </a:lnTo>
                  <a:lnTo>
                    <a:pt x="22" y="258"/>
                  </a:lnTo>
                  <a:lnTo>
                    <a:pt x="17" y="259"/>
                  </a:lnTo>
                  <a:lnTo>
                    <a:pt x="11" y="259"/>
                  </a:lnTo>
                  <a:lnTo>
                    <a:pt x="7" y="258"/>
                  </a:lnTo>
                  <a:lnTo>
                    <a:pt x="3" y="257"/>
                  </a:lnTo>
                  <a:lnTo>
                    <a:pt x="0" y="255"/>
                  </a:lnTo>
                  <a:lnTo>
                    <a:pt x="2" y="243"/>
                  </a:lnTo>
                  <a:lnTo>
                    <a:pt x="8" y="227"/>
                  </a:lnTo>
                  <a:lnTo>
                    <a:pt x="11" y="212"/>
                  </a:lnTo>
                  <a:lnTo>
                    <a:pt x="14" y="205"/>
                  </a:lnTo>
                  <a:lnTo>
                    <a:pt x="22" y="190"/>
                  </a:lnTo>
                  <a:lnTo>
                    <a:pt x="33" y="151"/>
                  </a:lnTo>
                  <a:lnTo>
                    <a:pt x="33" y="139"/>
                  </a:lnTo>
                  <a:lnTo>
                    <a:pt x="35" y="129"/>
                  </a:lnTo>
                  <a:lnTo>
                    <a:pt x="36" y="115"/>
                  </a:lnTo>
                  <a:lnTo>
                    <a:pt x="41" y="104"/>
                  </a:lnTo>
                  <a:lnTo>
                    <a:pt x="45" y="100"/>
                  </a:lnTo>
                  <a:lnTo>
                    <a:pt x="47" y="97"/>
                  </a:lnTo>
                  <a:lnTo>
                    <a:pt x="49" y="95"/>
                  </a:lnTo>
                  <a:lnTo>
                    <a:pt x="49" y="92"/>
                  </a:lnTo>
                  <a:lnTo>
                    <a:pt x="50" y="90"/>
                  </a:lnTo>
                  <a:lnTo>
                    <a:pt x="49" y="86"/>
                  </a:lnTo>
                  <a:lnTo>
                    <a:pt x="49" y="84"/>
                  </a:lnTo>
                  <a:lnTo>
                    <a:pt x="49" y="79"/>
                  </a:lnTo>
                  <a:lnTo>
                    <a:pt x="50" y="75"/>
                  </a:lnTo>
                  <a:lnTo>
                    <a:pt x="50" y="73"/>
                  </a:lnTo>
                  <a:lnTo>
                    <a:pt x="52" y="69"/>
                  </a:lnTo>
                  <a:lnTo>
                    <a:pt x="53" y="64"/>
                  </a:lnTo>
                  <a:lnTo>
                    <a:pt x="55" y="59"/>
                  </a:lnTo>
                  <a:lnTo>
                    <a:pt x="56" y="55"/>
                  </a:lnTo>
                  <a:lnTo>
                    <a:pt x="56" y="50"/>
                  </a:lnTo>
                  <a:lnTo>
                    <a:pt x="58" y="47"/>
                  </a:lnTo>
                  <a:lnTo>
                    <a:pt x="58" y="44"/>
                  </a:lnTo>
                  <a:lnTo>
                    <a:pt x="50" y="46"/>
                  </a:lnTo>
                  <a:lnTo>
                    <a:pt x="50" y="42"/>
                  </a:lnTo>
                  <a:lnTo>
                    <a:pt x="52" y="38"/>
                  </a:lnTo>
                  <a:lnTo>
                    <a:pt x="53" y="36"/>
                  </a:lnTo>
                  <a:lnTo>
                    <a:pt x="53" y="33"/>
                  </a:lnTo>
                  <a:lnTo>
                    <a:pt x="55" y="32"/>
                  </a:lnTo>
                  <a:lnTo>
                    <a:pt x="56" y="30"/>
                  </a:lnTo>
                  <a:lnTo>
                    <a:pt x="59" y="27"/>
                  </a:lnTo>
                  <a:lnTo>
                    <a:pt x="61" y="25"/>
                  </a:lnTo>
                  <a:lnTo>
                    <a:pt x="63" y="21"/>
                  </a:lnTo>
                  <a:lnTo>
                    <a:pt x="66" y="19"/>
                  </a:lnTo>
                  <a:lnTo>
                    <a:pt x="67" y="16"/>
                  </a:lnTo>
                  <a:lnTo>
                    <a:pt x="70" y="15"/>
                  </a:lnTo>
                  <a:lnTo>
                    <a:pt x="74" y="12"/>
                  </a:lnTo>
                  <a:lnTo>
                    <a:pt x="77" y="11"/>
                  </a:lnTo>
                  <a:lnTo>
                    <a:pt x="81" y="10"/>
                  </a:lnTo>
                  <a:lnTo>
                    <a:pt x="86" y="1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48" name="Freeform 1538"/>
            <p:cNvSpPr>
              <a:spLocks/>
            </p:cNvSpPr>
            <p:nvPr/>
          </p:nvSpPr>
          <p:spPr bwMode="auto">
            <a:xfrm>
              <a:off x="854" y="1577"/>
              <a:ext cx="31" cy="1"/>
            </a:xfrm>
            <a:custGeom>
              <a:avLst/>
              <a:gdLst>
                <a:gd name="T0" fmla="*/ 0 w 31"/>
                <a:gd name="T1" fmla="*/ 0 h 1"/>
                <a:gd name="T2" fmla="*/ 4 w 31"/>
                <a:gd name="T3" fmla="*/ 0 h 1"/>
                <a:gd name="T4" fmla="*/ 9 w 31"/>
                <a:gd name="T5" fmla="*/ 0 h 1"/>
                <a:gd name="T6" fmla="*/ 12 w 31"/>
                <a:gd name="T7" fmla="*/ 0 h 1"/>
                <a:gd name="T8" fmla="*/ 17 w 31"/>
                <a:gd name="T9" fmla="*/ 0 h 1"/>
                <a:gd name="T10" fmla="*/ 20 w 31"/>
                <a:gd name="T11" fmla="*/ 0 h 1"/>
                <a:gd name="T12" fmla="*/ 25 w 31"/>
                <a:gd name="T13" fmla="*/ 0 h 1"/>
                <a:gd name="T14" fmla="*/ 28 w 31"/>
                <a:gd name="T15" fmla="*/ 0 h 1"/>
                <a:gd name="T16" fmla="*/ 31 w 31"/>
                <a:gd name="T17" fmla="*/ 1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"/>
                <a:gd name="T28" fmla="*/ 0 h 1"/>
                <a:gd name="T29" fmla="*/ 31 w 31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" h="1">
                  <a:moveTo>
                    <a:pt x="0" y="0"/>
                  </a:moveTo>
                  <a:lnTo>
                    <a:pt x="4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31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49" name="Freeform 1539"/>
            <p:cNvSpPr>
              <a:spLocks/>
            </p:cNvSpPr>
            <p:nvPr/>
          </p:nvSpPr>
          <p:spPr bwMode="auto">
            <a:xfrm>
              <a:off x="886" y="1593"/>
              <a:ext cx="19" cy="16"/>
            </a:xfrm>
            <a:custGeom>
              <a:avLst/>
              <a:gdLst>
                <a:gd name="T0" fmla="*/ 19 w 19"/>
                <a:gd name="T1" fmla="*/ 0 h 16"/>
                <a:gd name="T2" fmla="*/ 16 w 19"/>
                <a:gd name="T3" fmla="*/ 1 h 16"/>
                <a:gd name="T4" fmla="*/ 13 w 19"/>
                <a:gd name="T5" fmla="*/ 2 h 16"/>
                <a:gd name="T6" fmla="*/ 8 w 19"/>
                <a:gd name="T7" fmla="*/ 5 h 16"/>
                <a:gd name="T8" fmla="*/ 5 w 19"/>
                <a:gd name="T9" fmla="*/ 6 h 16"/>
                <a:gd name="T10" fmla="*/ 5 w 19"/>
                <a:gd name="T11" fmla="*/ 7 h 16"/>
                <a:gd name="T12" fmla="*/ 4 w 19"/>
                <a:gd name="T13" fmla="*/ 11 h 16"/>
                <a:gd name="T14" fmla="*/ 0 w 19"/>
                <a:gd name="T15" fmla="*/ 16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"/>
                <a:gd name="T25" fmla="*/ 0 h 16"/>
                <a:gd name="T26" fmla="*/ 19 w 19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" h="16">
                  <a:moveTo>
                    <a:pt x="19" y="0"/>
                  </a:moveTo>
                  <a:lnTo>
                    <a:pt x="16" y="1"/>
                  </a:lnTo>
                  <a:lnTo>
                    <a:pt x="13" y="2"/>
                  </a:lnTo>
                  <a:lnTo>
                    <a:pt x="8" y="5"/>
                  </a:lnTo>
                  <a:lnTo>
                    <a:pt x="5" y="6"/>
                  </a:lnTo>
                  <a:lnTo>
                    <a:pt x="5" y="7"/>
                  </a:lnTo>
                  <a:lnTo>
                    <a:pt x="4" y="11"/>
                  </a:lnTo>
                  <a:lnTo>
                    <a:pt x="0" y="1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50" name="Freeform 1540"/>
            <p:cNvSpPr>
              <a:spLocks/>
            </p:cNvSpPr>
            <p:nvPr/>
          </p:nvSpPr>
          <p:spPr bwMode="auto">
            <a:xfrm>
              <a:off x="902" y="1620"/>
              <a:ext cx="22" cy="7"/>
            </a:xfrm>
            <a:custGeom>
              <a:avLst/>
              <a:gdLst>
                <a:gd name="T0" fmla="*/ 22 w 22"/>
                <a:gd name="T1" fmla="*/ 6 h 7"/>
                <a:gd name="T2" fmla="*/ 16 w 22"/>
                <a:gd name="T3" fmla="*/ 7 h 7"/>
                <a:gd name="T4" fmla="*/ 16 w 22"/>
                <a:gd name="T5" fmla="*/ 7 h 7"/>
                <a:gd name="T6" fmla="*/ 14 w 22"/>
                <a:gd name="T7" fmla="*/ 7 h 7"/>
                <a:gd name="T8" fmla="*/ 12 w 22"/>
                <a:gd name="T9" fmla="*/ 7 h 7"/>
                <a:gd name="T10" fmla="*/ 11 w 22"/>
                <a:gd name="T11" fmla="*/ 6 h 7"/>
                <a:gd name="T12" fmla="*/ 9 w 22"/>
                <a:gd name="T13" fmla="*/ 6 h 7"/>
                <a:gd name="T14" fmla="*/ 8 w 22"/>
                <a:gd name="T15" fmla="*/ 5 h 7"/>
                <a:gd name="T16" fmla="*/ 5 w 22"/>
                <a:gd name="T17" fmla="*/ 2 h 7"/>
                <a:gd name="T18" fmla="*/ 0 w 22"/>
                <a:gd name="T19" fmla="*/ 0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2"/>
                <a:gd name="T31" fmla="*/ 0 h 7"/>
                <a:gd name="T32" fmla="*/ 22 w 22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2" h="7">
                  <a:moveTo>
                    <a:pt x="22" y="6"/>
                  </a:moveTo>
                  <a:lnTo>
                    <a:pt x="16" y="7"/>
                  </a:lnTo>
                  <a:lnTo>
                    <a:pt x="14" y="7"/>
                  </a:lnTo>
                  <a:lnTo>
                    <a:pt x="12" y="7"/>
                  </a:lnTo>
                  <a:lnTo>
                    <a:pt x="11" y="6"/>
                  </a:lnTo>
                  <a:lnTo>
                    <a:pt x="9" y="6"/>
                  </a:lnTo>
                  <a:lnTo>
                    <a:pt x="8" y="5"/>
                  </a:lnTo>
                  <a:lnTo>
                    <a:pt x="5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51" name="Freeform 1541"/>
            <p:cNvSpPr>
              <a:spLocks/>
            </p:cNvSpPr>
            <p:nvPr/>
          </p:nvSpPr>
          <p:spPr bwMode="auto">
            <a:xfrm>
              <a:off x="896" y="1625"/>
              <a:ext cx="9" cy="1"/>
            </a:xfrm>
            <a:custGeom>
              <a:avLst/>
              <a:gdLst>
                <a:gd name="T0" fmla="*/ 0 w 9"/>
                <a:gd name="T1" fmla="*/ 0 h 1"/>
                <a:gd name="T2" fmla="*/ 4 w 9"/>
                <a:gd name="T3" fmla="*/ 1 h 1"/>
                <a:gd name="T4" fmla="*/ 6 w 9"/>
                <a:gd name="T5" fmla="*/ 1 h 1"/>
                <a:gd name="T6" fmla="*/ 8 w 9"/>
                <a:gd name="T7" fmla="*/ 1 h 1"/>
                <a:gd name="T8" fmla="*/ 9 w 9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"/>
                <a:gd name="T17" fmla="*/ 9 w 9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">
                  <a:moveTo>
                    <a:pt x="0" y="0"/>
                  </a:moveTo>
                  <a:lnTo>
                    <a:pt x="4" y="1"/>
                  </a:lnTo>
                  <a:lnTo>
                    <a:pt x="6" y="1"/>
                  </a:lnTo>
                  <a:lnTo>
                    <a:pt x="8" y="1"/>
                  </a:lnTo>
                  <a:lnTo>
                    <a:pt x="9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52" name="Freeform 1542"/>
            <p:cNvSpPr>
              <a:spLocks/>
            </p:cNvSpPr>
            <p:nvPr/>
          </p:nvSpPr>
          <p:spPr bwMode="auto">
            <a:xfrm>
              <a:off x="894" y="1625"/>
              <a:ext cx="19" cy="4"/>
            </a:xfrm>
            <a:custGeom>
              <a:avLst/>
              <a:gdLst>
                <a:gd name="T0" fmla="*/ 0 w 19"/>
                <a:gd name="T1" fmla="*/ 0 h 4"/>
                <a:gd name="T2" fmla="*/ 5 w 19"/>
                <a:gd name="T3" fmla="*/ 2 h 4"/>
                <a:gd name="T4" fmla="*/ 6 w 19"/>
                <a:gd name="T5" fmla="*/ 2 h 4"/>
                <a:gd name="T6" fmla="*/ 8 w 19"/>
                <a:gd name="T7" fmla="*/ 2 h 4"/>
                <a:gd name="T8" fmla="*/ 10 w 19"/>
                <a:gd name="T9" fmla="*/ 3 h 4"/>
                <a:gd name="T10" fmla="*/ 10 w 19"/>
                <a:gd name="T11" fmla="*/ 3 h 4"/>
                <a:gd name="T12" fmla="*/ 11 w 19"/>
                <a:gd name="T13" fmla="*/ 3 h 4"/>
                <a:gd name="T14" fmla="*/ 14 w 19"/>
                <a:gd name="T15" fmla="*/ 3 h 4"/>
                <a:gd name="T16" fmla="*/ 16 w 19"/>
                <a:gd name="T17" fmla="*/ 3 h 4"/>
                <a:gd name="T18" fmla="*/ 19 w 19"/>
                <a:gd name="T19" fmla="*/ 4 h 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4"/>
                <a:gd name="T32" fmla="*/ 19 w 19"/>
                <a:gd name="T33" fmla="*/ 4 h 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4">
                  <a:moveTo>
                    <a:pt x="0" y="0"/>
                  </a:moveTo>
                  <a:lnTo>
                    <a:pt x="5" y="2"/>
                  </a:lnTo>
                  <a:lnTo>
                    <a:pt x="6" y="2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1" y="3"/>
                  </a:lnTo>
                  <a:lnTo>
                    <a:pt x="14" y="3"/>
                  </a:lnTo>
                  <a:lnTo>
                    <a:pt x="16" y="3"/>
                  </a:lnTo>
                  <a:lnTo>
                    <a:pt x="19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53" name="Freeform 1543"/>
            <p:cNvSpPr>
              <a:spLocks/>
            </p:cNvSpPr>
            <p:nvPr/>
          </p:nvSpPr>
          <p:spPr bwMode="auto">
            <a:xfrm>
              <a:off x="854" y="1609"/>
              <a:ext cx="43" cy="59"/>
            </a:xfrm>
            <a:custGeom>
              <a:avLst/>
              <a:gdLst>
                <a:gd name="T0" fmla="*/ 32 w 43"/>
                <a:gd name="T1" fmla="*/ 0 h 59"/>
                <a:gd name="T2" fmla="*/ 31 w 43"/>
                <a:gd name="T3" fmla="*/ 3 h 59"/>
                <a:gd name="T4" fmla="*/ 31 w 43"/>
                <a:gd name="T5" fmla="*/ 7 h 59"/>
                <a:gd name="T6" fmla="*/ 34 w 43"/>
                <a:gd name="T7" fmla="*/ 12 h 59"/>
                <a:gd name="T8" fmla="*/ 37 w 43"/>
                <a:gd name="T9" fmla="*/ 16 h 59"/>
                <a:gd name="T10" fmla="*/ 42 w 43"/>
                <a:gd name="T11" fmla="*/ 19 h 59"/>
                <a:gd name="T12" fmla="*/ 43 w 43"/>
                <a:gd name="T13" fmla="*/ 22 h 59"/>
                <a:gd name="T14" fmla="*/ 42 w 43"/>
                <a:gd name="T15" fmla="*/ 24 h 59"/>
                <a:gd name="T16" fmla="*/ 29 w 43"/>
                <a:gd name="T17" fmla="*/ 35 h 59"/>
                <a:gd name="T18" fmla="*/ 26 w 43"/>
                <a:gd name="T19" fmla="*/ 40 h 59"/>
                <a:gd name="T20" fmla="*/ 25 w 43"/>
                <a:gd name="T21" fmla="*/ 44 h 59"/>
                <a:gd name="T22" fmla="*/ 22 w 43"/>
                <a:gd name="T23" fmla="*/ 47 h 59"/>
                <a:gd name="T24" fmla="*/ 18 w 43"/>
                <a:gd name="T25" fmla="*/ 51 h 59"/>
                <a:gd name="T26" fmla="*/ 14 w 43"/>
                <a:gd name="T27" fmla="*/ 57 h 59"/>
                <a:gd name="T28" fmla="*/ 9 w 43"/>
                <a:gd name="T29" fmla="*/ 59 h 59"/>
                <a:gd name="T30" fmla="*/ 6 w 43"/>
                <a:gd name="T31" fmla="*/ 59 h 59"/>
                <a:gd name="T32" fmla="*/ 4 w 43"/>
                <a:gd name="T33" fmla="*/ 59 h 59"/>
                <a:gd name="T34" fmla="*/ 0 w 43"/>
                <a:gd name="T35" fmla="*/ 59 h 59"/>
                <a:gd name="T36" fmla="*/ 8 w 43"/>
                <a:gd name="T37" fmla="*/ 55 h 59"/>
                <a:gd name="T38" fmla="*/ 11 w 43"/>
                <a:gd name="T39" fmla="*/ 54 h 59"/>
                <a:gd name="T40" fmla="*/ 14 w 43"/>
                <a:gd name="T41" fmla="*/ 51 h 59"/>
                <a:gd name="T42" fmla="*/ 6 w 43"/>
                <a:gd name="T43" fmla="*/ 49 h 59"/>
                <a:gd name="T44" fmla="*/ 14 w 43"/>
                <a:gd name="T45" fmla="*/ 49 h 59"/>
                <a:gd name="T46" fmla="*/ 18 w 43"/>
                <a:gd name="T47" fmla="*/ 47 h 59"/>
                <a:gd name="T48" fmla="*/ 22 w 43"/>
                <a:gd name="T49" fmla="*/ 44 h 59"/>
                <a:gd name="T50" fmla="*/ 14 w 43"/>
                <a:gd name="T51" fmla="*/ 43 h 59"/>
                <a:gd name="T52" fmla="*/ 18 w 43"/>
                <a:gd name="T53" fmla="*/ 43 h 59"/>
                <a:gd name="T54" fmla="*/ 20 w 43"/>
                <a:gd name="T55" fmla="*/ 41 h 59"/>
                <a:gd name="T56" fmla="*/ 22 w 43"/>
                <a:gd name="T57" fmla="*/ 40 h 59"/>
                <a:gd name="T58" fmla="*/ 23 w 43"/>
                <a:gd name="T59" fmla="*/ 39 h 59"/>
                <a:gd name="T60" fmla="*/ 28 w 43"/>
                <a:gd name="T61" fmla="*/ 33 h 59"/>
                <a:gd name="T62" fmla="*/ 29 w 43"/>
                <a:gd name="T63" fmla="*/ 23 h 59"/>
                <a:gd name="T64" fmla="*/ 29 w 43"/>
                <a:gd name="T65" fmla="*/ 20 h 59"/>
                <a:gd name="T66" fmla="*/ 32 w 43"/>
                <a:gd name="T67" fmla="*/ 19 h 59"/>
                <a:gd name="T68" fmla="*/ 34 w 43"/>
                <a:gd name="T69" fmla="*/ 17 h 59"/>
                <a:gd name="T70" fmla="*/ 32 w 43"/>
                <a:gd name="T71" fmla="*/ 13 h 59"/>
                <a:gd name="T72" fmla="*/ 31 w 43"/>
                <a:gd name="T73" fmla="*/ 12 h 59"/>
                <a:gd name="T74" fmla="*/ 29 w 43"/>
                <a:gd name="T75" fmla="*/ 11 h 59"/>
                <a:gd name="T76" fmla="*/ 29 w 43"/>
                <a:gd name="T77" fmla="*/ 7 h 59"/>
                <a:gd name="T78" fmla="*/ 29 w 43"/>
                <a:gd name="T79" fmla="*/ 3 h 59"/>
                <a:gd name="T80" fmla="*/ 31 w 43"/>
                <a:gd name="T81" fmla="*/ 0 h 59"/>
                <a:gd name="T82" fmla="*/ 32 w 43"/>
                <a:gd name="T83" fmla="*/ 0 h 5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"/>
                <a:gd name="T127" fmla="*/ 0 h 59"/>
                <a:gd name="T128" fmla="*/ 43 w 43"/>
                <a:gd name="T129" fmla="*/ 59 h 5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" h="59">
                  <a:moveTo>
                    <a:pt x="32" y="0"/>
                  </a:moveTo>
                  <a:lnTo>
                    <a:pt x="31" y="3"/>
                  </a:lnTo>
                  <a:lnTo>
                    <a:pt x="31" y="7"/>
                  </a:lnTo>
                  <a:lnTo>
                    <a:pt x="34" y="12"/>
                  </a:lnTo>
                  <a:lnTo>
                    <a:pt x="37" y="16"/>
                  </a:lnTo>
                  <a:lnTo>
                    <a:pt x="42" y="19"/>
                  </a:lnTo>
                  <a:lnTo>
                    <a:pt x="43" y="22"/>
                  </a:lnTo>
                  <a:lnTo>
                    <a:pt x="42" y="24"/>
                  </a:lnTo>
                  <a:lnTo>
                    <a:pt x="29" y="35"/>
                  </a:lnTo>
                  <a:lnTo>
                    <a:pt x="26" y="40"/>
                  </a:lnTo>
                  <a:lnTo>
                    <a:pt x="25" y="44"/>
                  </a:lnTo>
                  <a:lnTo>
                    <a:pt x="22" y="47"/>
                  </a:lnTo>
                  <a:lnTo>
                    <a:pt x="18" y="51"/>
                  </a:lnTo>
                  <a:lnTo>
                    <a:pt x="14" y="57"/>
                  </a:lnTo>
                  <a:lnTo>
                    <a:pt x="9" y="59"/>
                  </a:lnTo>
                  <a:lnTo>
                    <a:pt x="6" y="59"/>
                  </a:lnTo>
                  <a:lnTo>
                    <a:pt x="4" y="59"/>
                  </a:lnTo>
                  <a:lnTo>
                    <a:pt x="0" y="59"/>
                  </a:lnTo>
                  <a:lnTo>
                    <a:pt x="8" y="55"/>
                  </a:lnTo>
                  <a:lnTo>
                    <a:pt x="11" y="54"/>
                  </a:lnTo>
                  <a:lnTo>
                    <a:pt x="14" y="51"/>
                  </a:lnTo>
                  <a:lnTo>
                    <a:pt x="6" y="49"/>
                  </a:lnTo>
                  <a:lnTo>
                    <a:pt x="14" y="49"/>
                  </a:lnTo>
                  <a:lnTo>
                    <a:pt x="18" y="47"/>
                  </a:lnTo>
                  <a:lnTo>
                    <a:pt x="22" y="44"/>
                  </a:lnTo>
                  <a:lnTo>
                    <a:pt x="14" y="43"/>
                  </a:lnTo>
                  <a:lnTo>
                    <a:pt x="18" y="43"/>
                  </a:lnTo>
                  <a:lnTo>
                    <a:pt x="20" y="41"/>
                  </a:lnTo>
                  <a:lnTo>
                    <a:pt x="22" y="40"/>
                  </a:lnTo>
                  <a:lnTo>
                    <a:pt x="23" y="39"/>
                  </a:lnTo>
                  <a:lnTo>
                    <a:pt x="28" y="33"/>
                  </a:lnTo>
                  <a:lnTo>
                    <a:pt x="29" y="23"/>
                  </a:lnTo>
                  <a:lnTo>
                    <a:pt x="29" y="20"/>
                  </a:lnTo>
                  <a:lnTo>
                    <a:pt x="32" y="19"/>
                  </a:lnTo>
                  <a:lnTo>
                    <a:pt x="34" y="17"/>
                  </a:lnTo>
                  <a:lnTo>
                    <a:pt x="32" y="13"/>
                  </a:lnTo>
                  <a:lnTo>
                    <a:pt x="31" y="12"/>
                  </a:lnTo>
                  <a:lnTo>
                    <a:pt x="29" y="11"/>
                  </a:lnTo>
                  <a:lnTo>
                    <a:pt x="29" y="7"/>
                  </a:lnTo>
                  <a:lnTo>
                    <a:pt x="29" y="3"/>
                  </a:lnTo>
                  <a:lnTo>
                    <a:pt x="31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20285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54" name="Freeform 1544"/>
            <p:cNvSpPr>
              <a:spLocks/>
            </p:cNvSpPr>
            <p:nvPr/>
          </p:nvSpPr>
          <p:spPr bwMode="auto">
            <a:xfrm>
              <a:off x="852" y="1628"/>
              <a:ext cx="27" cy="27"/>
            </a:xfrm>
            <a:custGeom>
              <a:avLst/>
              <a:gdLst>
                <a:gd name="T0" fmla="*/ 27 w 27"/>
                <a:gd name="T1" fmla="*/ 0 h 27"/>
                <a:gd name="T2" fmla="*/ 25 w 27"/>
                <a:gd name="T3" fmla="*/ 3 h 27"/>
                <a:gd name="T4" fmla="*/ 24 w 27"/>
                <a:gd name="T5" fmla="*/ 5 h 27"/>
                <a:gd name="T6" fmla="*/ 22 w 27"/>
                <a:gd name="T7" fmla="*/ 6 h 27"/>
                <a:gd name="T8" fmla="*/ 22 w 27"/>
                <a:gd name="T9" fmla="*/ 8 h 27"/>
                <a:gd name="T10" fmla="*/ 20 w 27"/>
                <a:gd name="T11" fmla="*/ 9 h 27"/>
                <a:gd name="T12" fmla="*/ 19 w 27"/>
                <a:gd name="T13" fmla="*/ 10 h 27"/>
                <a:gd name="T14" fmla="*/ 17 w 27"/>
                <a:gd name="T15" fmla="*/ 13 h 27"/>
                <a:gd name="T16" fmla="*/ 16 w 27"/>
                <a:gd name="T17" fmla="*/ 14 h 27"/>
                <a:gd name="T18" fmla="*/ 13 w 27"/>
                <a:gd name="T19" fmla="*/ 16 h 27"/>
                <a:gd name="T20" fmla="*/ 11 w 27"/>
                <a:gd name="T21" fmla="*/ 17 h 27"/>
                <a:gd name="T22" fmla="*/ 8 w 27"/>
                <a:gd name="T23" fmla="*/ 20 h 27"/>
                <a:gd name="T24" fmla="*/ 8 w 27"/>
                <a:gd name="T25" fmla="*/ 21 h 27"/>
                <a:gd name="T26" fmla="*/ 5 w 27"/>
                <a:gd name="T27" fmla="*/ 22 h 27"/>
                <a:gd name="T28" fmla="*/ 3 w 27"/>
                <a:gd name="T29" fmla="*/ 25 h 27"/>
                <a:gd name="T30" fmla="*/ 0 w 27"/>
                <a:gd name="T31" fmla="*/ 27 h 2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7"/>
                <a:gd name="T49" fmla="*/ 0 h 27"/>
                <a:gd name="T50" fmla="*/ 27 w 27"/>
                <a:gd name="T51" fmla="*/ 27 h 2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7" h="27">
                  <a:moveTo>
                    <a:pt x="27" y="0"/>
                  </a:moveTo>
                  <a:lnTo>
                    <a:pt x="25" y="3"/>
                  </a:lnTo>
                  <a:lnTo>
                    <a:pt x="24" y="5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0" y="9"/>
                  </a:lnTo>
                  <a:lnTo>
                    <a:pt x="19" y="10"/>
                  </a:lnTo>
                  <a:lnTo>
                    <a:pt x="17" y="13"/>
                  </a:lnTo>
                  <a:lnTo>
                    <a:pt x="16" y="14"/>
                  </a:lnTo>
                  <a:lnTo>
                    <a:pt x="13" y="16"/>
                  </a:lnTo>
                  <a:lnTo>
                    <a:pt x="11" y="17"/>
                  </a:lnTo>
                  <a:lnTo>
                    <a:pt x="8" y="20"/>
                  </a:lnTo>
                  <a:lnTo>
                    <a:pt x="8" y="21"/>
                  </a:lnTo>
                  <a:lnTo>
                    <a:pt x="5" y="22"/>
                  </a:lnTo>
                  <a:lnTo>
                    <a:pt x="3" y="25"/>
                  </a:lnTo>
                  <a:lnTo>
                    <a:pt x="0" y="2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55" name="Freeform 1545"/>
            <p:cNvSpPr>
              <a:spLocks/>
            </p:cNvSpPr>
            <p:nvPr/>
          </p:nvSpPr>
          <p:spPr bwMode="auto">
            <a:xfrm>
              <a:off x="835" y="1639"/>
              <a:ext cx="20" cy="27"/>
            </a:xfrm>
            <a:custGeom>
              <a:avLst/>
              <a:gdLst>
                <a:gd name="T0" fmla="*/ 20 w 20"/>
                <a:gd name="T1" fmla="*/ 0 h 27"/>
                <a:gd name="T2" fmla="*/ 17 w 20"/>
                <a:gd name="T3" fmla="*/ 6 h 27"/>
                <a:gd name="T4" fmla="*/ 16 w 20"/>
                <a:gd name="T5" fmla="*/ 8 h 27"/>
                <a:gd name="T6" fmla="*/ 14 w 20"/>
                <a:gd name="T7" fmla="*/ 9 h 27"/>
                <a:gd name="T8" fmla="*/ 13 w 20"/>
                <a:gd name="T9" fmla="*/ 11 h 27"/>
                <a:gd name="T10" fmla="*/ 11 w 20"/>
                <a:gd name="T11" fmla="*/ 13 h 27"/>
                <a:gd name="T12" fmla="*/ 9 w 20"/>
                <a:gd name="T13" fmla="*/ 16 h 27"/>
                <a:gd name="T14" fmla="*/ 6 w 20"/>
                <a:gd name="T15" fmla="*/ 20 h 27"/>
                <a:gd name="T16" fmla="*/ 0 w 20"/>
                <a:gd name="T17" fmla="*/ 27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27"/>
                <a:gd name="T29" fmla="*/ 20 w 20"/>
                <a:gd name="T30" fmla="*/ 27 h 2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27">
                  <a:moveTo>
                    <a:pt x="20" y="0"/>
                  </a:moveTo>
                  <a:lnTo>
                    <a:pt x="17" y="6"/>
                  </a:lnTo>
                  <a:lnTo>
                    <a:pt x="16" y="8"/>
                  </a:lnTo>
                  <a:lnTo>
                    <a:pt x="14" y="9"/>
                  </a:lnTo>
                  <a:lnTo>
                    <a:pt x="13" y="11"/>
                  </a:lnTo>
                  <a:lnTo>
                    <a:pt x="11" y="13"/>
                  </a:lnTo>
                  <a:lnTo>
                    <a:pt x="9" y="16"/>
                  </a:lnTo>
                  <a:lnTo>
                    <a:pt x="6" y="20"/>
                  </a:lnTo>
                  <a:lnTo>
                    <a:pt x="0" y="2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56" name="Freeform 1546"/>
            <p:cNvSpPr>
              <a:spLocks/>
            </p:cNvSpPr>
            <p:nvPr/>
          </p:nvSpPr>
          <p:spPr bwMode="auto">
            <a:xfrm>
              <a:off x="826" y="1638"/>
              <a:ext cx="23" cy="27"/>
            </a:xfrm>
            <a:custGeom>
              <a:avLst/>
              <a:gdLst>
                <a:gd name="T0" fmla="*/ 23 w 23"/>
                <a:gd name="T1" fmla="*/ 0 h 27"/>
                <a:gd name="T2" fmla="*/ 18 w 23"/>
                <a:gd name="T3" fmla="*/ 9 h 27"/>
                <a:gd name="T4" fmla="*/ 17 w 23"/>
                <a:gd name="T5" fmla="*/ 10 h 27"/>
                <a:gd name="T6" fmla="*/ 15 w 23"/>
                <a:gd name="T7" fmla="*/ 11 h 27"/>
                <a:gd name="T8" fmla="*/ 14 w 23"/>
                <a:gd name="T9" fmla="*/ 14 h 27"/>
                <a:gd name="T10" fmla="*/ 11 w 23"/>
                <a:gd name="T11" fmla="*/ 15 h 27"/>
                <a:gd name="T12" fmla="*/ 9 w 23"/>
                <a:gd name="T13" fmla="*/ 16 h 27"/>
                <a:gd name="T14" fmla="*/ 9 w 23"/>
                <a:gd name="T15" fmla="*/ 17 h 27"/>
                <a:gd name="T16" fmla="*/ 8 w 23"/>
                <a:gd name="T17" fmla="*/ 18 h 27"/>
                <a:gd name="T18" fmla="*/ 6 w 23"/>
                <a:gd name="T19" fmla="*/ 20 h 27"/>
                <a:gd name="T20" fmla="*/ 4 w 23"/>
                <a:gd name="T21" fmla="*/ 22 h 27"/>
                <a:gd name="T22" fmla="*/ 1 w 23"/>
                <a:gd name="T23" fmla="*/ 25 h 27"/>
                <a:gd name="T24" fmla="*/ 0 w 23"/>
                <a:gd name="T25" fmla="*/ 27 h 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"/>
                <a:gd name="T40" fmla="*/ 0 h 27"/>
                <a:gd name="T41" fmla="*/ 23 w 23"/>
                <a:gd name="T42" fmla="*/ 27 h 2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" h="27">
                  <a:moveTo>
                    <a:pt x="23" y="0"/>
                  </a:moveTo>
                  <a:lnTo>
                    <a:pt x="18" y="9"/>
                  </a:lnTo>
                  <a:lnTo>
                    <a:pt x="17" y="10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1" y="15"/>
                  </a:lnTo>
                  <a:lnTo>
                    <a:pt x="9" y="16"/>
                  </a:lnTo>
                  <a:lnTo>
                    <a:pt x="9" y="17"/>
                  </a:lnTo>
                  <a:lnTo>
                    <a:pt x="8" y="18"/>
                  </a:lnTo>
                  <a:lnTo>
                    <a:pt x="6" y="20"/>
                  </a:lnTo>
                  <a:lnTo>
                    <a:pt x="4" y="22"/>
                  </a:lnTo>
                  <a:lnTo>
                    <a:pt x="1" y="25"/>
                  </a:lnTo>
                  <a:lnTo>
                    <a:pt x="0" y="2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57" name="Freeform 1547"/>
            <p:cNvSpPr>
              <a:spLocks/>
            </p:cNvSpPr>
            <p:nvPr/>
          </p:nvSpPr>
          <p:spPr bwMode="auto">
            <a:xfrm>
              <a:off x="816" y="1621"/>
              <a:ext cx="42" cy="34"/>
            </a:xfrm>
            <a:custGeom>
              <a:avLst/>
              <a:gdLst>
                <a:gd name="T0" fmla="*/ 42 w 42"/>
                <a:gd name="T1" fmla="*/ 0 h 34"/>
                <a:gd name="T2" fmla="*/ 39 w 42"/>
                <a:gd name="T3" fmla="*/ 4 h 34"/>
                <a:gd name="T4" fmla="*/ 36 w 42"/>
                <a:gd name="T5" fmla="*/ 7 h 34"/>
                <a:gd name="T6" fmla="*/ 33 w 42"/>
                <a:gd name="T7" fmla="*/ 11 h 34"/>
                <a:gd name="T8" fmla="*/ 30 w 42"/>
                <a:gd name="T9" fmla="*/ 16 h 34"/>
                <a:gd name="T10" fmla="*/ 27 w 42"/>
                <a:gd name="T11" fmla="*/ 20 h 34"/>
                <a:gd name="T12" fmla="*/ 24 w 42"/>
                <a:gd name="T13" fmla="*/ 23 h 34"/>
                <a:gd name="T14" fmla="*/ 22 w 42"/>
                <a:gd name="T15" fmla="*/ 24 h 34"/>
                <a:gd name="T16" fmla="*/ 21 w 42"/>
                <a:gd name="T17" fmla="*/ 26 h 34"/>
                <a:gd name="T18" fmla="*/ 18 w 42"/>
                <a:gd name="T19" fmla="*/ 29 h 34"/>
                <a:gd name="T20" fmla="*/ 16 w 42"/>
                <a:gd name="T21" fmla="*/ 31 h 34"/>
                <a:gd name="T22" fmla="*/ 14 w 42"/>
                <a:gd name="T23" fmla="*/ 32 h 34"/>
                <a:gd name="T24" fmla="*/ 13 w 42"/>
                <a:gd name="T25" fmla="*/ 33 h 34"/>
                <a:gd name="T26" fmla="*/ 11 w 42"/>
                <a:gd name="T27" fmla="*/ 33 h 34"/>
                <a:gd name="T28" fmla="*/ 10 w 42"/>
                <a:gd name="T29" fmla="*/ 34 h 34"/>
                <a:gd name="T30" fmla="*/ 10 w 42"/>
                <a:gd name="T31" fmla="*/ 34 h 34"/>
                <a:gd name="T32" fmla="*/ 7 w 42"/>
                <a:gd name="T33" fmla="*/ 34 h 34"/>
                <a:gd name="T34" fmla="*/ 5 w 42"/>
                <a:gd name="T35" fmla="*/ 34 h 34"/>
                <a:gd name="T36" fmla="*/ 4 w 42"/>
                <a:gd name="T37" fmla="*/ 34 h 34"/>
                <a:gd name="T38" fmla="*/ 4 w 42"/>
                <a:gd name="T39" fmla="*/ 34 h 34"/>
                <a:gd name="T40" fmla="*/ 2 w 42"/>
                <a:gd name="T41" fmla="*/ 33 h 34"/>
                <a:gd name="T42" fmla="*/ 0 w 42"/>
                <a:gd name="T43" fmla="*/ 32 h 3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2"/>
                <a:gd name="T67" fmla="*/ 0 h 34"/>
                <a:gd name="T68" fmla="*/ 42 w 42"/>
                <a:gd name="T69" fmla="*/ 34 h 3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2" h="34">
                  <a:moveTo>
                    <a:pt x="42" y="0"/>
                  </a:moveTo>
                  <a:lnTo>
                    <a:pt x="39" y="4"/>
                  </a:lnTo>
                  <a:lnTo>
                    <a:pt x="36" y="7"/>
                  </a:lnTo>
                  <a:lnTo>
                    <a:pt x="33" y="11"/>
                  </a:lnTo>
                  <a:lnTo>
                    <a:pt x="30" y="16"/>
                  </a:lnTo>
                  <a:lnTo>
                    <a:pt x="27" y="20"/>
                  </a:lnTo>
                  <a:lnTo>
                    <a:pt x="24" y="23"/>
                  </a:lnTo>
                  <a:lnTo>
                    <a:pt x="22" y="24"/>
                  </a:lnTo>
                  <a:lnTo>
                    <a:pt x="21" y="26"/>
                  </a:lnTo>
                  <a:lnTo>
                    <a:pt x="18" y="29"/>
                  </a:lnTo>
                  <a:lnTo>
                    <a:pt x="16" y="31"/>
                  </a:lnTo>
                  <a:lnTo>
                    <a:pt x="14" y="32"/>
                  </a:lnTo>
                  <a:lnTo>
                    <a:pt x="13" y="33"/>
                  </a:lnTo>
                  <a:lnTo>
                    <a:pt x="11" y="33"/>
                  </a:lnTo>
                  <a:lnTo>
                    <a:pt x="10" y="34"/>
                  </a:lnTo>
                  <a:lnTo>
                    <a:pt x="7" y="34"/>
                  </a:lnTo>
                  <a:lnTo>
                    <a:pt x="5" y="34"/>
                  </a:lnTo>
                  <a:lnTo>
                    <a:pt x="4" y="34"/>
                  </a:lnTo>
                  <a:lnTo>
                    <a:pt x="2" y="33"/>
                  </a:lnTo>
                  <a:lnTo>
                    <a:pt x="0" y="3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58" name="Freeform 1548"/>
            <p:cNvSpPr>
              <a:spLocks/>
            </p:cNvSpPr>
            <p:nvPr/>
          </p:nvSpPr>
          <p:spPr bwMode="auto">
            <a:xfrm>
              <a:off x="834" y="1587"/>
              <a:ext cx="18" cy="38"/>
            </a:xfrm>
            <a:custGeom>
              <a:avLst/>
              <a:gdLst>
                <a:gd name="T0" fmla="*/ 18 w 18"/>
                <a:gd name="T1" fmla="*/ 0 h 38"/>
                <a:gd name="T2" fmla="*/ 14 w 18"/>
                <a:gd name="T3" fmla="*/ 4 h 38"/>
                <a:gd name="T4" fmla="*/ 9 w 18"/>
                <a:gd name="T5" fmla="*/ 8 h 38"/>
                <a:gd name="T6" fmla="*/ 7 w 18"/>
                <a:gd name="T7" fmla="*/ 13 h 38"/>
                <a:gd name="T8" fmla="*/ 6 w 18"/>
                <a:gd name="T9" fmla="*/ 18 h 38"/>
                <a:gd name="T10" fmla="*/ 4 w 18"/>
                <a:gd name="T11" fmla="*/ 23 h 38"/>
                <a:gd name="T12" fmla="*/ 3 w 18"/>
                <a:gd name="T13" fmla="*/ 28 h 38"/>
                <a:gd name="T14" fmla="*/ 1 w 18"/>
                <a:gd name="T15" fmla="*/ 33 h 38"/>
                <a:gd name="T16" fmla="*/ 0 w 18"/>
                <a:gd name="T17" fmla="*/ 38 h 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38"/>
                <a:gd name="T29" fmla="*/ 18 w 18"/>
                <a:gd name="T30" fmla="*/ 38 h 3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38">
                  <a:moveTo>
                    <a:pt x="18" y="0"/>
                  </a:moveTo>
                  <a:lnTo>
                    <a:pt x="14" y="4"/>
                  </a:lnTo>
                  <a:lnTo>
                    <a:pt x="9" y="8"/>
                  </a:lnTo>
                  <a:lnTo>
                    <a:pt x="7" y="13"/>
                  </a:lnTo>
                  <a:lnTo>
                    <a:pt x="6" y="18"/>
                  </a:lnTo>
                  <a:lnTo>
                    <a:pt x="4" y="23"/>
                  </a:lnTo>
                  <a:lnTo>
                    <a:pt x="3" y="28"/>
                  </a:lnTo>
                  <a:lnTo>
                    <a:pt x="1" y="33"/>
                  </a:lnTo>
                  <a:lnTo>
                    <a:pt x="0" y="3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59" name="Freeform 1549"/>
            <p:cNvSpPr>
              <a:spLocks/>
            </p:cNvSpPr>
            <p:nvPr/>
          </p:nvSpPr>
          <p:spPr bwMode="auto">
            <a:xfrm>
              <a:off x="802" y="1593"/>
              <a:ext cx="13" cy="71"/>
            </a:xfrm>
            <a:custGeom>
              <a:avLst/>
              <a:gdLst>
                <a:gd name="T0" fmla="*/ 13 w 13"/>
                <a:gd name="T1" fmla="*/ 0 h 71"/>
                <a:gd name="T2" fmla="*/ 11 w 13"/>
                <a:gd name="T3" fmla="*/ 2 h 71"/>
                <a:gd name="T4" fmla="*/ 8 w 13"/>
                <a:gd name="T5" fmla="*/ 5 h 71"/>
                <a:gd name="T6" fmla="*/ 7 w 13"/>
                <a:gd name="T7" fmla="*/ 7 h 71"/>
                <a:gd name="T8" fmla="*/ 5 w 13"/>
                <a:gd name="T9" fmla="*/ 9 h 71"/>
                <a:gd name="T10" fmla="*/ 3 w 13"/>
                <a:gd name="T11" fmla="*/ 12 h 71"/>
                <a:gd name="T12" fmla="*/ 3 w 13"/>
                <a:gd name="T13" fmla="*/ 14 h 71"/>
                <a:gd name="T14" fmla="*/ 2 w 13"/>
                <a:gd name="T15" fmla="*/ 17 h 71"/>
                <a:gd name="T16" fmla="*/ 2 w 13"/>
                <a:gd name="T17" fmla="*/ 19 h 71"/>
                <a:gd name="T18" fmla="*/ 0 w 13"/>
                <a:gd name="T19" fmla="*/ 35 h 71"/>
                <a:gd name="T20" fmla="*/ 0 w 13"/>
                <a:gd name="T21" fmla="*/ 36 h 71"/>
                <a:gd name="T22" fmla="*/ 0 w 13"/>
                <a:gd name="T23" fmla="*/ 38 h 71"/>
                <a:gd name="T24" fmla="*/ 0 w 13"/>
                <a:gd name="T25" fmla="*/ 39 h 71"/>
                <a:gd name="T26" fmla="*/ 2 w 13"/>
                <a:gd name="T27" fmla="*/ 40 h 71"/>
                <a:gd name="T28" fmla="*/ 3 w 13"/>
                <a:gd name="T29" fmla="*/ 41 h 71"/>
                <a:gd name="T30" fmla="*/ 5 w 13"/>
                <a:gd name="T31" fmla="*/ 44 h 71"/>
                <a:gd name="T32" fmla="*/ 7 w 13"/>
                <a:gd name="T33" fmla="*/ 45 h 71"/>
                <a:gd name="T34" fmla="*/ 8 w 13"/>
                <a:gd name="T35" fmla="*/ 48 h 71"/>
                <a:gd name="T36" fmla="*/ 8 w 13"/>
                <a:gd name="T37" fmla="*/ 48 h 71"/>
                <a:gd name="T38" fmla="*/ 10 w 13"/>
                <a:gd name="T39" fmla="*/ 49 h 71"/>
                <a:gd name="T40" fmla="*/ 10 w 13"/>
                <a:gd name="T41" fmla="*/ 50 h 71"/>
                <a:gd name="T42" fmla="*/ 10 w 13"/>
                <a:gd name="T43" fmla="*/ 52 h 71"/>
                <a:gd name="T44" fmla="*/ 8 w 13"/>
                <a:gd name="T45" fmla="*/ 54 h 71"/>
                <a:gd name="T46" fmla="*/ 8 w 13"/>
                <a:gd name="T47" fmla="*/ 55 h 71"/>
                <a:gd name="T48" fmla="*/ 8 w 13"/>
                <a:gd name="T49" fmla="*/ 57 h 71"/>
                <a:gd name="T50" fmla="*/ 7 w 13"/>
                <a:gd name="T51" fmla="*/ 59 h 71"/>
                <a:gd name="T52" fmla="*/ 7 w 13"/>
                <a:gd name="T53" fmla="*/ 59 h 71"/>
                <a:gd name="T54" fmla="*/ 7 w 13"/>
                <a:gd name="T55" fmla="*/ 60 h 71"/>
                <a:gd name="T56" fmla="*/ 5 w 13"/>
                <a:gd name="T57" fmla="*/ 61 h 71"/>
                <a:gd name="T58" fmla="*/ 5 w 13"/>
                <a:gd name="T59" fmla="*/ 63 h 71"/>
                <a:gd name="T60" fmla="*/ 3 w 13"/>
                <a:gd name="T61" fmla="*/ 63 h 71"/>
                <a:gd name="T62" fmla="*/ 3 w 13"/>
                <a:gd name="T63" fmla="*/ 65 h 71"/>
                <a:gd name="T64" fmla="*/ 5 w 13"/>
                <a:gd name="T65" fmla="*/ 66 h 71"/>
                <a:gd name="T66" fmla="*/ 5 w 13"/>
                <a:gd name="T67" fmla="*/ 67 h 71"/>
                <a:gd name="T68" fmla="*/ 10 w 13"/>
                <a:gd name="T69" fmla="*/ 71 h 7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"/>
                <a:gd name="T106" fmla="*/ 0 h 71"/>
                <a:gd name="T107" fmla="*/ 13 w 13"/>
                <a:gd name="T108" fmla="*/ 71 h 7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" h="71">
                  <a:moveTo>
                    <a:pt x="13" y="0"/>
                  </a:moveTo>
                  <a:lnTo>
                    <a:pt x="11" y="2"/>
                  </a:lnTo>
                  <a:lnTo>
                    <a:pt x="8" y="5"/>
                  </a:lnTo>
                  <a:lnTo>
                    <a:pt x="7" y="7"/>
                  </a:lnTo>
                  <a:lnTo>
                    <a:pt x="5" y="9"/>
                  </a:lnTo>
                  <a:lnTo>
                    <a:pt x="3" y="12"/>
                  </a:lnTo>
                  <a:lnTo>
                    <a:pt x="3" y="14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0" y="35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39"/>
                  </a:lnTo>
                  <a:lnTo>
                    <a:pt x="2" y="40"/>
                  </a:lnTo>
                  <a:lnTo>
                    <a:pt x="3" y="41"/>
                  </a:lnTo>
                  <a:lnTo>
                    <a:pt x="5" y="44"/>
                  </a:lnTo>
                  <a:lnTo>
                    <a:pt x="7" y="45"/>
                  </a:lnTo>
                  <a:lnTo>
                    <a:pt x="8" y="48"/>
                  </a:lnTo>
                  <a:lnTo>
                    <a:pt x="10" y="49"/>
                  </a:lnTo>
                  <a:lnTo>
                    <a:pt x="10" y="50"/>
                  </a:lnTo>
                  <a:lnTo>
                    <a:pt x="10" y="52"/>
                  </a:lnTo>
                  <a:lnTo>
                    <a:pt x="8" y="54"/>
                  </a:lnTo>
                  <a:lnTo>
                    <a:pt x="8" y="55"/>
                  </a:lnTo>
                  <a:lnTo>
                    <a:pt x="8" y="57"/>
                  </a:lnTo>
                  <a:lnTo>
                    <a:pt x="7" y="59"/>
                  </a:lnTo>
                  <a:lnTo>
                    <a:pt x="7" y="60"/>
                  </a:lnTo>
                  <a:lnTo>
                    <a:pt x="5" y="61"/>
                  </a:lnTo>
                  <a:lnTo>
                    <a:pt x="5" y="63"/>
                  </a:lnTo>
                  <a:lnTo>
                    <a:pt x="3" y="63"/>
                  </a:lnTo>
                  <a:lnTo>
                    <a:pt x="3" y="65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10" y="7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60" name="Freeform 1550"/>
            <p:cNvSpPr>
              <a:spLocks/>
            </p:cNvSpPr>
            <p:nvPr/>
          </p:nvSpPr>
          <p:spPr bwMode="auto">
            <a:xfrm>
              <a:off x="802" y="1691"/>
              <a:ext cx="25" cy="33"/>
            </a:xfrm>
            <a:custGeom>
              <a:avLst/>
              <a:gdLst>
                <a:gd name="T0" fmla="*/ 2 w 25"/>
                <a:gd name="T1" fmla="*/ 0 h 33"/>
                <a:gd name="T2" fmla="*/ 2 w 25"/>
                <a:gd name="T3" fmla="*/ 2 h 33"/>
                <a:gd name="T4" fmla="*/ 2 w 25"/>
                <a:gd name="T5" fmla="*/ 5 h 33"/>
                <a:gd name="T6" fmla="*/ 0 w 25"/>
                <a:gd name="T7" fmla="*/ 7 h 33"/>
                <a:gd name="T8" fmla="*/ 0 w 25"/>
                <a:gd name="T9" fmla="*/ 8 h 33"/>
                <a:gd name="T10" fmla="*/ 0 w 25"/>
                <a:gd name="T11" fmla="*/ 10 h 33"/>
                <a:gd name="T12" fmla="*/ 0 w 25"/>
                <a:gd name="T13" fmla="*/ 12 h 33"/>
                <a:gd name="T14" fmla="*/ 2 w 25"/>
                <a:gd name="T15" fmla="*/ 13 h 33"/>
                <a:gd name="T16" fmla="*/ 2 w 25"/>
                <a:gd name="T17" fmla="*/ 15 h 33"/>
                <a:gd name="T18" fmla="*/ 2 w 25"/>
                <a:gd name="T19" fmla="*/ 16 h 33"/>
                <a:gd name="T20" fmla="*/ 3 w 25"/>
                <a:gd name="T21" fmla="*/ 17 h 33"/>
                <a:gd name="T22" fmla="*/ 3 w 25"/>
                <a:gd name="T23" fmla="*/ 18 h 33"/>
                <a:gd name="T24" fmla="*/ 3 w 25"/>
                <a:gd name="T25" fmla="*/ 19 h 33"/>
                <a:gd name="T26" fmla="*/ 5 w 25"/>
                <a:gd name="T27" fmla="*/ 19 h 33"/>
                <a:gd name="T28" fmla="*/ 7 w 25"/>
                <a:gd name="T29" fmla="*/ 21 h 33"/>
                <a:gd name="T30" fmla="*/ 7 w 25"/>
                <a:gd name="T31" fmla="*/ 22 h 33"/>
                <a:gd name="T32" fmla="*/ 8 w 25"/>
                <a:gd name="T33" fmla="*/ 22 h 33"/>
                <a:gd name="T34" fmla="*/ 8 w 25"/>
                <a:gd name="T35" fmla="*/ 23 h 33"/>
                <a:gd name="T36" fmla="*/ 10 w 25"/>
                <a:gd name="T37" fmla="*/ 23 h 33"/>
                <a:gd name="T38" fmla="*/ 11 w 25"/>
                <a:gd name="T39" fmla="*/ 24 h 33"/>
                <a:gd name="T40" fmla="*/ 13 w 25"/>
                <a:gd name="T41" fmla="*/ 24 h 33"/>
                <a:gd name="T42" fmla="*/ 13 w 25"/>
                <a:gd name="T43" fmla="*/ 26 h 33"/>
                <a:gd name="T44" fmla="*/ 14 w 25"/>
                <a:gd name="T45" fmla="*/ 26 h 33"/>
                <a:gd name="T46" fmla="*/ 16 w 25"/>
                <a:gd name="T47" fmla="*/ 27 h 33"/>
                <a:gd name="T48" fmla="*/ 16 w 25"/>
                <a:gd name="T49" fmla="*/ 27 h 33"/>
                <a:gd name="T50" fmla="*/ 18 w 25"/>
                <a:gd name="T51" fmla="*/ 28 h 33"/>
                <a:gd name="T52" fmla="*/ 19 w 25"/>
                <a:gd name="T53" fmla="*/ 28 h 33"/>
                <a:gd name="T54" fmla="*/ 19 w 25"/>
                <a:gd name="T55" fmla="*/ 29 h 33"/>
                <a:gd name="T56" fmla="*/ 21 w 25"/>
                <a:gd name="T57" fmla="*/ 29 h 33"/>
                <a:gd name="T58" fmla="*/ 22 w 25"/>
                <a:gd name="T59" fmla="*/ 31 h 33"/>
                <a:gd name="T60" fmla="*/ 24 w 25"/>
                <a:gd name="T61" fmla="*/ 32 h 33"/>
                <a:gd name="T62" fmla="*/ 24 w 25"/>
                <a:gd name="T63" fmla="*/ 32 h 33"/>
                <a:gd name="T64" fmla="*/ 25 w 25"/>
                <a:gd name="T65" fmla="*/ 33 h 3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"/>
                <a:gd name="T100" fmla="*/ 0 h 33"/>
                <a:gd name="T101" fmla="*/ 25 w 25"/>
                <a:gd name="T102" fmla="*/ 33 h 3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" h="33">
                  <a:moveTo>
                    <a:pt x="2" y="0"/>
                  </a:moveTo>
                  <a:lnTo>
                    <a:pt x="2" y="2"/>
                  </a:lnTo>
                  <a:lnTo>
                    <a:pt x="2" y="5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2" y="13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5" y="19"/>
                  </a:lnTo>
                  <a:lnTo>
                    <a:pt x="7" y="21"/>
                  </a:lnTo>
                  <a:lnTo>
                    <a:pt x="7" y="22"/>
                  </a:lnTo>
                  <a:lnTo>
                    <a:pt x="8" y="22"/>
                  </a:lnTo>
                  <a:lnTo>
                    <a:pt x="8" y="23"/>
                  </a:lnTo>
                  <a:lnTo>
                    <a:pt x="10" y="23"/>
                  </a:lnTo>
                  <a:lnTo>
                    <a:pt x="11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4" y="26"/>
                  </a:lnTo>
                  <a:lnTo>
                    <a:pt x="16" y="27"/>
                  </a:lnTo>
                  <a:lnTo>
                    <a:pt x="18" y="28"/>
                  </a:lnTo>
                  <a:lnTo>
                    <a:pt x="19" y="28"/>
                  </a:lnTo>
                  <a:lnTo>
                    <a:pt x="19" y="29"/>
                  </a:lnTo>
                  <a:lnTo>
                    <a:pt x="21" y="29"/>
                  </a:lnTo>
                  <a:lnTo>
                    <a:pt x="22" y="31"/>
                  </a:lnTo>
                  <a:lnTo>
                    <a:pt x="24" y="32"/>
                  </a:lnTo>
                  <a:lnTo>
                    <a:pt x="25" y="3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61" name="Freeform 1551"/>
            <p:cNvSpPr>
              <a:spLocks/>
            </p:cNvSpPr>
            <p:nvPr/>
          </p:nvSpPr>
          <p:spPr bwMode="auto">
            <a:xfrm>
              <a:off x="840" y="1686"/>
              <a:ext cx="18" cy="34"/>
            </a:xfrm>
            <a:custGeom>
              <a:avLst/>
              <a:gdLst>
                <a:gd name="T0" fmla="*/ 8 w 18"/>
                <a:gd name="T1" fmla="*/ 11 h 34"/>
                <a:gd name="T2" fmla="*/ 9 w 18"/>
                <a:gd name="T3" fmla="*/ 11 h 34"/>
                <a:gd name="T4" fmla="*/ 9 w 18"/>
                <a:gd name="T5" fmla="*/ 10 h 34"/>
                <a:gd name="T6" fmla="*/ 12 w 18"/>
                <a:gd name="T7" fmla="*/ 9 h 34"/>
                <a:gd name="T8" fmla="*/ 14 w 18"/>
                <a:gd name="T9" fmla="*/ 7 h 34"/>
                <a:gd name="T10" fmla="*/ 14 w 18"/>
                <a:gd name="T11" fmla="*/ 6 h 34"/>
                <a:gd name="T12" fmla="*/ 15 w 18"/>
                <a:gd name="T13" fmla="*/ 5 h 34"/>
                <a:gd name="T14" fmla="*/ 15 w 18"/>
                <a:gd name="T15" fmla="*/ 4 h 34"/>
                <a:gd name="T16" fmla="*/ 17 w 18"/>
                <a:gd name="T17" fmla="*/ 2 h 34"/>
                <a:gd name="T18" fmla="*/ 18 w 18"/>
                <a:gd name="T19" fmla="*/ 0 h 34"/>
                <a:gd name="T20" fmla="*/ 18 w 18"/>
                <a:gd name="T21" fmla="*/ 2 h 34"/>
                <a:gd name="T22" fmla="*/ 17 w 18"/>
                <a:gd name="T23" fmla="*/ 4 h 34"/>
                <a:gd name="T24" fmla="*/ 17 w 18"/>
                <a:gd name="T25" fmla="*/ 6 h 34"/>
                <a:gd name="T26" fmla="*/ 15 w 18"/>
                <a:gd name="T27" fmla="*/ 9 h 34"/>
                <a:gd name="T28" fmla="*/ 15 w 18"/>
                <a:gd name="T29" fmla="*/ 12 h 34"/>
                <a:gd name="T30" fmla="*/ 14 w 18"/>
                <a:gd name="T31" fmla="*/ 16 h 34"/>
                <a:gd name="T32" fmla="*/ 12 w 18"/>
                <a:gd name="T33" fmla="*/ 20 h 34"/>
                <a:gd name="T34" fmla="*/ 11 w 18"/>
                <a:gd name="T35" fmla="*/ 22 h 34"/>
                <a:gd name="T36" fmla="*/ 9 w 18"/>
                <a:gd name="T37" fmla="*/ 26 h 34"/>
                <a:gd name="T38" fmla="*/ 9 w 18"/>
                <a:gd name="T39" fmla="*/ 27 h 34"/>
                <a:gd name="T40" fmla="*/ 8 w 18"/>
                <a:gd name="T41" fmla="*/ 29 h 34"/>
                <a:gd name="T42" fmla="*/ 8 w 18"/>
                <a:gd name="T43" fmla="*/ 31 h 34"/>
                <a:gd name="T44" fmla="*/ 6 w 18"/>
                <a:gd name="T45" fmla="*/ 32 h 34"/>
                <a:gd name="T46" fmla="*/ 6 w 18"/>
                <a:gd name="T47" fmla="*/ 33 h 34"/>
                <a:gd name="T48" fmla="*/ 4 w 18"/>
                <a:gd name="T49" fmla="*/ 33 h 34"/>
                <a:gd name="T50" fmla="*/ 3 w 18"/>
                <a:gd name="T51" fmla="*/ 34 h 34"/>
                <a:gd name="T52" fmla="*/ 1 w 18"/>
                <a:gd name="T53" fmla="*/ 34 h 34"/>
                <a:gd name="T54" fmla="*/ 0 w 18"/>
                <a:gd name="T55" fmla="*/ 34 h 3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8"/>
                <a:gd name="T85" fmla="*/ 0 h 34"/>
                <a:gd name="T86" fmla="*/ 18 w 18"/>
                <a:gd name="T87" fmla="*/ 34 h 3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8" h="34">
                  <a:moveTo>
                    <a:pt x="8" y="11"/>
                  </a:moveTo>
                  <a:lnTo>
                    <a:pt x="9" y="11"/>
                  </a:lnTo>
                  <a:lnTo>
                    <a:pt x="9" y="10"/>
                  </a:lnTo>
                  <a:lnTo>
                    <a:pt x="12" y="9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5" y="5"/>
                  </a:lnTo>
                  <a:lnTo>
                    <a:pt x="15" y="4"/>
                  </a:lnTo>
                  <a:lnTo>
                    <a:pt x="17" y="2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7" y="4"/>
                  </a:lnTo>
                  <a:lnTo>
                    <a:pt x="17" y="6"/>
                  </a:lnTo>
                  <a:lnTo>
                    <a:pt x="15" y="9"/>
                  </a:lnTo>
                  <a:lnTo>
                    <a:pt x="15" y="12"/>
                  </a:lnTo>
                  <a:lnTo>
                    <a:pt x="14" y="16"/>
                  </a:lnTo>
                  <a:lnTo>
                    <a:pt x="12" y="20"/>
                  </a:lnTo>
                  <a:lnTo>
                    <a:pt x="11" y="22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8" y="29"/>
                  </a:lnTo>
                  <a:lnTo>
                    <a:pt x="8" y="31"/>
                  </a:lnTo>
                  <a:lnTo>
                    <a:pt x="6" y="32"/>
                  </a:lnTo>
                  <a:lnTo>
                    <a:pt x="6" y="33"/>
                  </a:lnTo>
                  <a:lnTo>
                    <a:pt x="4" y="33"/>
                  </a:lnTo>
                  <a:lnTo>
                    <a:pt x="3" y="34"/>
                  </a:lnTo>
                  <a:lnTo>
                    <a:pt x="1" y="34"/>
                  </a:lnTo>
                  <a:lnTo>
                    <a:pt x="0" y="3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62" name="Freeform 1552"/>
            <p:cNvSpPr>
              <a:spLocks/>
            </p:cNvSpPr>
            <p:nvPr/>
          </p:nvSpPr>
          <p:spPr bwMode="auto">
            <a:xfrm>
              <a:off x="804" y="1715"/>
              <a:ext cx="51" cy="40"/>
            </a:xfrm>
            <a:custGeom>
              <a:avLst/>
              <a:gdLst>
                <a:gd name="T0" fmla="*/ 0 w 51"/>
                <a:gd name="T1" fmla="*/ 0 h 40"/>
                <a:gd name="T2" fmla="*/ 3 w 51"/>
                <a:gd name="T3" fmla="*/ 3 h 40"/>
                <a:gd name="T4" fmla="*/ 5 w 51"/>
                <a:gd name="T5" fmla="*/ 4 h 40"/>
                <a:gd name="T6" fmla="*/ 8 w 51"/>
                <a:gd name="T7" fmla="*/ 7 h 40"/>
                <a:gd name="T8" fmla="*/ 9 w 51"/>
                <a:gd name="T9" fmla="*/ 9 h 40"/>
                <a:gd name="T10" fmla="*/ 12 w 51"/>
                <a:gd name="T11" fmla="*/ 11 h 40"/>
                <a:gd name="T12" fmla="*/ 16 w 51"/>
                <a:gd name="T13" fmla="*/ 13 h 40"/>
                <a:gd name="T14" fmla="*/ 20 w 51"/>
                <a:gd name="T15" fmla="*/ 15 h 40"/>
                <a:gd name="T16" fmla="*/ 23 w 51"/>
                <a:gd name="T17" fmla="*/ 16 h 40"/>
                <a:gd name="T18" fmla="*/ 30 w 51"/>
                <a:gd name="T19" fmla="*/ 19 h 40"/>
                <a:gd name="T20" fmla="*/ 33 w 51"/>
                <a:gd name="T21" fmla="*/ 20 h 40"/>
                <a:gd name="T22" fmla="*/ 34 w 51"/>
                <a:gd name="T23" fmla="*/ 21 h 40"/>
                <a:gd name="T24" fmla="*/ 37 w 51"/>
                <a:gd name="T25" fmla="*/ 22 h 40"/>
                <a:gd name="T26" fmla="*/ 39 w 51"/>
                <a:gd name="T27" fmla="*/ 25 h 40"/>
                <a:gd name="T28" fmla="*/ 42 w 51"/>
                <a:gd name="T29" fmla="*/ 26 h 40"/>
                <a:gd name="T30" fmla="*/ 44 w 51"/>
                <a:gd name="T31" fmla="*/ 27 h 40"/>
                <a:gd name="T32" fmla="*/ 45 w 51"/>
                <a:gd name="T33" fmla="*/ 29 h 40"/>
                <a:gd name="T34" fmla="*/ 47 w 51"/>
                <a:gd name="T35" fmla="*/ 30 h 40"/>
                <a:gd name="T36" fmla="*/ 48 w 51"/>
                <a:gd name="T37" fmla="*/ 31 h 40"/>
                <a:gd name="T38" fmla="*/ 50 w 51"/>
                <a:gd name="T39" fmla="*/ 32 h 40"/>
                <a:gd name="T40" fmla="*/ 50 w 51"/>
                <a:gd name="T41" fmla="*/ 34 h 40"/>
                <a:gd name="T42" fmla="*/ 51 w 51"/>
                <a:gd name="T43" fmla="*/ 34 h 40"/>
                <a:gd name="T44" fmla="*/ 51 w 51"/>
                <a:gd name="T45" fmla="*/ 35 h 40"/>
                <a:gd name="T46" fmla="*/ 51 w 51"/>
                <a:gd name="T47" fmla="*/ 37 h 40"/>
                <a:gd name="T48" fmla="*/ 51 w 51"/>
                <a:gd name="T49" fmla="*/ 38 h 40"/>
                <a:gd name="T50" fmla="*/ 51 w 51"/>
                <a:gd name="T51" fmla="*/ 40 h 40"/>
                <a:gd name="T52" fmla="*/ 50 w 51"/>
                <a:gd name="T53" fmla="*/ 40 h 40"/>
                <a:gd name="T54" fmla="*/ 48 w 51"/>
                <a:gd name="T55" fmla="*/ 40 h 40"/>
                <a:gd name="T56" fmla="*/ 47 w 51"/>
                <a:gd name="T57" fmla="*/ 40 h 40"/>
                <a:gd name="T58" fmla="*/ 45 w 51"/>
                <a:gd name="T59" fmla="*/ 40 h 40"/>
                <a:gd name="T60" fmla="*/ 44 w 51"/>
                <a:gd name="T61" fmla="*/ 40 h 40"/>
                <a:gd name="T62" fmla="*/ 40 w 51"/>
                <a:gd name="T63" fmla="*/ 38 h 40"/>
                <a:gd name="T64" fmla="*/ 39 w 51"/>
                <a:gd name="T65" fmla="*/ 38 h 40"/>
                <a:gd name="T66" fmla="*/ 37 w 51"/>
                <a:gd name="T67" fmla="*/ 37 h 40"/>
                <a:gd name="T68" fmla="*/ 34 w 51"/>
                <a:gd name="T69" fmla="*/ 36 h 40"/>
                <a:gd name="T70" fmla="*/ 30 w 51"/>
                <a:gd name="T71" fmla="*/ 35 h 4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"/>
                <a:gd name="T109" fmla="*/ 0 h 40"/>
                <a:gd name="T110" fmla="*/ 51 w 51"/>
                <a:gd name="T111" fmla="*/ 40 h 4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" h="40">
                  <a:moveTo>
                    <a:pt x="0" y="0"/>
                  </a:moveTo>
                  <a:lnTo>
                    <a:pt x="3" y="3"/>
                  </a:lnTo>
                  <a:lnTo>
                    <a:pt x="5" y="4"/>
                  </a:lnTo>
                  <a:lnTo>
                    <a:pt x="8" y="7"/>
                  </a:lnTo>
                  <a:lnTo>
                    <a:pt x="9" y="9"/>
                  </a:lnTo>
                  <a:lnTo>
                    <a:pt x="12" y="11"/>
                  </a:lnTo>
                  <a:lnTo>
                    <a:pt x="16" y="13"/>
                  </a:lnTo>
                  <a:lnTo>
                    <a:pt x="20" y="15"/>
                  </a:lnTo>
                  <a:lnTo>
                    <a:pt x="23" y="16"/>
                  </a:lnTo>
                  <a:lnTo>
                    <a:pt x="30" y="19"/>
                  </a:lnTo>
                  <a:lnTo>
                    <a:pt x="33" y="20"/>
                  </a:lnTo>
                  <a:lnTo>
                    <a:pt x="34" y="21"/>
                  </a:lnTo>
                  <a:lnTo>
                    <a:pt x="37" y="22"/>
                  </a:lnTo>
                  <a:lnTo>
                    <a:pt x="39" y="25"/>
                  </a:lnTo>
                  <a:lnTo>
                    <a:pt x="42" y="26"/>
                  </a:lnTo>
                  <a:lnTo>
                    <a:pt x="44" y="27"/>
                  </a:lnTo>
                  <a:lnTo>
                    <a:pt x="45" y="29"/>
                  </a:lnTo>
                  <a:lnTo>
                    <a:pt x="47" y="30"/>
                  </a:lnTo>
                  <a:lnTo>
                    <a:pt x="48" y="31"/>
                  </a:lnTo>
                  <a:lnTo>
                    <a:pt x="50" y="32"/>
                  </a:lnTo>
                  <a:lnTo>
                    <a:pt x="50" y="34"/>
                  </a:lnTo>
                  <a:lnTo>
                    <a:pt x="51" y="34"/>
                  </a:lnTo>
                  <a:lnTo>
                    <a:pt x="51" y="35"/>
                  </a:lnTo>
                  <a:lnTo>
                    <a:pt x="51" y="37"/>
                  </a:lnTo>
                  <a:lnTo>
                    <a:pt x="51" y="38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40"/>
                  </a:lnTo>
                  <a:lnTo>
                    <a:pt x="47" y="40"/>
                  </a:lnTo>
                  <a:lnTo>
                    <a:pt x="45" y="40"/>
                  </a:lnTo>
                  <a:lnTo>
                    <a:pt x="44" y="40"/>
                  </a:lnTo>
                  <a:lnTo>
                    <a:pt x="40" y="38"/>
                  </a:lnTo>
                  <a:lnTo>
                    <a:pt x="39" y="38"/>
                  </a:lnTo>
                  <a:lnTo>
                    <a:pt x="37" y="37"/>
                  </a:lnTo>
                  <a:lnTo>
                    <a:pt x="34" y="36"/>
                  </a:lnTo>
                  <a:lnTo>
                    <a:pt x="30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63" name="Freeform 1553"/>
            <p:cNvSpPr>
              <a:spLocks/>
            </p:cNvSpPr>
            <p:nvPr/>
          </p:nvSpPr>
          <p:spPr bwMode="auto">
            <a:xfrm>
              <a:off x="796" y="1714"/>
              <a:ext cx="5" cy="37"/>
            </a:xfrm>
            <a:custGeom>
              <a:avLst/>
              <a:gdLst>
                <a:gd name="T0" fmla="*/ 0 w 5"/>
                <a:gd name="T1" fmla="*/ 0 h 37"/>
                <a:gd name="T2" fmla="*/ 3 w 5"/>
                <a:gd name="T3" fmla="*/ 11 h 37"/>
                <a:gd name="T4" fmla="*/ 3 w 5"/>
                <a:gd name="T5" fmla="*/ 12 h 37"/>
                <a:gd name="T6" fmla="*/ 5 w 5"/>
                <a:gd name="T7" fmla="*/ 15 h 37"/>
                <a:gd name="T8" fmla="*/ 5 w 5"/>
                <a:gd name="T9" fmla="*/ 17 h 37"/>
                <a:gd name="T10" fmla="*/ 5 w 5"/>
                <a:gd name="T11" fmla="*/ 21 h 37"/>
                <a:gd name="T12" fmla="*/ 5 w 5"/>
                <a:gd name="T13" fmla="*/ 23 h 37"/>
                <a:gd name="T14" fmla="*/ 5 w 5"/>
                <a:gd name="T15" fmla="*/ 25 h 37"/>
                <a:gd name="T16" fmla="*/ 5 w 5"/>
                <a:gd name="T17" fmla="*/ 27 h 37"/>
                <a:gd name="T18" fmla="*/ 5 w 5"/>
                <a:gd name="T19" fmla="*/ 28 h 37"/>
                <a:gd name="T20" fmla="*/ 3 w 5"/>
                <a:gd name="T21" fmla="*/ 31 h 37"/>
                <a:gd name="T22" fmla="*/ 3 w 5"/>
                <a:gd name="T23" fmla="*/ 37 h 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37"/>
                <a:gd name="T38" fmla="*/ 5 w 5"/>
                <a:gd name="T39" fmla="*/ 37 h 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37">
                  <a:moveTo>
                    <a:pt x="0" y="0"/>
                  </a:moveTo>
                  <a:lnTo>
                    <a:pt x="3" y="11"/>
                  </a:lnTo>
                  <a:lnTo>
                    <a:pt x="3" y="12"/>
                  </a:lnTo>
                  <a:lnTo>
                    <a:pt x="5" y="15"/>
                  </a:lnTo>
                  <a:lnTo>
                    <a:pt x="5" y="17"/>
                  </a:lnTo>
                  <a:lnTo>
                    <a:pt x="5" y="21"/>
                  </a:lnTo>
                  <a:lnTo>
                    <a:pt x="5" y="23"/>
                  </a:lnTo>
                  <a:lnTo>
                    <a:pt x="5" y="25"/>
                  </a:lnTo>
                  <a:lnTo>
                    <a:pt x="5" y="27"/>
                  </a:lnTo>
                  <a:lnTo>
                    <a:pt x="5" y="28"/>
                  </a:lnTo>
                  <a:lnTo>
                    <a:pt x="3" y="31"/>
                  </a:lnTo>
                  <a:lnTo>
                    <a:pt x="3" y="3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64" name="Freeform 1554"/>
            <p:cNvSpPr>
              <a:spLocks/>
            </p:cNvSpPr>
            <p:nvPr/>
          </p:nvSpPr>
          <p:spPr bwMode="auto">
            <a:xfrm>
              <a:off x="765" y="1764"/>
              <a:ext cx="33" cy="35"/>
            </a:xfrm>
            <a:custGeom>
              <a:avLst/>
              <a:gdLst>
                <a:gd name="T0" fmla="*/ 33 w 33"/>
                <a:gd name="T1" fmla="*/ 0 h 35"/>
                <a:gd name="T2" fmla="*/ 28 w 33"/>
                <a:gd name="T3" fmla="*/ 5 h 35"/>
                <a:gd name="T4" fmla="*/ 25 w 33"/>
                <a:gd name="T5" fmla="*/ 9 h 35"/>
                <a:gd name="T6" fmla="*/ 20 w 33"/>
                <a:gd name="T7" fmla="*/ 14 h 35"/>
                <a:gd name="T8" fmla="*/ 17 w 33"/>
                <a:gd name="T9" fmla="*/ 18 h 35"/>
                <a:gd name="T10" fmla="*/ 14 w 33"/>
                <a:gd name="T11" fmla="*/ 21 h 35"/>
                <a:gd name="T12" fmla="*/ 11 w 33"/>
                <a:gd name="T13" fmla="*/ 24 h 35"/>
                <a:gd name="T14" fmla="*/ 8 w 33"/>
                <a:gd name="T15" fmla="*/ 27 h 35"/>
                <a:gd name="T16" fmla="*/ 0 w 33"/>
                <a:gd name="T17" fmla="*/ 35 h 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"/>
                <a:gd name="T28" fmla="*/ 0 h 35"/>
                <a:gd name="T29" fmla="*/ 33 w 33"/>
                <a:gd name="T30" fmla="*/ 35 h 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" h="35">
                  <a:moveTo>
                    <a:pt x="33" y="0"/>
                  </a:moveTo>
                  <a:lnTo>
                    <a:pt x="28" y="5"/>
                  </a:lnTo>
                  <a:lnTo>
                    <a:pt x="25" y="9"/>
                  </a:lnTo>
                  <a:lnTo>
                    <a:pt x="20" y="14"/>
                  </a:lnTo>
                  <a:lnTo>
                    <a:pt x="17" y="18"/>
                  </a:lnTo>
                  <a:lnTo>
                    <a:pt x="14" y="21"/>
                  </a:lnTo>
                  <a:lnTo>
                    <a:pt x="11" y="24"/>
                  </a:lnTo>
                  <a:lnTo>
                    <a:pt x="8" y="27"/>
                  </a:lnTo>
                  <a:lnTo>
                    <a:pt x="0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65" name="Freeform 1555"/>
            <p:cNvSpPr>
              <a:spLocks/>
            </p:cNvSpPr>
            <p:nvPr/>
          </p:nvSpPr>
          <p:spPr bwMode="auto">
            <a:xfrm>
              <a:off x="774" y="1756"/>
              <a:ext cx="19" cy="22"/>
            </a:xfrm>
            <a:custGeom>
              <a:avLst/>
              <a:gdLst>
                <a:gd name="T0" fmla="*/ 19 w 19"/>
                <a:gd name="T1" fmla="*/ 0 h 22"/>
                <a:gd name="T2" fmla="*/ 14 w 19"/>
                <a:gd name="T3" fmla="*/ 6 h 22"/>
                <a:gd name="T4" fmla="*/ 13 w 19"/>
                <a:gd name="T5" fmla="*/ 7 h 22"/>
                <a:gd name="T6" fmla="*/ 13 w 19"/>
                <a:gd name="T7" fmla="*/ 8 h 22"/>
                <a:gd name="T8" fmla="*/ 10 w 19"/>
                <a:gd name="T9" fmla="*/ 12 h 22"/>
                <a:gd name="T10" fmla="*/ 5 w 19"/>
                <a:gd name="T11" fmla="*/ 17 h 22"/>
                <a:gd name="T12" fmla="*/ 3 w 19"/>
                <a:gd name="T13" fmla="*/ 20 h 22"/>
                <a:gd name="T14" fmla="*/ 0 w 19"/>
                <a:gd name="T15" fmla="*/ 2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"/>
                <a:gd name="T25" fmla="*/ 0 h 22"/>
                <a:gd name="T26" fmla="*/ 19 w 19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" h="22">
                  <a:moveTo>
                    <a:pt x="19" y="0"/>
                  </a:moveTo>
                  <a:lnTo>
                    <a:pt x="14" y="6"/>
                  </a:lnTo>
                  <a:lnTo>
                    <a:pt x="13" y="7"/>
                  </a:lnTo>
                  <a:lnTo>
                    <a:pt x="13" y="8"/>
                  </a:lnTo>
                  <a:lnTo>
                    <a:pt x="10" y="12"/>
                  </a:lnTo>
                  <a:lnTo>
                    <a:pt x="5" y="17"/>
                  </a:lnTo>
                  <a:lnTo>
                    <a:pt x="3" y="20"/>
                  </a:lnTo>
                  <a:lnTo>
                    <a:pt x="0" y="2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66" name="Freeform 1556"/>
            <p:cNvSpPr>
              <a:spLocks/>
            </p:cNvSpPr>
            <p:nvPr/>
          </p:nvSpPr>
          <p:spPr bwMode="auto">
            <a:xfrm>
              <a:off x="841" y="1774"/>
              <a:ext cx="19" cy="49"/>
            </a:xfrm>
            <a:custGeom>
              <a:avLst/>
              <a:gdLst>
                <a:gd name="T0" fmla="*/ 13 w 19"/>
                <a:gd name="T1" fmla="*/ 0 h 49"/>
                <a:gd name="T2" fmla="*/ 13 w 19"/>
                <a:gd name="T3" fmla="*/ 3 h 49"/>
                <a:gd name="T4" fmla="*/ 13 w 19"/>
                <a:gd name="T5" fmla="*/ 4 h 49"/>
                <a:gd name="T6" fmla="*/ 13 w 19"/>
                <a:gd name="T7" fmla="*/ 6 h 49"/>
                <a:gd name="T8" fmla="*/ 13 w 19"/>
                <a:gd name="T9" fmla="*/ 13 h 49"/>
                <a:gd name="T10" fmla="*/ 13 w 19"/>
                <a:gd name="T11" fmla="*/ 15 h 49"/>
                <a:gd name="T12" fmla="*/ 13 w 19"/>
                <a:gd name="T13" fmla="*/ 17 h 49"/>
                <a:gd name="T14" fmla="*/ 13 w 19"/>
                <a:gd name="T15" fmla="*/ 20 h 49"/>
                <a:gd name="T16" fmla="*/ 13 w 19"/>
                <a:gd name="T17" fmla="*/ 21 h 49"/>
                <a:gd name="T18" fmla="*/ 13 w 19"/>
                <a:gd name="T19" fmla="*/ 22 h 49"/>
                <a:gd name="T20" fmla="*/ 13 w 19"/>
                <a:gd name="T21" fmla="*/ 24 h 49"/>
                <a:gd name="T22" fmla="*/ 14 w 19"/>
                <a:gd name="T23" fmla="*/ 26 h 49"/>
                <a:gd name="T24" fmla="*/ 14 w 19"/>
                <a:gd name="T25" fmla="*/ 29 h 49"/>
                <a:gd name="T26" fmla="*/ 14 w 19"/>
                <a:gd name="T27" fmla="*/ 31 h 49"/>
                <a:gd name="T28" fmla="*/ 14 w 19"/>
                <a:gd name="T29" fmla="*/ 32 h 49"/>
                <a:gd name="T30" fmla="*/ 16 w 19"/>
                <a:gd name="T31" fmla="*/ 32 h 49"/>
                <a:gd name="T32" fmla="*/ 16 w 19"/>
                <a:gd name="T33" fmla="*/ 35 h 49"/>
                <a:gd name="T34" fmla="*/ 17 w 19"/>
                <a:gd name="T35" fmla="*/ 37 h 49"/>
                <a:gd name="T36" fmla="*/ 17 w 19"/>
                <a:gd name="T37" fmla="*/ 40 h 49"/>
                <a:gd name="T38" fmla="*/ 19 w 19"/>
                <a:gd name="T39" fmla="*/ 42 h 49"/>
                <a:gd name="T40" fmla="*/ 19 w 19"/>
                <a:gd name="T41" fmla="*/ 43 h 49"/>
                <a:gd name="T42" fmla="*/ 19 w 19"/>
                <a:gd name="T43" fmla="*/ 44 h 49"/>
                <a:gd name="T44" fmla="*/ 19 w 19"/>
                <a:gd name="T45" fmla="*/ 46 h 49"/>
                <a:gd name="T46" fmla="*/ 19 w 19"/>
                <a:gd name="T47" fmla="*/ 46 h 49"/>
                <a:gd name="T48" fmla="*/ 19 w 19"/>
                <a:gd name="T49" fmla="*/ 47 h 49"/>
                <a:gd name="T50" fmla="*/ 17 w 19"/>
                <a:gd name="T51" fmla="*/ 48 h 49"/>
                <a:gd name="T52" fmla="*/ 16 w 19"/>
                <a:gd name="T53" fmla="*/ 49 h 49"/>
                <a:gd name="T54" fmla="*/ 16 w 19"/>
                <a:gd name="T55" fmla="*/ 49 h 49"/>
                <a:gd name="T56" fmla="*/ 14 w 19"/>
                <a:gd name="T57" fmla="*/ 48 h 49"/>
                <a:gd name="T58" fmla="*/ 13 w 19"/>
                <a:gd name="T59" fmla="*/ 46 h 49"/>
                <a:gd name="T60" fmla="*/ 11 w 19"/>
                <a:gd name="T61" fmla="*/ 46 h 49"/>
                <a:gd name="T62" fmla="*/ 10 w 19"/>
                <a:gd name="T63" fmla="*/ 43 h 49"/>
                <a:gd name="T64" fmla="*/ 8 w 19"/>
                <a:gd name="T65" fmla="*/ 42 h 49"/>
                <a:gd name="T66" fmla="*/ 8 w 19"/>
                <a:gd name="T67" fmla="*/ 41 h 49"/>
                <a:gd name="T68" fmla="*/ 8 w 19"/>
                <a:gd name="T69" fmla="*/ 38 h 49"/>
                <a:gd name="T70" fmla="*/ 7 w 19"/>
                <a:gd name="T71" fmla="*/ 35 h 49"/>
                <a:gd name="T72" fmla="*/ 3 w 19"/>
                <a:gd name="T73" fmla="*/ 30 h 49"/>
                <a:gd name="T74" fmla="*/ 2 w 19"/>
                <a:gd name="T75" fmla="*/ 26 h 49"/>
                <a:gd name="T76" fmla="*/ 0 w 19"/>
                <a:gd name="T77" fmla="*/ 21 h 4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9"/>
                <a:gd name="T118" fmla="*/ 0 h 49"/>
                <a:gd name="T119" fmla="*/ 19 w 19"/>
                <a:gd name="T120" fmla="*/ 49 h 4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9" h="49">
                  <a:moveTo>
                    <a:pt x="13" y="0"/>
                  </a:moveTo>
                  <a:lnTo>
                    <a:pt x="13" y="3"/>
                  </a:lnTo>
                  <a:lnTo>
                    <a:pt x="13" y="4"/>
                  </a:lnTo>
                  <a:lnTo>
                    <a:pt x="13" y="6"/>
                  </a:lnTo>
                  <a:lnTo>
                    <a:pt x="13" y="13"/>
                  </a:lnTo>
                  <a:lnTo>
                    <a:pt x="13" y="15"/>
                  </a:lnTo>
                  <a:lnTo>
                    <a:pt x="13" y="17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3" y="24"/>
                  </a:lnTo>
                  <a:lnTo>
                    <a:pt x="14" y="26"/>
                  </a:lnTo>
                  <a:lnTo>
                    <a:pt x="14" y="29"/>
                  </a:lnTo>
                  <a:lnTo>
                    <a:pt x="14" y="31"/>
                  </a:lnTo>
                  <a:lnTo>
                    <a:pt x="14" y="32"/>
                  </a:lnTo>
                  <a:lnTo>
                    <a:pt x="16" y="32"/>
                  </a:lnTo>
                  <a:lnTo>
                    <a:pt x="16" y="35"/>
                  </a:lnTo>
                  <a:lnTo>
                    <a:pt x="17" y="37"/>
                  </a:lnTo>
                  <a:lnTo>
                    <a:pt x="17" y="40"/>
                  </a:lnTo>
                  <a:lnTo>
                    <a:pt x="19" y="42"/>
                  </a:lnTo>
                  <a:lnTo>
                    <a:pt x="19" y="43"/>
                  </a:lnTo>
                  <a:lnTo>
                    <a:pt x="19" y="44"/>
                  </a:lnTo>
                  <a:lnTo>
                    <a:pt x="19" y="46"/>
                  </a:lnTo>
                  <a:lnTo>
                    <a:pt x="19" y="47"/>
                  </a:lnTo>
                  <a:lnTo>
                    <a:pt x="17" y="48"/>
                  </a:lnTo>
                  <a:lnTo>
                    <a:pt x="16" y="49"/>
                  </a:lnTo>
                  <a:lnTo>
                    <a:pt x="14" y="48"/>
                  </a:lnTo>
                  <a:lnTo>
                    <a:pt x="13" y="46"/>
                  </a:lnTo>
                  <a:lnTo>
                    <a:pt x="11" y="46"/>
                  </a:lnTo>
                  <a:lnTo>
                    <a:pt x="10" y="43"/>
                  </a:lnTo>
                  <a:lnTo>
                    <a:pt x="8" y="42"/>
                  </a:lnTo>
                  <a:lnTo>
                    <a:pt x="8" y="41"/>
                  </a:lnTo>
                  <a:lnTo>
                    <a:pt x="8" y="38"/>
                  </a:lnTo>
                  <a:lnTo>
                    <a:pt x="7" y="35"/>
                  </a:lnTo>
                  <a:lnTo>
                    <a:pt x="3" y="30"/>
                  </a:lnTo>
                  <a:lnTo>
                    <a:pt x="2" y="26"/>
                  </a:lnTo>
                  <a:lnTo>
                    <a:pt x="0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67" name="Freeform 1557"/>
            <p:cNvSpPr>
              <a:spLocks/>
            </p:cNvSpPr>
            <p:nvPr/>
          </p:nvSpPr>
          <p:spPr bwMode="auto">
            <a:xfrm>
              <a:off x="791" y="1660"/>
              <a:ext cx="16" cy="12"/>
            </a:xfrm>
            <a:custGeom>
              <a:avLst/>
              <a:gdLst>
                <a:gd name="T0" fmla="*/ 16 w 16"/>
                <a:gd name="T1" fmla="*/ 4 h 12"/>
                <a:gd name="T2" fmla="*/ 14 w 16"/>
                <a:gd name="T3" fmla="*/ 6 h 12"/>
                <a:gd name="T4" fmla="*/ 13 w 16"/>
                <a:gd name="T5" fmla="*/ 8 h 12"/>
                <a:gd name="T6" fmla="*/ 13 w 16"/>
                <a:gd name="T7" fmla="*/ 10 h 12"/>
                <a:gd name="T8" fmla="*/ 13 w 16"/>
                <a:gd name="T9" fmla="*/ 12 h 12"/>
                <a:gd name="T10" fmla="*/ 10 w 16"/>
                <a:gd name="T11" fmla="*/ 11 h 12"/>
                <a:gd name="T12" fmla="*/ 7 w 16"/>
                <a:gd name="T13" fmla="*/ 10 h 12"/>
                <a:gd name="T14" fmla="*/ 4 w 16"/>
                <a:gd name="T15" fmla="*/ 9 h 12"/>
                <a:gd name="T16" fmla="*/ 0 w 16"/>
                <a:gd name="T17" fmla="*/ 8 h 12"/>
                <a:gd name="T18" fmla="*/ 2 w 16"/>
                <a:gd name="T19" fmla="*/ 5 h 12"/>
                <a:gd name="T20" fmla="*/ 2 w 16"/>
                <a:gd name="T21" fmla="*/ 4 h 12"/>
                <a:gd name="T22" fmla="*/ 4 w 16"/>
                <a:gd name="T23" fmla="*/ 1 h 12"/>
                <a:gd name="T24" fmla="*/ 4 w 16"/>
                <a:gd name="T25" fmla="*/ 0 h 12"/>
                <a:gd name="T26" fmla="*/ 7 w 16"/>
                <a:gd name="T27" fmla="*/ 1 h 12"/>
                <a:gd name="T28" fmla="*/ 10 w 16"/>
                <a:gd name="T29" fmla="*/ 3 h 12"/>
                <a:gd name="T30" fmla="*/ 13 w 16"/>
                <a:gd name="T31" fmla="*/ 4 h 12"/>
                <a:gd name="T32" fmla="*/ 16 w 16"/>
                <a:gd name="T33" fmla="*/ 4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"/>
                <a:gd name="T52" fmla="*/ 0 h 12"/>
                <a:gd name="T53" fmla="*/ 16 w 1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" h="12">
                  <a:moveTo>
                    <a:pt x="16" y="4"/>
                  </a:moveTo>
                  <a:lnTo>
                    <a:pt x="14" y="6"/>
                  </a:lnTo>
                  <a:lnTo>
                    <a:pt x="13" y="8"/>
                  </a:lnTo>
                  <a:lnTo>
                    <a:pt x="13" y="10"/>
                  </a:lnTo>
                  <a:lnTo>
                    <a:pt x="13" y="12"/>
                  </a:lnTo>
                  <a:lnTo>
                    <a:pt x="10" y="11"/>
                  </a:lnTo>
                  <a:lnTo>
                    <a:pt x="7" y="10"/>
                  </a:lnTo>
                  <a:lnTo>
                    <a:pt x="4" y="9"/>
                  </a:lnTo>
                  <a:lnTo>
                    <a:pt x="0" y="8"/>
                  </a:lnTo>
                  <a:lnTo>
                    <a:pt x="2" y="5"/>
                  </a:lnTo>
                  <a:lnTo>
                    <a:pt x="2" y="4"/>
                  </a:lnTo>
                  <a:lnTo>
                    <a:pt x="4" y="1"/>
                  </a:lnTo>
                  <a:lnTo>
                    <a:pt x="4" y="0"/>
                  </a:lnTo>
                  <a:lnTo>
                    <a:pt x="7" y="1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68" name="Freeform 1558"/>
            <p:cNvSpPr>
              <a:spLocks/>
            </p:cNvSpPr>
            <p:nvPr/>
          </p:nvSpPr>
          <p:spPr bwMode="auto">
            <a:xfrm>
              <a:off x="807" y="1665"/>
              <a:ext cx="20" cy="9"/>
            </a:xfrm>
            <a:custGeom>
              <a:avLst/>
              <a:gdLst>
                <a:gd name="T0" fmla="*/ 20 w 20"/>
                <a:gd name="T1" fmla="*/ 1 h 9"/>
                <a:gd name="T2" fmla="*/ 19 w 20"/>
                <a:gd name="T3" fmla="*/ 3 h 9"/>
                <a:gd name="T4" fmla="*/ 19 w 20"/>
                <a:gd name="T5" fmla="*/ 5 h 9"/>
                <a:gd name="T6" fmla="*/ 19 w 20"/>
                <a:gd name="T7" fmla="*/ 6 h 9"/>
                <a:gd name="T8" fmla="*/ 20 w 20"/>
                <a:gd name="T9" fmla="*/ 9 h 9"/>
                <a:gd name="T10" fmla="*/ 16 w 20"/>
                <a:gd name="T11" fmla="*/ 9 h 9"/>
                <a:gd name="T12" fmla="*/ 9 w 20"/>
                <a:gd name="T13" fmla="*/ 9 h 9"/>
                <a:gd name="T14" fmla="*/ 5 w 20"/>
                <a:gd name="T15" fmla="*/ 7 h 9"/>
                <a:gd name="T16" fmla="*/ 0 w 20"/>
                <a:gd name="T17" fmla="*/ 7 h 9"/>
                <a:gd name="T18" fmla="*/ 0 w 20"/>
                <a:gd name="T19" fmla="*/ 5 h 9"/>
                <a:gd name="T20" fmla="*/ 0 w 20"/>
                <a:gd name="T21" fmla="*/ 4 h 9"/>
                <a:gd name="T22" fmla="*/ 0 w 20"/>
                <a:gd name="T23" fmla="*/ 1 h 9"/>
                <a:gd name="T24" fmla="*/ 3 w 20"/>
                <a:gd name="T25" fmla="*/ 0 h 9"/>
                <a:gd name="T26" fmla="*/ 6 w 20"/>
                <a:gd name="T27" fmla="*/ 0 h 9"/>
                <a:gd name="T28" fmla="*/ 11 w 20"/>
                <a:gd name="T29" fmla="*/ 0 h 9"/>
                <a:gd name="T30" fmla="*/ 16 w 20"/>
                <a:gd name="T31" fmla="*/ 1 h 9"/>
                <a:gd name="T32" fmla="*/ 20 w 20"/>
                <a:gd name="T33" fmla="*/ 1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9"/>
                <a:gd name="T53" fmla="*/ 20 w 20"/>
                <a:gd name="T54" fmla="*/ 9 h 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9">
                  <a:moveTo>
                    <a:pt x="20" y="1"/>
                  </a:moveTo>
                  <a:lnTo>
                    <a:pt x="19" y="3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20" y="9"/>
                  </a:lnTo>
                  <a:lnTo>
                    <a:pt x="16" y="9"/>
                  </a:lnTo>
                  <a:lnTo>
                    <a:pt x="9" y="9"/>
                  </a:lnTo>
                  <a:lnTo>
                    <a:pt x="5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69" name="Freeform 1559"/>
            <p:cNvSpPr>
              <a:spLocks/>
            </p:cNvSpPr>
            <p:nvPr/>
          </p:nvSpPr>
          <p:spPr bwMode="auto">
            <a:xfrm>
              <a:off x="829" y="1666"/>
              <a:ext cx="34" cy="9"/>
            </a:xfrm>
            <a:custGeom>
              <a:avLst/>
              <a:gdLst>
                <a:gd name="T0" fmla="*/ 1 w 34"/>
                <a:gd name="T1" fmla="*/ 0 h 9"/>
                <a:gd name="T2" fmla="*/ 0 w 34"/>
                <a:gd name="T3" fmla="*/ 3 h 9"/>
                <a:gd name="T4" fmla="*/ 0 w 34"/>
                <a:gd name="T5" fmla="*/ 4 h 9"/>
                <a:gd name="T6" fmla="*/ 0 w 34"/>
                <a:gd name="T7" fmla="*/ 6 h 9"/>
                <a:gd name="T8" fmla="*/ 1 w 34"/>
                <a:gd name="T9" fmla="*/ 8 h 9"/>
                <a:gd name="T10" fmla="*/ 19 w 34"/>
                <a:gd name="T11" fmla="*/ 9 h 9"/>
                <a:gd name="T12" fmla="*/ 28 w 34"/>
                <a:gd name="T13" fmla="*/ 9 h 9"/>
                <a:gd name="T14" fmla="*/ 33 w 34"/>
                <a:gd name="T15" fmla="*/ 9 h 9"/>
                <a:gd name="T16" fmla="*/ 34 w 34"/>
                <a:gd name="T17" fmla="*/ 8 h 9"/>
                <a:gd name="T18" fmla="*/ 34 w 34"/>
                <a:gd name="T19" fmla="*/ 6 h 9"/>
                <a:gd name="T20" fmla="*/ 34 w 34"/>
                <a:gd name="T21" fmla="*/ 5 h 9"/>
                <a:gd name="T22" fmla="*/ 33 w 34"/>
                <a:gd name="T23" fmla="*/ 4 h 9"/>
                <a:gd name="T24" fmla="*/ 31 w 34"/>
                <a:gd name="T25" fmla="*/ 2 h 9"/>
                <a:gd name="T26" fmla="*/ 28 w 34"/>
                <a:gd name="T27" fmla="*/ 3 h 9"/>
                <a:gd name="T28" fmla="*/ 23 w 34"/>
                <a:gd name="T29" fmla="*/ 3 h 9"/>
                <a:gd name="T30" fmla="*/ 15 w 34"/>
                <a:gd name="T31" fmla="*/ 2 h 9"/>
                <a:gd name="T32" fmla="*/ 1 w 34"/>
                <a:gd name="T33" fmla="*/ 0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4"/>
                <a:gd name="T52" fmla="*/ 0 h 9"/>
                <a:gd name="T53" fmla="*/ 34 w 34"/>
                <a:gd name="T54" fmla="*/ 9 h 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4" h="9">
                  <a:moveTo>
                    <a:pt x="1" y="0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19" y="9"/>
                  </a:lnTo>
                  <a:lnTo>
                    <a:pt x="28" y="9"/>
                  </a:lnTo>
                  <a:lnTo>
                    <a:pt x="33" y="9"/>
                  </a:lnTo>
                  <a:lnTo>
                    <a:pt x="34" y="8"/>
                  </a:lnTo>
                  <a:lnTo>
                    <a:pt x="34" y="6"/>
                  </a:lnTo>
                  <a:lnTo>
                    <a:pt x="34" y="5"/>
                  </a:lnTo>
                  <a:lnTo>
                    <a:pt x="33" y="4"/>
                  </a:lnTo>
                  <a:lnTo>
                    <a:pt x="31" y="2"/>
                  </a:lnTo>
                  <a:lnTo>
                    <a:pt x="28" y="3"/>
                  </a:lnTo>
                  <a:lnTo>
                    <a:pt x="23" y="3"/>
                  </a:lnTo>
                  <a:lnTo>
                    <a:pt x="15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70" name="Freeform 1560"/>
            <p:cNvSpPr>
              <a:spLocks/>
            </p:cNvSpPr>
            <p:nvPr/>
          </p:nvSpPr>
          <p:spPr bwMode="auto">
            <a:xfrm>
              <a:off x="474" y="1699"/>
              <a:ext cx="72" cy="83"/>
            </a:xfrm>
            <a:custGeom>
              <a:avLst/>
              <a:gdLst>
                <a:gd name="T0" fmla="*/ 72 w 72"/>
                <a:gd name="T1" fmla="*/ 83 h 83"/>
                <a:gd name="T2" fmla="*/ 72 w 72"/>
                <a:gd name="T3" fmla="*/ 10 h 83"/>
                <a:gd name="T4" fmla="*/ 0 w 72"/>
                <a:gd name="T5" fmla="*/ 0 h 83"/>
                <a:gd name="T6" fmla="*/ 0 60000 65536"/>
                <a:gd name="T7" fmla="*/ 0 60000 65536"/>
                <a:gd name="T8" fmla="*/ 0 60000 65536"/>
                <a:gd name="T9" fmla="*/ 0 w 72"/>
                <a:gd name="T10" fmla="*/ 0 h 83"/>
                <a:gd name="T11" fmla="*/ 72 w 72"/>
                <a:gd name="T12" fmla="*/ 83 h 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" h="83">
                  <a:moveTo>
                    <a:pt x="72" y="83"/>
                  </a:moveTo>
                  <a:lnTo>
                    <a:pt x="72" y="1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71" name="Line 1561"/>
            <p:cNvSpPr>
              <a:spLocks noChangeShapeType="1"/>
            </p:cNvSpPr>
            <p:nvPr/>
          </p:nvSpPr>
          <p:spPr bwMode="auto">
            <a:xfrm flipV="1">
              <a:off x="546" y="1692"/>
              <a:ext cx="113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172" name="Freeform 1562"/>
            <p:cNvSpPr>
              <a:spLocks/>
            </p:cNvSpPr>
            <p:nvPr/>
          </p:nvSpPr>
          <p:spPr bwMode="auto">
            <a:xfrm>
              <a:off x="504" y="1692"/>
              <a:ext cx="104" cy="11"/>
            </a:xfrm>
            <a:custGeom>
              <a:avLst/>
              <a:gdLst>
                <a:gd name="T0" fmla="*/ 104 w 104"/>
                <a:gd name="T1" fmla="*/ 6 h 11"/>
                <a:gd name="T2" fmla="*/ 51 w 104"/>
                <a:gd name="T3" fmla="*/ 11 h 11"/>
                <a:gd name="T4" fmla="*/ 0 w 104"/>
                <a:gd name="T5" fmla="*/ 4 h 11"/>
                <a:gd name="T6" fmla="*/ 29 w 104"/>
                <a:gd name="T7" fmla="*/ 0 h 11"/>
                <a:gd name="T8" fmla="*/ 104 w 104"/>
                <a:gd name="T9" fmla="*/ 6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11"/>
                <a:gd name="T17" fmla="*/ 104 w 10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11">
                  <a:moveTo>
                    <a:pt x="104" y="6"/>
                  </a:moveTo>
                  <a:lnTo>
                    <a:pt x="51" y="11"/>
                  </a:lnTo>
                  <a:lnTo>
                    <a:pt x="0" y="4"/>
                  </a:lnTo>
                  <a:lnTo>
                    <a:pt x="29" y="0"/>
                  </a:lnTo>
                  <a:lnTo>
                    <a:pt x="104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73" name="Rectangle 1563"/>
            <p:cNvSpPr>
              <a:spLocks noChangeArrowheads="1"/>
            </p:cNvSpPr>
            <p:nvPr/>
          </p:nvSpPr>
          <p:spPr bwMode="auto">
            <a:xfrm>
              <a:off x="547" y="1639"/>
              <a:ext cx="28" cy="22"/>
            </a:xfrm>
            <a:prstGeom prst="rect">
              <a:avLst/>
            </a:prstGeom>
            <a:solidFill>
              <a:srgbClr val="FFFF14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74" name="Freeform 1564"/>
            <p:cNvSpPr>
              <a:spLocks/>
            </p:cNvSpPr>
            <p:nvPr/>
          </p:nvSpPr>
          <p:spPr bwMode="auto">
            <a:xfrm>
              <a:off x="446" y="1551"/>
              <a:ext cx="34" cy="24"/>
            </a:xfrm>
            <a:custGeom>
              <a:avLst/>
              <a:gdLst>
                <a:gd name="T0" fmla="*/ 34 w 34"/>
                <a:gd name="T1" fmla="*/ 4 h 24"/>
                <a:gd name="T2" fmla="*/ 6 w 34"/>
                <a:gd name="T3" fmla="*/ 24 h 24"/>
                <a:gd name="T4" fmla="*/ 0 w 34"/>
                <a:gd name="T5" fmla="*/ 20 h 24"/>
                <a:gd name="T6" fmla="*/ 27 w 34"/>
                <a:gd name="T7" fmla="*/ 0 h 24"/>
                <a:gd name="T8" fmla="*/ 34 w 34"/>
                <a:gd name="T9" fmla="*/ 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24"/>
                <a:gd name="T17" fmla="*/ 34 w 34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24">
                  <a:moveTo>
                    <a:pt x="34" y="4"/>
                  </a:moveTo>
                  <a:lnTo>
                    <a:pt x="6" y="24"/>
                  </a:lnTo>
                  <a:lnTo>
                    <a:pt x="0" y="20"/>
                  </a:lnTo>
                  <a:lnTo>
                    <a:pt x="27" y="0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FF0016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75" name="Freeform 1565"/>
            <p:cNvSpPr>
              <a:spLocks/>
            </p:cNvSpPr>
            <p:nvPr/>
          </p:nvSpPr>
          <p:spPr bwMode="auto">
            <a:xfrm>
              <a:off x="252" y="1590"/>
              <a:ext cx="26" cy="14"/>
            </a:xfrm>
            <a:custGeom>
              <a:avLst/>
              <a:gdLst>
                <a:gd name="T0" fmla="*/ 26 w 26"/>
                <a:gd name="T1" fmla="*/ 0 h 14"/>
                <a:gd name="T2" fmla="*/ 26 w 26"/>
                <a:gd name="T3" fmla="*/ 12 h 14"/>
                <a:gd name="T4" fmla="*/ 1 w 26"/>
                <a:gd name="T5" fmla="*/ 14 h 14"/>
                <a:gd name="T6" fmla="*/ 0 w 26"/>
                <a:gd name="T7" fmla="*/ 3 h 14"/>
                <a:gd name="T8" fmla="*/ 26 w 26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"/>
                <a:gd name="T17" fmla="*/ 26 w 26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">
                  <a:moveTo>
                    <a:pt x="26" y="0"/>
                  </a:moveTo>
                  <a:lnTo>
                    <a:pt x="26" y="12"/>
                  </a:lnTo>
                  <a:lnTo>
                    <a:pt x="1" y="14"/>
                  </a:lnTo>
                  <a:lnTo>
                    <a:pt x="0" y="3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76" name="Freeform 1566"/>
            <p:cNvSpPr>
              <a:spLocks/>
            </p:cNvSpPr>
            <p:nvPr/>
          </p:nvSpPr>
          <p:spPr bwMode="auto">
            <a:xfrm>
              <a:off x="312" y="1482"/>
              <a:ext cx="24" cy="31"/>
            </a:xfrm>
            <a:custGeom>
              <a:avLst/>
              <a:gdLst>
                <a:gd name="T0" fmla="*/ 24 w 24"/>
                <a:gd name="T1" fmla="*/ 1 h 31"/>
                <a:gd name="T2" fmla="*/ 20 w 24"/>
                <a:gd name="T3" fmla="*/ 31 h 31"/>
                <a:gd name="T4" fmla="*/ 0 w 24"/>
                <a:gd name="T5" fmla="*/ 28 h 31"/>
                <a:gd name="T6" fmla="*/ 3 w 24"/>
                <a:gd name="T7" fmla="*/ 0 h 31"/>
                <a:gd name="T8" fmla="*/ 24 w 24"/>
                <a:gd name="T9" fmla="*/ 1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31"/>
                <a:gd name="T17" fmla="*/ 24 w 24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31">
                  <a:moveTo>
                    <a:pt x="24" y="1"/>
                  </a:moveTo>
                  <a:lnTo>
                    <a:pt x="20" y="31"/>
                  </a:lnTo>
                  <a:lnTo>
                    <a:pt x="0" y="28"/>
                  </a:lnTo>
                  <a:lnTo>
                    <a:pt x="3" y="0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77" name="Freeform 1567"/>
            <p:cNvSpPr>
              <a:spLocks/>
            </p:cNvSpPr>
            <p:nvPr/>
          </p:nvSpPr>
          <p:spPr bwMode="auto">
            <a:xfrm>
              <a:off x="270" y="1610"/>
              <a:ext cx="42" cy="28"/>
            </a:xfrm>
            <a:custGeom>
              <a:avLst/>
              <a:gdLst>
                <a:gd name="T0" fmla="*/ 36 w 42"/>
                <a:gd name="T1" fmla="*/ 0 h 28"/>
                <a:gd name="T2" fmla="*/ 42 w 42"/>
                <a:gd name="T3" fmla="*/ 19 h 28"/>
                <a:gd name="T4" fmla="*/ 8 w 42"/>
                <a:gd name="T5" fmla="*/ 28 h 28"/>
                <a:gd name="T6" fmla="*/ 0 w 42"/>
                <a:gd name="T7" fmla="*/ 7 h 28"/>
                <a:gd name="T8" fmla="*/ 36 w 42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28"/>
                <a:gd name="T17" fmla="*/ 42 w 42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28">
                  <a:moveTo>
                    <a:pt x="36" y="0"/>
                  </a:moveTo>
                  <a:lnTo>
                    <a:pt x="42" y="19"/>
                  </a:lnTo>
                  <a:lnTo>
                    <a:pt x="8" y="28"/>
                  </a:lnTo>
                  <a:lnTo>
                    <a:pt x="0" y="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78" name="Rectangle 1568"/>
            <p:cNvSpPr>
              <a:spLocks noChangeArrowheads="1"/>
            </p:cNvSpPr>
            <p:nvPr/>
          </p:nvSpPr>
          <p:spPr bwMode="auto">
            <a:xfrm>
              <a:off x="365" y="1615"/>
              <a:ext cx="34" cy="32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79" name="Rectangle 1569"/>
            <p:cNvSpPr>
              <a:spLocks noChangeArrowheads="1"/>
            </p:cNvSpPr>
            <p:nvPr/>
          </p:nvSpPr>
          <p:spPr bwMode="auto">
            <a:xfrm>
              <a:off x="446" y="1626"/>
              <a:ext cx="27" cy="13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80" name="Rectangle 1570"/>
            <p:cNvSpPr>
              <a:spLocks noChangeArrowheads="1"/>
            </p:cNvSpPr>
            <p:nvPr/>
          </p:nvSpPr>
          <p:spPr bwMode="auto">
            <a:xfrm>
              <a:off x="465" y="1569"/>
              <a:ext cx="20" cy="1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81" name="Freeform 1571"/>
            <p:cNvSpPr>
              <a:spLocks/>
            </p:cNvSpPr>
            <p:nvPr/>
          </p:nvSpPr>
          <p:spPr bwMode="auto">
            <a:xfrm>
              <a:off x="602" y="1707"/>
              <a:ext cx="35" cy="22"/>
            </a:xfrm>
            <a:custGeom>
              <a:avLst/>
              <a:gdLst>
                <a:gd name="T0" fmla="*/ 35 w 35"/>
                <a:gd name="T1" fmla="*/ 0 h 22"/>
                <a:gd name="T2" fmla="*/ 35 w 35"/>
                <a:gd name="T3" fmla="*/ 16 h 22"/>
                <a:gd name="T4" fmla="*/ 4 w 35"/>
                <a:gd name="T5" fmla="*/ 22 h 22"/>
                <a:gd name="T6" fmla="*/ 0 w 35"/>
                <a:gd name="T7" fmla="*/ 6 h 22"/>
                <a:gd name="T8" fmla="*/ 35 w 35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22"/>
                <a:gd name="T17" fmla="*/ 35 w 35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22">
                  <a:moveTo>
                    <a:pt x="35" y="0"/>
                  </a:moveTo>
                  <a:lnTo>
                    <a:pt x="35" y="16"/>
                  </a:lnTo>
                  <a:lnTo>
                    <a:pt x="4" y="22"/>
                  </a:lnTo>
                  <a:lnTo>
                    <a:pt x="0" y="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82" name="Freeform 1572"/>
            <p:cNvSpPr>
              <a:spLocks/>
            </p:cNvSpPr>
            <p:nvPr/>
          </p:nvSpPr>
          <p:spPr bwMode="auto">
            <a:xfrm>
              <a:off x="505" y="1422"/>
              <a:ext cx="13" cy="20"/>
            </a:xfrm>
            <a:custGeom>
              <a:avLst/>
              <a:gdLst>
                <a:gd name="T0" fmla="*/ 11 w 13"/>
                <a:gd name="T1" fmla="*/ 0 h 20"/>
                <a:gd name="T2" fmla="*/ 13 w 13"/>
                <a:gd name="T3" fmla="*/ 4 h 20"/>
                <a:gd name="T4" fmla="*/ 11 w 13"/>
                <a:gd name="T5" fmla="*/ 5 h 20"/>
                <a:gd name="T6" fmla="*/ 11 w 13"/>
                <a:gd name="T7" fmla="*/ 6 h 20"/>
                <a:gd name="T8" fmla="*/ 10 w 13"/>
                <a:gd name="T9" fmla="*/ 7 h 20"/>
                <a:gd name="T10" fmla="*/ 10 w 13"/>
                <a:gd name="T11" fmla="*/ 9 h 20"/>
                <a:gd name="T12" fmla="*/ 8 w 13"/>
                <a:gd name="T13" fmla="*/ 11 h 20"/>
                <a:gd name="T14" fmla="*/ 5 w 13"/>
                <a:gd name="T15" fmla="*/ 12 h 20"/>
                <a:gd name="T16" fmla="*/ 3 w 13"/>
                <a:gd name="T17" fmla="*/ 16 h 20"/>
                <a:gd name="T18" fmla="*/ 2 w 13"/>
                <a:gd name="T19" fmla="*/ 17 h 20"/>
                <a:gd name="T20" fmla="*/ 0 w 13"/>
                <a:gd name="T21" fmla="*/ 20 h 2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"/>
                <a:gd name="T34" fmla="*/ 0 h 20"/>
                <a:gd name="T35" fmla="*/ 13 w 13"/>
                <a:gd name="T36" fmla="*/ 20 h 2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" h="20">
                  <a:moveTo>
                    <a:pt x="11" y="0"/>
                  </a:moveTo>
                  <a:lnTo>
                    <a:pt x="13" y="4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10" y="7"/>
                  </a:lnTo>
                  <a:lnTo>
                    <a:pt x="10" y="9"/>
                  </a:lnTo>
                  <a:lnTo>
                    <a:pt x="8" y="11"/>
                  </a:lnTo>
                  <a:lnTo>
                    <a:pt x="5" y="12"/>
                  </a:lnTo>
                  <a:lnTo>
                    <a:pt x="3" y="16"/>
                  </a:lnTo>
                  <a:lnTo>
                    <a:pt x="2" y="17"/>
                  </a:lnTo>
                  <a:lnTo>
                    <a:pt x="0" y="2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83" name="Freeform 1573"/>
            <p:cNvSpPr>
              <a:spLocks/>
            </p:cNvSpPr>
            <p:nvPr/>
          </p:nvSpPr>
          <p:spPr bwMode="auto">
            <a:xfrm>
              <a:off x="536" y="1407"/>
              <a:ext cx="8" cy="22"/>
            </a:xfrm>
            <a:custGeom>
              <a:avLst/>
              <a:gdLst>
                <a:gd name="T0" fmla="*/ 0 w 8"/>
                <a:gd name="T1" fmla="*/ 0 h 22"/>
                <a:gd name="T2" fmla="*/ 2 w 8"/>
                <a:gd name="T3" fmla="*/ 0 h 22"/>
                <a:gd name="T4" fmla="*/ 2 w 8"/>
                <a:gd name="T5" fmla="*/ 2 h 22"/>
                <a:gd name="T6" fmla="*/ 3 w 8"/>
                <a:gd name="T7" fmla="*/ 2 h 22"/>
                <a:gd name="T8" fmla="*/ 3 w 8"/>
                <a:gd name="T9" fmla="*/ 3 h 22"/>
                <a:gd name="T10" fmla="*/ 3 w 8"/>
                <a:gd name="T11" fmla="*/ 3 h 22"/>
                <a:gd name="T12" fmla="*/ 5 w 8"/>
                <a:gd name="T13" fmla="*/ 3 h 22"/>
                <a:gd name="T14" fmla="*/ 5 w 8"/>
                <a:gd name="T15" fmla="*/ 4 h 22"/>
                <a:gd name="T16" fmla="*/ 5 w 8"/>
                <a:gd name="T17" fmla="*/ 4 h 22"/>
                <a:gd name="T18" fmla="*/ 7 w 8"/>
                <a:gd name="T19" fmla="*/ 5 h 22"/>
                <a:gd name="T20" fmla="*/ 7 w 8"/>
                <a:gd name="T21" fmla="*/ 7 h 22"/>
                <a:gd name="T22" fmla="*/ 7 w 8"/>
                <a:gd name="T23" fmla="*/ 7 h 22"/>
                <a:gd name="T24" fmla="*/ 7 w 8"/>
                <a:gd name="T25" fmla="*/ 8 h 22"/>
                <a:gd name="T26" fmla="*/ 8 w 8"/>
                <a:gd name="T27" fmla="*/ 8 h 22"/>
                <a:gd name="T28" fmla="*/ 8 w 8"/>
                <a:gd name="T29" fmla="*/ 9 h 22"/>
                <a:gd name="T30" fmla="*/ 8 w 8"/>
                <a:gd name="T31" fmla="*/ 10 h 22"/>
                <a:gd name="T32" fmla="*/ 8 w 8"/>
                <a:gd name="T33" fmla="*/ 10 h 22"/>
                <a:gd name="T34" fmla="*/ 8 w 8"/>
                <a:gd name="T35" fmla="*/ 11 h 22"/>
                <a:gd name="T36" fmla="*/ 8 w 8"/>
                <a:gd name="T37" fmla="*/ 13 h 22"/>
                <a:gd name="T38" fmla="*/ 8 w 8"/>
                <a:gd name="T39" fmla="*/ 13 h 22"/>
                <a:gd name="T40" fmla="*/ 8 w 8"/>
                <a:gd name="T41" fmla="*/ 14 h 22"/>
                <a:gd name="T42" fmla="*/ 8 w 8"/>
                <a:gd name="T43" fmla="*/ 15 h 22"/>
                <a:gd name="T44" fmla="*/ 8 w 8"/>
                <a:gd name="T45" fmla="*/ 15 h 22"/>
                <a:gd name="T46" fmla="*/ 8 w 8"/>
                <a:gd name="T47" fmla="*/ 16 h 22"/>
                <a:gd name="T48" fmla="*/ 8 w 8"/>
                <a:gd name="T49" fmla="*/ 18 h 22"/>
                <a:gd name="T50" fmla="*/ 8 w 8"/>
                <a:gd name="T51" fmla="*/ 18 h 22"/>
                <a:gd name="T52" fmla="*/ 8 w 8"/>
                <a:gd name="T53" fmla="*/ 19 h 22"/>
                <a:gd name="T54" fmla="*/ 8 w 8"/>
                <a:gd name="T55" fmla="*/ 20 h 22"/>
                <a:gd name="T56" fmla="*/ 8 w 8"/>
                <a:gd name="T57" fmla="*/ 20 h 22"/>
                <a:gd name="T58" fmla="*/ 8 w 8"/>
                <a:gd name="T59" fmla="*/ 21 h 22"/>
                <a:gd name="T60" fmla="*/ 7 w 8"/>
                <a:gd name="T61" fmla="*/ 22 h 22"/>
                <a:gd name="T62" fmla="*/ 7 w 8"/>
                <a:gd name="T63" fmla="*/ 22 h 2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"/>
                <a:gd name="T97" fmla="*/ 0 h 22"/>
                <a:gd name="T98" fmla="*/ 8 w 8"/>
                <a:gd name="T99" fmla="*/ 22 h 2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" h="22">
                  <a:moveTo>
                    <a:pt x="0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7" y="5"/>
                  </a:lnTo>
                  <a:lnTo>
                    <a:pt x="7" y="7"/>
                  </a:lnTo>
                  <a:lnTo>
                    <a:pt x="7" y="8"/>
                  </a:lnTo>
                  <a:lnTo>
                    <a:pt x="8" y="8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8" y="15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8" y="19"/>
                  </a:lnTo>
                  <a:lnTo>
                    <a:pt x="8" y="20"/>
                  </a:lnTo>
                  <a:lnTo>
                    <a:pt x="8" y="21"/>
                  </a:lnTo>
                  <a:lnTo>
                    <a:pt x="7" y="2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84" name="Freeform 1574"/>
            <p:cNvSpPr>
              <a:spLocks/>
            </p:cNvSpPr>
            <p:nvPr/>
          </p:nvSpPr>
          <p:spPr bwMode="auto">
            <a:xfrm>
              <a:off x="553" y="1404"/>
              <a:ext cx="32" cy="43"/>
            </a:xfrm>
            <a:custGeom>
              <a:avLst/>
              <a:gdLst>
                <a:gd name="T0" fmla="*/ 32 w 32"/>
                <a:gd name="T1" fmla="*/ 43 h 43"/>
                <a:gd name="T2" fmla="*/ 32 w 32"/>
                <a:gd name="T3" fmla="*/ 40 h 43"/>
                <a:gd name="T4" fmla="*/ 30 w 32"/>
                <a:gd name="T5" fmla="*/ 37 h 43"/>
                <a:gd name="T6" fmla="*/ 30 w 32"/>
                <a:gd name="T7" fmla="*/ 33 h 43"/>
                <a:gd name="T8" fmla="*/ 30 w 32"/>
                <a:gd name="T9" fmla="*/ 29 h 43"/>
                <a:gd name="T10" fmla="*/ 28 w 32"/>
                <a:gd name="T11" fmla="*/ 27 h 43"/>
                <a:gd name="T12" fmla="*/ 27 w 32"/>
                <a:gd name="T13" fmla="*/ 23 h 43"/>
                <a:gd name="T14" fmla="*/ 24 w 32"/>
                <a:gd name="T15" fmla="*/ 22 h 43"/>
                <a:gd name="T16" fmla="*/ 21 w 32"/>
                <a:gd name="T17" fmla="*/ 21 h 43"/>
                <a:gd name="T18" fmla="*/ 18 w 32"/>
                <a:gd name="T19" fmla="*/ 21 h 43"/>
                <a:gd name="T20" fmla="*/ 18 w 32"/>
                <a:gd name="T21" fmla="*/ 21 h 43"/>
                <a:gd name="T22" fmla="*/ 16 w 32"/>
                <a:gd name="T23" fmla="*/ 19 h 43"/>
                <a:gd name="T24" fmla="*/ 16 w 32"/>
                <a:gd name="T25" fmla="*/ 18 h 43"/>
                <a:gd name="T26" fmla="*/ 16 w 32"/>
                <a:gd name="T27" fmla="*/ 17 h 43"/>
                <a:gd name="T28" fmla="*/ 16 w 32"/>
                <a:gd name="T29" fmla="*/ 17 h 43"/>
                <a:gd name="T30" fmla="*/ 16 w 32"/>
                <a:gd name="T31" fmla="*/ 16 h 43"/>
                <a:gd name="T32" fmla="*/ 16 w 32"/>
                <a:gd name="T33" fmla="*/ 14 h 43"/>
                <a:gd name="T34" fmla="*/ 16 w 32"/>
                <a:gd name="T35" fmla="*/ 13 h 43"/>
                <a:gd name="T36" fmla="*/ 14 w 32"/>
                <a:gd name="T37" fmla="*/ 13 h 43"/>
                <a:gd name="T38" fmla="*/ 11 w 32"/>
                <a:gd name="T39" fmla="*/ 13 h 43"/>
                <a:gd name="T40" fmla="*/ 10 w 32"/>
                <a:gd name="T41" fmla="*/ 14 h 43"/>
                <a:gd name="T42" fmla="*/ 7 w 32"/>
                <a:gd name="T43" fmla="*/ 14 h 43"/>
                <a:gd name="T44" fmla="*/ 4 w 32"/>
                <a:gd name="T45" fmla="*/ 16 h 43"/>
                <a:gd name="T46" fmla="*/ 4 w 32"/>
                <a:gd name="T47" fmla="*/ 14 h 43"/>
                <a:gd name="T48" fmla="*/ 2 w 32"/>
                <a:gd name="T49" fmla="*/ 12 h 43"/>
                <a:gd name="T50" fmla="*/ 2 w 32"/>
                <a:gd name="T51" fmla="*/ 10 h 43"/>
                <a:gd name="T52" fmla="*/ 0 w 32"/>
                <a:gd name="T53" fmla="*/ 8 h 43"/>
                <a:gd name="T54" fmla="*/ 0 w 32"/>
                <a:gd name="T55" fmla="*/ 6 h 43"/>
                <a:gd name="T56" fmla="*/ 2 w 32"/>
                <a:gd name="T57" fmla="*/ 3 h 43"/>
                <a:gd name="T58" fmla="*/ 2 w 32"/>
                <a:gd name="T59" fmla="*/ 2 h 43"/>
                <a:gd name="T60" fmla="*/ 4 w 32"/>
                <a:gd name="T61" fmla="*/ 0 h 4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2"/>
                <a:gd name="T94" fmla="*/ 0 h 43"/>
                <a:gd name="T95" fmla="*/ 32 w 32"/>
                <a:gd name="T96" fmla="*/ 43 h 4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2" h="43">
                  <a:moveTo>
                    <a:pt x="32" y="43"/>
                  </a:moveTo>
                  <a:lnTo>
                    <a:pt x="32" y="40"/>
                  </a:lnTo>
                  <a:lnTo>
                    <a:pt x="30" y="37"/>
                  </a:lnTo>
                  <a:lnTo>
                    <a:pt x="30" y="33"/>
                  </a:lnTo>
                  <a:lnTo>
                    <a:pt x="30" y="29"/>
                  </a:lnTo>
                  <a:lnTo>
                    <a:pt x="28" y="27"/>
                  </a:lnTo>
                  <a:lnTo>
                    <a:pt x="27" y="23"/>
                  </a:lnTo>
                  <a:lnTo>
                    <a:pt x="24" y="22"/>
                  </a:lnTo>
                  <a:lnTo>
                    <a:pt x="21" y="21"/>
                  </a:lnTo>
                  <a:lnTo>
                    <a:pt x="18" y="21"/>
                  </a:lnTo>
                  <a:lnTo>
                    <a:pt x="16" y="19"/>
                  </a:lnTo>
                  <a:lnTo>
                    <a:pt x="16" y="18"/>
                  </a:lnTo>
                  <a:lnTo>
                    <a:pt x="16" y="17"/>
                  </a:lnTo>
                  <a:lnTo>
                    <a:pt x="16" y="16"/>
                  </a:lnTo>
                  <a:lnTo>
                    <a:pt x="16" y="14"/>
                  </a:lnTo>
                  <a:lnTo>
                    <a:pt x="16" y="13"/>
                  </a:lnTo>
                  <a:lnTo>
                    <a:pt x="14" y="13"/>
                  </a:lnTo>
                  <a:lnTo>
                    <a:pt x="11" y="13"/>
                  </a:lnTo>
                  <a:lnTo>
                    <a:pt x="10" y="14"/>
                  </a:lnTo>
                  <a:lnTo>
                    <a:pt x="7" y="14"/>
                  </a:lnTo>
                  <a:lnTo>
                    <a:pt x="4" y="16"/>
                  </a:lnTo>
                  <a:lnTo>
                    <a:pt x="4" y="14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3"/>
                  </a:lnTo>
                  <a:lnTo>
                    <a:pt x="2" y="2"/>
                  </a:lnTo>
                  <a:lnTo>
                    <a:pt x="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85" name="Freeform 1575"/>
            <p:cNvSpPr>
              <a:spLocks/>
            </p:cNvSpPr>
            <p:nvPr/>
          </p:nvSpPr>
          <p:spPr bwMode="auto">
            <a:xfrm>
              <a:off x="529" y="1437"/>
              <a:ext cx="12" cy="13"/>
            </a:xfrm>
            <a:custGeom>
              <a:avLst/>
              <a:gdLst>
                <a:gd name="T0" fmla="*/ 12 w 12"/>
                <a:gd name="T1" fmla="*/ 0 h 13"/>
                <a:gd name="T2" fmla="*/ 10 w 12"/>
                <a:gd name="T3" fmla="*/ 4 h 13"/>
                <a:gd name="T4" fmla="*/ 10 w 12"/>
                <a:gd name="T5" fmla="*/ 6 h 13"/>
                <a:gd name="T6" fmla="*/ 9 w 12"/>
                <a:gd name="T7" fmla="*/ 6 h 13"/>
                <a:gd name="T8" fmla="*/ 9 w 12"/>
                <a:gd name="T9" fmla="*/ 7 h 13"/>
                <a:gd name="T10" fmla="*/ 7 w 12"/>
                <a:gd name="T11" fmla="*/ 8 h 13"/>
                <a:gd name="T12" fmla="*/ 6 w 12"/>
                <a:gd name="T13" fmla="*/ 10 h 13"/>
                <a:gd name="T14" fmla="*/ 3 w 12"/>
                <a:gd name="T15" fmla="*/ 11 h 13"/>
                <a:gd name="T16" fmla="*/ 1 w 12"/>
                <a:gd name="T17" fmla="*/ 12 h 13"/>
                <a:gd name="T18" fmla="*/ 0 w 12"/>
                <a:gd name="T19" fmla="*/ 13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3"/>
                <a:gd name="T32" fmla="*/ 12 w 12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3">
                  <a:moveTo>
                    <a:pt x="12" y="0"/>
                  </a:moveTo>
                  <a:lnTo>
                    <a:pt x="10" y="4"/>
                  </a:lnTo>
                  <a:lnTo>
                    <a:pt x="10" y="6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11"/>
                  </a:lnTo>
                  <a:lnTo>
                    <a:pt x="1" y="12"/>
                  </a:lnTo>
                  <a:lnTo>
                    <a:pt x="0" y="1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86" name="Freeform 1576"/>
            <p:cNvSpPr>
              <a:spLocks/>
            </p:cNvSpPr>
            <p:nvPr/>
          </p:nvSpPr>
          <p:spPr bwMode="auto">
            <a:xfrm>
              <a:off x="530" y="1444"/>
              <a:ext cx="13" cy="6"/>
            </a:xfrm>
            <a:custGeom>
              <a:avLst/>
              <a:gdLst>
                <a:gd name="T0" fmla="*/ 0 w 13"/>
                <a:gd name="T1" fmla="*/ 6 h 6"/>
                <a:gd name="T2" fmla="*/ 5 w 13"/>
                <a:gd name="T3" fmla="*/ 6 h 6"/>
                <a:gd name="T4" fmla="*/ 6 w 13"/>
                <a:gd name="T5" fmla="*/ 5 h 6"/>
                <a:gd name="T6" fmla="*/ 8 w 13"/>
                <a:gd name="T7" fmla="*/ 5 h 6"/>
                <a:gd name="T8" fmla="*/ 9 w 13"/>
                <a:gd name="T9" fmla="*/ 3 h 6"/>
                <a:gd name="T10" fmla="*/ 11 w 13"/>
                <a:gd name="T11" fmla="*/ 1 h 6"/>
                <a:gd name="T12" fmla="*/ 13 w 13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6"/>
                <a:gd name="T23" fmla="*/ 13 w 13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6">
                  <a:moveTo>
                    <a:pt x="0" y="6"/>
                  </a:moveTo>
                  <a:lnTo>
                    <a:pt x="5" y="6"/>
                  </a:lnTo>
                  <a:lnTo>
                    <a:pt x="6" y="5"/>
                  </a:lnTo>
                  <a:lnTo>
                    <a:pt x="8" y="5"/>
                  </a:lnTo>
                  <a:lnTo>
                    <a:pt x="9" y="3"/>
                  </a:lnTo>
                  <a:lnTo>
                    <a:pt x="11" y="1"/>
                  </a:lnTo>
                  <a:lnTo>
                    <a:pt x="1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87" name="Freeform 1577"/>
            <p:cNvSpPr>
              <a:spLocks/>
            </p:cNvSpPr>
            <p:nvPr/>
          </p:nvSpPr>
          <p:spPr bwMode="auto">
            <a:xfrm>
              <a:off x="547" y="1434"/>
              <a:ext cx="31" cy="15"/>
            </a:xfrm>
            <a:custGeom>
              <a:avLst/>
              <a:gdLst>
                <a:gd name="T0" fmla="*/ 6 w 31"/>
                <a:gd name="T1" fmla="*/ 0 h 15"/>
                <a:gd name="T2" fmla="*/ 10 w 31"/>
                <a:gd name="T3" fmla="*/ 0 h 15"/>
                <a:gd name="T4" fmla="*/ 13 w 31"/>
                <a:gd name="T5" fmla="*/ 2 h 15"/>
                <a:gd name="T6" fmla="*/ 17 w 31"/>
                <a:gd name="T7" fmla="*/ 2 h 15"/>
                <a:gd name="T8" fmla="*/ 19 w 31"/>
                <a:gd name="T9" fmla="*/ 2 h 15"/>
                <a:gd name="T10" fmla="*/ 20 w 31"/>
                <a:gd name="T11" fmla="*/ 2 h 15"/>
                <a:gd name="T12" fmla="*/ 22 w 31"/>
                <a:gd name="T13" fmla="*/ 3 h 15"/>
                <a:gd name="T14" fmla="*/ 24 w 31"/>
                <a:gd name="T15" fmla="*/ 3 h 15"/>
                <a:gd name="T16" fmla="*/ 27 w 31"/>
                <a:gd name="T17" fmla="*/ 3 h 15"/>
                <a:gd name="T18" fmla="*/ 28 w 31"/>
                <a:gd name="T19" fmla="*/ 4 h 15"/>
                <a:gd name="T20" fmla="*/ 30 w 31"/>
                <a:gd name="T21" fmla="*/ 4 h 15"/>
                <a:gd name="T22" fmla="*/ 30 w 31"/>
                <a:gd name="T23" fmla="*/ 5 h 15"/>
                <a:gd name="T24" fmla="*/ 31 w 31"/>
                <a:gd name="T25" fmla="*/ 7 h 15"/>
                <a:gd name="T26" fmla="*/ 30 w 31"/>
                <a:gd name="T27" fmla="*/ 9 h 15"/>
                <a:gd name="T28" fmla="*/ 28 w 31"/>
                <a:gd name="T29" fmla="*/ 11 h 15"/>
                <a:gd name="T30" fmla="*/ 28 w 31"/>
                <a:gd name="T31" fmla="*/ 11 h 15"/>
                <a:gd name="T32" fmla="*/ 27 w 31"/>
                <a:gd name="T33" fmla="*/ 13 h 15"/>
                <a:gd name="T34" fmla="*/ 25 w 31"/>
                <a:gd name="T35" fmla="*/ 11 h 15"/>
                <a:gd name="T36" fmla="*/ 24 w 31"/>
                <a:gd name="T37" fmla="*/ 11 h 15"/>
                <a:gd name="T38" fmla="*/ 22 w 31"/>
                <a:gd name="T39" fmla="*/ 11 h 15"/>
                <a:gd name="T40" fmla="*/ 20 w 31"/>
                <a:gd name="T41" fmla="*/ 11 h 15"/>
                <a:gd name="T42" fmla="*/ 19 w 31"/>
                <a:gd name="T43" fmla="*/ 11 h 15"/>
                <a:gd name="T44" fmla="*/ 16 w 31"/>
                <a:gd name="T45" fmla="*/ 13 h 15"/>
                <a:gd name="T46" fmla="*/ 14 w 31"/>
                <a:gd name="T47" fmla="*/ 14 h 15"/>
                <a:gd name="T48" fmla="*/ 13 w 31"/>
                <a:gd name="T49" fmla="*/ 15 h 15"/>
                <a:gd name="T50" fmla="*/ 13 w 31"/>
                <a:gd name="T51" fmla="*/ 15 h 15"/>
                <a:gd name="T52" fmla="*/ 11 w 31"/>
                <a:gd name="T53" fmla="*/ 14 h 15"/>
                <a:gd name="T54" fmla="*/ 11 w 31"/>
                <a:gd name="T55" fmla="*/ 13 h 15"/>
                <a:gd name="T56" fmla="*/ 10 w 31"/>
                <a:gd name="T57" fmla="*/ 11 h 15"/>
                <a:gd name="T58" fmla="*/ 8 w 31"/>
                <a:gd name="T59" fmla="*/ 10 h 15"/>
                <a:gd name="T60" fmla="*/ 6 w 31"/>
                <a:gd name="T61" fmla="*/ 10 h 15"/>
                <a:gd name="T62" fmla="*/ 3 w 31"/>
                <a:gd name="T63" fmla="*/ 9 h 15"/>
                <a:gd name="T64" fmla="*/ 2 w 31"/>
                <a:gd name="T65" fmla="*/ 10 h 15"/>
                <a:gd name="T66" fmla="*/ 0 w 31"/>
                <a:gd name="T67" fmla="*/ 9 h 15"/>
                <a:gd name="T68" fmla="*/ 0 w 31"/>
                <a:gd name="T69" fmla="*/ 8 h 15"/>
                <a:gd name="T70" fmla="*/ 2 w 31"/>
                <a:gd name="T71" fmla="*/ 5 h 15"/>
                <a:gd name="T72" fmla="*/ 3 w 31"/>
                <a:gd name="T73" fmla="*/ 3 h 15"/>
                <a:gd name="T74" fmla="*/ 3 w 31"/>
                <a:gd name="T75" fmla="*/ 2 h 15"/>
                <a:gd name="T76" fmla="*/ 5 w 31"/>
                <a:gd name="T77" fmla="*/ 0 h 15"/>
                <a:gd name="T78" fmla="*/ 6 w 31"/>
                <a:gd name="T79" fmla="*/ 0 h 15"/>
                <a:gd name="T80" fmla="*/ 6 w 31"/>
                <a:gd name="T81" fmla="*/ 0 h 15"/>
                <a:gd name="T82" fmla="*/ 6 w 31"/>
                <a:gd name="T83" fmla="*/ 0 h 1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1"/>
                <a:gd name="T127" fmla="*/ 0 h 15"/>
                <a:gd name="T128" fmla="*/ 31 w 31"/>
                <a:gd name="T129" fmla="*/ 15 h 1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1" h="15">
                  <a:moveTo>
                    <a:pt x="6" y="0"/>
                  </a:moveTo>
                  <a:lnTo>
                    <a:pt x="10" y="0"/>
                  </a:lnTo>
                  <a:lnTo>
                    <a:pt x="13" y="2"/>
                  </a:lnTo>
                  <a:lnTo>
                    <a:pt x="17" y="2"/>
                  </a:lnTo>
                  <a:lnTo>
                    <a:pt x="19" y="2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4" y="3"/>
                  </a:lnTo>
                  <a:lnTo>
                    <a:pt x="27" y="3"/>
                  </a:lnTo>
                  <a:lnTo>
                    <a:pt x="28" y="4"/>
                  </a:lnTo>
                  <a:lnTo>
                    <a:pt x="30" y="4"/>
                  </a:lnTo>
                  <a:lnTo>
                    <a:pt x="30" y="5"/>
                  </a:lnTo>
                  <a:lnTo>
                    <a:pt x="31" y="7"/>
                  </a:lnTo>
                  <a:lnTo>
                    <a:pt x="30" y="9"/>
                  </a:lnTo>
                  <a:lnTo>
                    <a:pt x="28" y="11"/>
                  </a:lnTo>
                  <a:lnTo>
                    <a:pt x="27" y="13"/>
                  </a:lnTo>
                  <a:lnTo>
                    <a:pt x="25" y="11"/>
                  </a:lnTo>
                  <a:lnTo>
                    <a:pt x="24" y="11"/>
                  </a:lnTo>
                  <a:lnTo>
                    <a:pt x="22" y="11"/>
                  </a:lnTo>
                  <a:lnTo>
                    <a:pt x="20" y="11"/>
                  </a:lnTo>
                  <a:lnTo>
                    <a:pt x="19" y="11"/>
                  </a:lnTo>
                  <a:lnTo>
                    <a:pt x="16" y="13"/>
                  </a:lnTo>
                  <a:lnTo>
                    <a:pt x="14" y="14"/>
                  </a:lnTo>
                  <a:lnTo>
                    <a:pt x="13" y="15"/>
                  </a:lnTo>
                  <a:lnTo>
                    <a:pt x="11" y="14"/>
                  </a:lnTo>
                  <a:lnTo>
                    <a:pt x="11" y="13"/>
                  </a:lnTo>
                  <a:lnTo>
                    <a:pt x="10" y="11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2" y="5"/>
                  </a:lnTo>
                  <a:lnTo>
                    <a:pt x="3" y="3"/>
                  </a:lnTo>
                  <a:lnTo>
                    <a:pt x="3" y="2"/>
                  </a:lnTo>
                  <a:lnTo>
                    <a:pt x="5" y="0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88" name="Freeform 1578"/>
            <p:cNvSpPr>
              <a:spLocks/>
            </p:cNvSpPr>
            <p:nvPr/>
          </p:nvSpPr>
          <p:spPr bwMode="auto">
            <a:xfrm>
              <a:off x="580" y="1407"/>
              <a:ext cx="19" cy="72"/>
            </a:xfrm>
            <a:custGeom>
              <a:avLst/>
              <a:gdLst>
                <a:gd name="T0" fmla="*/ 11 w 19"/>
                <a:gd name="T1" fmla="*/ 0 h 72"/>
                <a:gd name="T2" fmla="*/ 12 w 19"/>
                <a:gd name="T3" fmla="*/ 2 h 72"/>
                <a:gd name="T4" fmla="*/ 14 w 19"/>
                <a:gd name="T5" fmla="*/ 4 h 72"/>
                <a:gd name="T6" fmla="*/ 15 w 19"/>
                <a:gd name="T7" fmla="*/ 5 h 72"/>
                <a:gd name="T8" fmla="*/ 15 w 19"/>
                <a:gd name="T9" fmla="*/ 7 h 72"/>
                <a:gd name="T10" fmla="*/ 17 w 19"/>
                <a:gd name="T11" fmla="*/ 9 h 72"/>
                <a:gd name="T12" fmla="*/ 17 w 19"/>
                <a:gd name="T13" fmla="*/ 10 h 72"/>
                <a:gd name="T14" fmla="*/ 17 w 19"/>
                <a:gd name="T15" fmla="*/ 11 h 72"/>
                <a:gd name="T16" fmla="*/ 19 w 19"/>
                <a:gd name="T17" fmla="*/ 14 h 72"/>
                <a:gd name="T18" fmla="*/ 15 w 19"/>
                <a:gd name="T19" fmla="*/ 14 h 72"/>
                <a:gd name="T20" fmla="*/ 14 w 19"/>
                <a:gd name="T21" fmla="*/ 14 h 72"/>
                <a:gd name="T22" fmla="*/ 12 w 19"/>
                <a:gd name="T23" fmla="*/ 14 h 72"/>
                <a:gd name="T24" fmla="*/ 11 w 19"/>
                <a:gd name="T25" fmla="*/ 15 h 72"/>
                <a:gd name="T26" fmla="*/ 17 w 19"/>
                <a:gd name="T27" fmla="*/ 18 h 72"/>
                <a:gd name="T28" fmla="*/ 14 w 19"/>
                <a:gd name="T29" fmla="*/ 19 h 72"/>
                <a:gd name="T30" fmla="*/ 12 w 19"/>
                <a:gd name="T31" fmla="*/ 20 h 72"/>
                <a:gd name="T32" fmla="*/ 11 w 19"/>
                <a:gd name="T33" fmla="*/ 20 h 72"/>
                <a:gd name="T34" fmla="*/ 9 w 19"/>
                <a:gd name="T35" fmla="*/ 21 h 72"/>
                <a:gd name="T36" fmla="*/ 8 w 19"/>
                <a:gd name="T37" fmla="*/ 22 h 72"/>
                <a:gd name="T38" fmla="*/ 6 w 19"/>
                <a:gd name="T39" fmla="*/ 24 h 72"/>
                <a:gd name="T40" fmla="*/ 6 w 19"/>
                <a:gd name="T41" fmla="*/ 26 h 72"/>
                <a:gd name="T42" fmla="*/ 6 w 19"/>
                <a:gd name="T43" fmla="*/ 26 h 72"/>
                <a:gd name="T44" fmla="*/ 6 w 19"/>
                <a:gd name="T45" fmla="*/ 27 h 72"/>
                <a:gd name="T46" fmla="*/ 6 w 19"/>
                <a:gd name="T47" fmla="*/ 29 h 72"/>
                <a:gd name="T48" fmla="*/ 6 w 19"/>
                <a:gd name="T49" fmla="*/ 34 h 72"/>
                <a:gd name="T50" fmla="*/ 6 w 19"/>
                <a:gd name="T51" fmla="*/ 35 h 72"/>
                <a:gd name="T52" fmla="*/ 6 w 19"/>
                <a:gd name="T53" fmla="*/ 38 h 72"/>
                <a:gd name="T54" fmla="*/ 6 w 19"/>
                <a:gd name="T55" fmla="*/ 40 h 72"/>
                <a:gd name="T56" fmla="*/ 6 w 19"/>
                <a:gd name="T57" fmla="*/ 42 h 72"/>
                <a:gd name="T58" fmla="*/ 6 w 19"/>
                <a:gd name="T59" fmla="*/ 43 h 72"/>
                <a:gd name="T60" fmla="*/ 5 w 19"/>
                <a:gd name="T61" fmla="*/ 45 h 72"/>
                <a:gd name="T62" fmla="*/ 5 w 19"/>
                <a:gd name="T63" fmla="*/ 45 h 72"/>
                <a:gd name="T64" fmla="*/ 5 w 19"/>
                <a:gd name="T65" fmla="*/ 47 h 72"/>
                <a:gd name="T66" fmla="*/ 3 w 19"/>
                <a:gd name="T67" fmla="*/ 49 h 72"/>
                <a:gd name="T68" fmla="*/ 3 w 19"/>
                <a:gd name="T69" fmla="*/ 52 h 72"/>
                <a:gd name="T70" fmla="*/ 3 w 19"/>
                <a:gd name="T71" fmla="*/ 53 h 72"/>
                <a:gd name="T72" fmla="*/ 3 w 19"/>
                <a:gd name="T73" fmla="*/ 54 h 72"/>
                <a:gd name="T74" fmla="*/ 1 w 19"/>
                <a:gd name="T75" fmla="*/ 57 h 72"/>
                <a:gd name="T76" fmla="*/ 1 w 19"/>
                <a:gd name="T77" fmla="*/ 62 h 72"/>
                <a:gd name="T78" fmla="*/ 0 w 19"/>
                <a:gd name="T79" fmla="*/ 72 h 7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9"/>
                <a:gd name="T121" fmla="*/ 0 h 72"/>
                <a:gd name="T122" fmla="*/ 19 w 19"/>
                <a:gd name="T123" fmla="*/ 72 h 7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9" h="72">
                  <a:moveTo>
                    <a:pt x="11" y="0"/>
                  </a:moveTo>
                  <a:lnTo>
                    <a:pt x="12" y="2"/>
                  </a:lnTo>
                  <a:lnTo>
                    <a:pt x="14" y="4"/>
                  </a:lnTo>
                  <a:lnTo>
                    <a:pt x="15" y="5"/>
                  </a:lnTo>
                  <a:lnTo>
                    <a:pt x="15" y="7"/>
                  </a:lnTo>
                  <a:lnTo>
                    <a:pt x="17" y="9"/>
                  </a:lnTo>
                  <a:lnTo>
                    <a:pt x="17" y="10"/>
                  </a:lnTo>
                  <a:lnTo>
                    <a:pt x="17" y="11"/>
                  </a:lnTo>
                  <a:lnTo>
                    <a:pt x="19" y="14"/>
                  </a:lnTo>
                  <a:lnTo>
                    <a:pt x="15" y="14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11" y="15"/>
                  </a:lnTo>
                  <a:lnTo>
                    <a:pt x="17" y="18"/>
                  </a:lnTo>
                  <a:lnTo>
                    <a:pt x="14" y="19"/>
                  </a:lnTo>
                  <a:lnTo>
                    <a:pt x="12" y="20"/>
                  </a:lnTo>
                  <a:lnTo>
                    <a:pt x="11" y="20"/>
                  </a:lnTo>
                  <a:lnTo>
                    <a:pt x="9" y="21"/>
                  </a:lnTo>
                  <a:lnTo>
                    <a:pt x="8" y="22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6" y="27"/>
                  </a:lnTo>
                  <a:lnTo>
                    <a:pt x="6" y="29"/>
                  </a:lnTo>
                  <a:lnTo>
                    <a:pt x="6" y="34"/>
                  </a:lnTo>
                  <a:lnTo>
                    <a:pt x="6" y="35"/>
                  </a:lnTo>
                  <a:lnTo>
                    <a:pt x="6" y="38"/>
                  </a:lnTo>
                  <a:lnTo>
                    <a:pt x="6" y="40"/>
                  </a:lnTo>
                  <a:lnTo>
                    <a:pt x="6" y="42"/>
                  </a:lnTo>
                  <a:lnTo>
                    <a:pt x="6" y="43"/>
                  </a:lnTo>
                  <a:lnTo>
                    <a:pt x="5" y="45"/>
                  </a:lnTo>
                  <a:lnTo>
                    <a:pt x="5" y="47"/>
                  </a:lnTo>
                  <a:lnTo>
                    <a:pt x="3" y="49"/>
                  </a:lnTo>
                  <a:lnTo>
                    <a:pt x="3" y="52"/>
                  </a:lnTo>
                  <a:lnTo>
                    <a:pt x="3" y="53"/>
                  </a:lnTo>
                  <a:lnTo>
                    <a:pt x="3" y="54"/>
                  </a:lnTo>
                  <a:lnTo>
                    <a:pt x="1" y="57"/>
                  </a:lnTo>
                  <a:lnTo>
                    <a:pt x="1" y="62"/>
                  </a:lnTo>
                  <a:lnTo>
                    <a:pt x="0" y="7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89" name="Freeform 1579"/>
            <p:cNvSpPr>
              <a:spLocks/>
            </p:cNvSpPr>
            <p:nvPr/>
          </p:nvSpPr>
          <p:spPr bwMode="auto">
            <a:xfrm>
              <a:off x="589" y="1441"/>
              <a:ext cx="24" cy="11"/>
            </a:xfrm>
            <a:custGeom>
              <a:avLst/>
              <a:gdLst>
                <a:gd name="T0" fmla="*/ 6 w 24"/>
                <a:gd name="T1" fmla="*/ 0 h 11"/>
                <a:gd name="T2" fmla="*/ 10 w 24"/>
                <a:gd name="T3" fmla="*/ 0 h 11"/>
                <a:gd name="T4" fmla="*/ 11 w 24"/>
                <a:gd name="T5" fmla="*/ 0 h 11"/>
                <a:gd name="T6" fmla="*/ 16 w 24"/>
                <a:gd name="T7" fmla="*/ 1 h 11"/>
                <a:gd name="T8" fmla="*/ 17 w 24"/>
                <a:gd name="T9" fmla="*/ 1 h 11"/>
                <a:gd name="T10" fmla="*/ 19 w 24"/>
                <a:gd name="T11" fmla="*/ 2 h 11"/>
                <a:gd name="T12" fmla="*/ 20 w 24"/>
                <a:gd name="T13" fmla="*/ 2 h 11"/>
                <a:gd name="T14" fmla="*/ 22 w 24"/>
                <a:gd name="T15" fmla="*/ 3 h 11"/>
                <a:gd name="T16" fmla="*/ 24 w 24"/>
                <a:gd name="T17" fmla="*/ 4 h 11"/>
                <a:gd name="T18" fmla="*/ 24 w 24"/>
                <a:gd name="T19" fmla="*/ 6 h 11"/>
                <a:gd name="T20" fmla="*/ 22 w 24"/>
                <a:gd name="T21" fmla="*/ 7 h 11"/>
                <a:gd name="T22" fmla="*/ 22 w 24"/>
                <a:gd name="T23" fmla="*/ 8 h 11"/>
                <a:gd name="T24" fmla="*/ 20 w 24"/>
                <a:gd name="T25" fmla="*/ 9 h 11"/>
                <a:gd name="T26" fmla="*/ 17 w 24"/>
                <a:gd name="T27" fmla="*/ 8 h 11"/>
                <a:gd name="T28" fmla="*/ 16 w 24"/>
                <a:gd name="T29" fmla="*/ 8 h 11"/>
                <a:gd name="T30" fmla="*/ 14 w 24"/>
                <a:gd name="T31" fmla="*/ 8 h 11"/>
                <a:gd name="T32" fmla="*/ 14 w 24"/>
                <a:gd name="T33" fmla="*/ 9 h 11"/>
                <a:gd name="T34" fmla="*/ 13 w 24"/>
                <a:gd name="T35" fmla="*/ 11 h 11"/>
                <a:gd name="T36" fmla="*/ 11 w 24"/>
                <a:gd name="T37" fmla="*/ 11 h 11"/>
                <a:gd name="T38" fmla="*/ 10 w 24"/>
                <a:gd name="T39" fmla="*/ 9 h 11"/>
                <a:gd name="T40" fmla="*/ 8 w 24"/>
                <a:gd name="T41" fmla="*/ 8 h 11"/>
                <a:gd name="T42" fmla="*/ 6 w 24"/>
                <a:gd name="T43" fmla="*/ 7 h 11"/>
                <a:gd name="T44" fmla="*/ 5 w 24"/>
                <a:gd name="T45" fmla="*/ 7 h 11"/>
                <a:gd name="T46" fmla="*/ 3 w 24"/>
                <a:gd name="T47" fmla="*/ 6 h 11"/>
                <a:gd name="T48" fmla="*/ 2 w 24"/>
                <a:gd name="T49" fmla="*/ 6 h 11"/>
                <a:gd name="T50" fmla="*/ 0 w 24"/>
                <a:gd name="T51" fmla="*/ 4 h 11"/>
                <a:gd name="T52" fmla="*/ 2 w 24"/>
                <a:gd name="T53" fmla="*/ 4 h 11"/>
                <a:gd name="T54" fmla="*/ 2 w 24"/>
                <a:gd name="T55" fmla="*/ 2 h 11"/>
                <a:gd name="T56" fmla="*/ 3 w 24"/>
                <a:gd name="T57" fmla="*/ 1 h 11"/>
                <a:gd name="T58" fmla="*/ 5 w 24"/>
                <a:gd name="T59" fmla="*/ 0 h 11"/>
                <a:gd name="T60" fmla="*/ 6 w 24"/>
                <a:gd name="T61" fmla="*/ 0 h 1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4"/>
                <a:gd name="T94" fmla="*/ 0 h 11"/>
                <a:gd name="T95" fmla="*/ 24 w 24"/>
                <a:gd name="T96" fmla="*/ 11 h 1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4" h="11">
                  <a:moveTo>
                    <a:pt x="6" y="0"/>
                  </a:moveTo>
                  <a:lnTo>
                    <a:pt x="10" y="0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17" y="1"/>
                  </a:lnTo>
                  <a:lnTo>
                    <a:pt x="19" y="2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4" y="4"/>
                  </a:lnTo>
                  <a:lnTo>
                    <a:pt x="24" y="6"/>
                  </a:lnTo>
                  <a:lnTo>
                    <a:pt x="22" y="7"/>
                  </a:lnTo>
                  <a:lnTo>
                    <a:pt x="22" y="8"/>
                  </a:lnTo>
                  <a:lnTo>
                    <a:pt x="20" y="9"/>
                  </a:lnTo>
                  <a:lnTo>
                    <a:pt x="17" y="8"/>
                  </a:lnTo>
                  <a:lnTo>
                    <a:pt x="16" y="8"/>
                  </a:lnTo>
                  <a:lnTo>
                    <a:pt x="14" y="8"/>
                  </a:lnTo>
                  <a:lnTo>
                    <a:pt x="14" y="9"/>
                  </a:lnTo>
                  <a:lnTo>
                    <a:pt x="13" y="11"/>
                  </a:lnTo>
                  <a:lnTo>
                    <a:pt x="11" y="11"/>
                  </a:lnTo>
                  <a:lnTo>
                    <a:pt x="10" y="9"/>
                  </a:lnTo>
                  <a:lnTo>
                    <a:pt x="8" y="8"/>
                  </a:lnTo>
                  <a:lnTo>
                    <a:pt x="6" y="7"/>
                  </a:lnTo>
                  <a:lnTo>
                    <a:pt x="5" y="7"/>
                  </a:lnTo>
                  <a:lnTo>
                    <a:pt x="3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3" y="1"/>
                  </a:lnTo>
                  <a:lnTo>
                    <a:pt x="5" y="0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90" name="Freeform 1580"/>
            <p:cNvSpPr>
              <a:spLocks/>
            </p:cNvSpPr>
            <p:nvPr/>
          </p:nvSpPr>
          <p:spPr bwMode="auto">
            <a:xfrm>
              <a:off x="599" y="1409"/>
              <a:ext cx="38" cy="49"/>
            </a:xfrm>
            <a:custGeom>
              <a:avLst/>
              <a:gdLst>
                <a:gd name="T0" fmla="*/ 0 w 38"/>
                <a:gd name="T1" fmla="*/ 0 h 49"/>
                <a:gd name="T2" fmla="*/ 12 w 38"/>
                <a:gd name="T3" fmla="*/ 6 h 49"/>
                <a:gd name="T4" fmla="*/ 20 w 38"/>
                <a:gd name="T5" fmla="*/ 11 h 49"/>
                <a:gd name="T6" fmla="*/ 24 w 38"/>
                <a:gd name="T7" fmla="*/ 16 h 49"/>
                <a:gd name="T8" fmla="*/ 26 w 38"/>
                <a:gd name="T9" fmla="*/ 20 h 49"/>
                <a:gd name="T10" fmla="*/ 31 w 38"/>
                <a:gd name="T11" fmla="*/ 25 h 49"/>
                <a:gd name="T12" fmla="*/ 35 w 38"/>
                <a:gd name="T13" fmla="*/ 30 h 49"/>
                <a:gd name="T14" fmla="*/ 37 w 38"/>
                <a:gd name="T15" fmla="*/ 35 h 49"/>
                <a:gd name="T16" fmla="*/ 38 w 38"/>
                <a:gd name="T17" fmla="*/ 41 h 49"/>
                <a:gd name="T18" fmla="*/ 37 w 38"/>
                <a:gd name="T19" fmla="*/ 43 h 49"/>
                <a:gd name="T20" fmla="*/ 34 w 38"/>
                <a:gd name="T21" fmla="*/ 45 h 49"/>
                <a:gd name="T22" fmla="*/ 31 w 38"/>
                <a:gd name="T23" fmla="*/ 47 h 49"/>
                <a:gd name="T24" fmla="*/ 29 w 38"/>
                <a:gd name="T25" fmla="*/ 49 h 49"/>
                <a:gd name="T26" fmla="*/ 35 w 38"/>
                <a:gd name="T27" fmla="*/ 41 h 49"/>
                <a:gd name="T28" fmla="*/ 35 w 38"/>
                <a:gd name="T29" fmla="*/ 35 h 49"/>
                <a:gd name="T30" fmla="*/ 32 w 38"/>
                <a:gd name="T31" fmla="*/ 32 h 49"/>
                <a:gd name="T32" fmla="*/ 31 w 38"/>
                <a:gd name="T33" fmla="*/ 28 h 49"/>
                <a:gd name="T34" fmla="*/ 28 w 38"/>
                <a:gd name="T35" fmla="*/ 24 h 49"/>
                <a:gd name="T36" fmla="*/ 24 w 38"/>
                <a:gd name="T37" fmla="*/ 23 h 49"/>
                <a:gd name="T38" fmla="*/ 23 w 38"/>
                <a:gd name="T39" fmla="*/ 23 h 49"/>
                <a:gd name="T40" fmla="*/ 21 w 38"/>
                <a:gd name="T41" fmla="*/ 27 h 49"/>
                <a:gd name="T42" fmla="*/ 23 w 38"/>
                <a:gd name="T43" fmla="*/ 22 h 49"/>
                <a:gd name="T44" fmla="*/ 23 w 38"/>
                <a:gd name="T45" fmla="*/ 19 h 49"/>
                <a:gd name="T46" fmla="*/ 21 w 38"/>
                <a:gd name="T47" fmla="*/ 18 h 49"/>
                <a:gd name="T48" fmla="*/ 21 w 38"/>
                <a:gd name="T49" fmla="*/ 16 h 49"/>
                <a:gd name="T50" fmla="*/ 14 w 38"/>
                <a:gd name="T51" fmla="*/ 9 h 49"/>
                <a:gd name="T52" fmla="*/ 7 w 38"/>
                <a:gd name="T53" fmla="*/ 6 h 49"/>
                <a:gd name="T54" fmla="*/ 1 w 38"/>
                <a:gd name="T55" fmla="*/ 2 h 49"/>
                <a:gd name="T56" fmla="*/ 0 w 38"/>
                <a:gd name="T57" fmla="*/ 0 h 4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8"/>
                <a:gd name="T88" fmla="*/ 0 h 49"/>
                <a:gd name="T89" fmla="*/ 38 w 38"/>
                <a:gd name="T90" fmla="*/ 49 h 4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8" h="49">
                  <a:moveTo>
                    <a:pt x="0" y="0"/>
                  </a:moveTo>
                  <a:lnTo>
                    <a:pt x="12" y="6"/>
                  </a:lnTo>
                  <a:lnTo>
                    <a:pt x="20" y="11"/>
                  </a:lnTo>
                  <a:lnTo>
                    <a:pt x="24" y="16"/>
                  </a:lnTo>
                  <a:lnTo>
                    <a:pt x="26" y="20"/>
                  </a:lnTo>
                  <a:lnTo>
                    <a:pt x="31" y="25"/>
                  </a:lnTo>
                  <a:lnTo>
                    <a:pt x="35" y="30"/>
                  </a:lnTo>
                  <a:lnTo>
                    <a:pt x="37" y="35"/>
                  </a:lnTo>
                  <a:lnTo>
                    <a:pt x="38" y="41"/>
                  </a:lnTo>
                  <a:lnTo>
                    <a:pt x="37" y="43"/>
                  </a:lnTo>
                  <a:lnTo>
                    <a:pt x="34" y="45"/>
                  </a:lnTo>
                  <a:lnTo>
                    <a:pt x="31" y="47"/>
                  </a:lnTo>
                  <a:lnTo>
                    <a:pt x="29" y="49"/>
                  </a:lnTo>
                  <a:lnTo>
                    <a:pt x="35" y="41"/>
                  </a:lnTo>
                  <a:lnTo>
                    <a:pt x="35" y="35"/>
                  </a:lnTo>
                  <a:lnTo>
                    <a:pt x="32" y="32"/>
                  </a:lnTo>
                  <a:lnTo>
                    <a:pt x="31" y="28"/>
                  </a:lnTo>
                  <a:lnTo>
                    <a:pt x="28" y="24"/>
                  </a:lnTo>
                  <a:lnTo>
                    <a:pt x="24" y="23"/>
                  </a:lnTo>
                  <a:lnTo>
                    <a:pt x="23" y="23"/>
                  </a:lnTo>
                  <a:lnTo>
                    <a:pt x="21" y="27"/>
                  </a:lnTo>
                  <a:lnTo>
                    <a:pt x="23" y="22"/>
                  </a:lnTo>
                  <a:lnTo>
                    <a:pt x="23" y="19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14" y="9"/>
                  </a:lnTo>
                  <a:lnTo>
                    <a:pt x="7" y="6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0285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91" name="Freeform 1581"/>
            <p:cNvSpPr>
              <a:spLocks/>
            </p:cNvSpPr>
            <p:nvPr/>
          </p:nvSpPr>
          <p:spPr bwMode="auto">
            <a:xfrm>
              <a:off x="589" y="1442"/>
              <a:ext cx="33" cy="41"/>
            </a:xfrm>
            <a:custGeom>
              <a:avLst/>
              <a:gdLst>
                <a:gd name="T0" fmla="*/ 33 w 33"/>
                <a:gd name="T1" fmla="*/ 0 h 41"/>
                <a:gd name="T2" fmla="*/ 30 w 33"/>
                <a:gd name="T3" fmla="*/ 2 h 41"/>
                <a:gd name="T4" fmla="*/ 28 w 33"/>
                <a:gd name="T5" fmla="*/ 3 h 41"/>
                <a:gd name="T6" fmla="*/ 27 w 33"/>
                <a:gd name="T7" fmla="*/ 3 h 41"/>
                <a:gd name="T8" fmla="*/ 24 w 33"/>
                <a:gd name="T9" fmla="*/ 5 h 41"/>
                <a:gd name="T10" fmla="*/ 22 w 33"/>
                <a:gd name="T11" fmla="*/ 12 h 41"/>
                <a:gd name="T12" fmla="*/ 17 w 33"/>
                <a:gd name="T13" fmla="*/ 19 h 41"/>
                <a:gd name="T14" fmla="*/ 13 w 33"/>
                <a:gd name="T15" fmla="*/ 26 h 41"/>
                <a:gd name="T16" fmla="*/ 6 w 33"/>
                <a:gd name="T17" fmla="*/ 32 h 41"/>
                <a:gd name="T18" fmla="*/ 11 w 33"/>
                <a:gd name="T19" fmla="*/ 30 h 41"/>
                <a:gd name="T20" fmla="*/ 13 w 33"/>
                <a:gd name="T21" fmla="*/ 28 h 41"/>
                <a:gd name="T22" fmla="*/ 14 w 33"/>
                <a:gd name="T23" fmla="*/ 27 h 41"/>
                <a:gd name="T24" fmla="*/ 14 w 33"/>
                <a:gd name="T25" fmla="*/ 29 h 41"/>
                <a:gd name="T26" fmla="*/ 11 w 33"/>
                <a:gd name="T27" fmla="*/ 33 h 41"/>
                <a:gd name="T28" fmla="*/ 10 w 33"/>
                <a:gd name="T29" fmla="*/ 37 h 41"/>
                <a:gd name="T30" fmla="*/ 6 w 33"/>
                <a:gd name="T31" fmla="*/ 39 h 41"/>
                <a:gd name="T32" fmla="*/ 0 w 33"/>
                <a:gd name="T33" fmla="*/ 41 h 41"/>
                <a:gd name="T34" fmla="*/ 3 w 33"/>
                <a:gd name="T35" fmla="*/ 40 h 41"/>
                <a:gd name="T36" fmla="*/ 6 w 33"/>
                <a:gd name="T37" fmla="*/ 40 h 41"/>
                <a:gd name="T38" fmla="*/ 10 w 33"/>
                <a:gd name="T39" fmla="*/ 40 h 41"/>
                <a:gd name="T40" fmla="*/ 13 w 33"/>
                <a:gd name="T41" fmla="*/ 40 h 41"/>
                <a:gd name="T42" fmla="*/ 13 w 33"/>
                <a:gd name="T43" fmla="*/ 35 h 41"/>
                <a:gd name="T44" fmla="*/ 16 w 33"/>
                <a:gd name="T45" fmla="*/ 30 h 41"/>
                <a:gd name="T46" fmla="*/ 17 w 33"/>
                <a:gd name="T47" fmla="*/ 24 h 41"/>
                <a:gd name="T48" fmla="*/ 19 w 33"/>
                <a:gd name="T49" fmla="*/ 19 h 41"/>
                <a:gd name="T50" fmla="*/ 24 w 33"/>
                <a:gd name="T51" fmla="*/ 12 h 41"/>
                <a:gd name="T52" fmla="*/ 25 w 33"/>
                <a:gd name="T53" fmla="*/ 8 h 41"/>
                <a:gd name="T54" fmla="*/ 28 w 33"/>
                <a:gd name="T55" fmla="*/ 6 h 41"/>
                <a:gd name="T56" fmla="*/ 33 w 33"/>
                <a:gd name="T57" fmla="*/ 0 h 4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3"/>
                <a:gd name="T88" fmla="*/ 0 h 41"/>
                <a:gd name="T89" fmla="*/ 33 w 33"/>
                <a:gd name="T90" fmla="*/ 41 h 4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3" h="41">
                  <a:moveTo>
                    <a:pt x="33" y="0"/>
                  </a:moveTo>
                  <a:lnTo>
                    <a:pt x="30" y="2"/>
                  </a:lnTo>
                  <a:lnTo>
                    <a:pt x="28" y="3"/>
                  </a:lnTo>
                  <a:lnTo>
                    <a:pt x="27" y="3"/>
                  </a:lnTo>
                  <a:lnTo>
                    <a:pt x="24" y="5"/>
                  </a:lnTo>
                  <a:lnTo>
                    <a:pt x="22" y="12"/>
                  </a:lnTo>
                  <a:lnTo>
                    <a:pt x="17" y="19"/>
                  </a:lnTo>
                  <a:lnTo>
                    <a:pt x="13" y="26"/>
                  </a:lnTo>
                  <a:lnTo>
                    <a:pt x="6" y="32"/>
                  </a:lnTo>
                  <a:lnTo>
                    <a:pt x="11" y="30"/>
                  </a:lnTo>
                  <a:lnTo>
                    <a:pt x="13" y="28"/>
                  </a:lnTo>
                  <a:lnTo>
                    <a:pt x="14" y="27"/>
                  </a:lnTo>
                  <a:lnTo>
                    <a:pt x="14" y="29"/>
                  </a:lnTo>
                  <a:lnTo>
                    <a:pt x="11" y="33"/>
                  </a:lnTo>
                  <a:lnTo>
                    <a:pt x="10" y="37"/>
                  </a:lnTo>
                  <a:lnTo>
                    <a:pt x="6" y="39"/>
                  </a:lnTo>
                  <a:lnTo>
                    <a:pt x="0" y="41"/>
                  </a:lnTo>
                  <a:lnTo>
                    <a:pt x="3" y="40"/>
                  </a:lnTo>
                  <a:lnTo>
                    <a:pt x="6" y="40"/>
                  </a:lnTo>
                  <a:lnTo>
                    <a:pt x="10" y="40"/>
                  </a:lnTo>
                  <a:lnTo>
                    <a:pt x="13" y="40"/>
                  </a:lnTo>
                  <a:lnTo>
                    <a:pt x="13" y="35"/>
                  </a:lnTo>
                  <a:lnTo>
                    <a:pt x="16" y="30"/>
                  </a:lnTo>
                  <a:lnTo>
                    <a:pt x="17" y="24"/>
                  </a:lnTo>
                  <a:lnTo>
                    <a:pt x="19" y="19"/>
                  </a:lnTo>
                  <a:lnTo>
                    <a:pt x="24" y="12"/>
                  </a:lnTo>
                  <a:lnTo>
                    <a:pt x="25" y="8"/>
                  </a:lnTo>
                  <a:lnTo>
                    <a:pt x="28" y="6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20285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92" name="Freeform 1582"/>
            <p:cNvSpPr>
              <a:spLocks/>
            </p:cNvSpPr>
            <p:nvPr/>
          </p:nvSpPr>
          <p:spPr bwMode="auto">
            <a:xfrm>
              <a:off x="530" y="1456"/>
              <a:ext cx="5" cy="5"/>
            </a:xfrm>
            <a:custGeom>
              <a:avLst/>
              <a:gdLst>
                <a:gd name="T0" fmla="*/ 0 w 5"/>
                <a:gd name="T1" fmla="*/ 0 h 5"/>
                <a:gd name="T2" fmla="*/ 3 w 5"/>
                <a:gd name="T3" fmla="*/ 3 h 5"/>
                <a:gd name="T4" fmla="*/ 5 w 5"/>
                <a:gd name="T5" fmla="*/ 5 h 5"/>
                <a:gd name="T6" fmla="*/ 0 60000 65536"/>
                <a:gd name="T7" fmla="*/ 0 60000 65536"/>
                <a:gd name="T8" fmla="*/ 0 60000 65536"/>
                <a:gd name="T9" fmla="*/ 0 w 5"/>
                <a:gd name="T10" fmla="*/ 0 h 5"/>
                <a:gd name="T11" fmla="*/ 5 w 5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5">
                  <a:moveTo>
                    <a:pt x="0" y="0"/>
                  </a:moveTo>
                  <a:lnTo>
                    <a:pt x="3" y="3"/>
                  </a:lnTo>
                  <a:lnTo>
                    <a:pt x="5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93" name="Freeform 1583"/>
            <p:cNvSpPr>
              <a:spLocks/>
            </p:cNvSpPr>
            <p:nvPr/>
          </p:nvSpPr>
          <p:spPr bwMode="auto">
            <a:xfrm>
              <a:off x="539" y="1468"/>
              <a:ext cx="11" cy="9"/>
            </a:xfrm>
            <a:custGeom>
              <a:avLst/>
              <a:gdLst>
                <a:gd name="T0" fmla="*/ 11 w 11"/>
                <a:gd name="T1" fmla="*/ 9 h 9"/>
                <a:gd name="T2" fmla="*/ 7 w 11"/>
                <a:gd name="T3" fmla="*/ 8 h 9"/>
                <a:gd name="T4" fmla="*/ 5 w 11"/>
                <a:gd name="T5" fmla="*/ 8 h 9"/>
                <a:gd name="T6" fmla="*/ 5 w 11"/>
                <a:gd name="T7" fmla="*/ 7 h 9"/>
                <a:gd name="T8" fmla="*/ 4 w 11"/>
                <a:gd name="T9" fmla="*/ 4 h 9"/>
                <a:gd name="T10" fmla="*/ 2 w 11"/>
                <a:gd name="T11" fmla="*/ 3 h 9"/>
                <a:gd name="T12" fmla="*/ 2 w 11"/>
                <a:gd name="T13" fmla="*/ 2 h 9"/>
                <a:gd name="T14" fmla="*/ 2 w 11"/>
                <a:gd name="T15" fmla="*/ 1 h 9"/>
                <a:gd name="T16" fmla="*/ 0 w 11"/>
                <a:gd name="T17" fmla="*/ 0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9"/>
                <a:gd name="T29" fmla="*/ 11 w 11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9">
                  <a:moveTo>
                    <a:pt x="11" y="9"/>
                  </a:moveTo>
                  <a:lnTo>
                    <a:pt x="7" y="8"/>
                  </a:lnTo>
                  <a:lnTo>
                    <a:pt x="5" y="8"/>
                  </a:lnTo>
                  <a:lnTo>
                    <a:pt x="5" y="7"/>
                  </a:lnTo>
                  <a:lnTo>
                    <a:pt x="4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94" name="Freeform 1584"/>
            <p:cNvSpPr>
              <a:spLocks/>
            </p:cNvSpPr>
            <p:nvPr/>
          </p:nvSpPr>
          <p:spPr bwMode="auto">
            <a:xfrm>
              <a:off x="547" y="1472"/>
              <a:ext cx="6" cy="5"/>
            </a:xfrm>
            <a:custGeom>
              <a:avLst/>
              <a:gdLst>
                <a:gd name="T0" fmla="*/ 6 w 6"/>
                <a:gd name="T1" fmla="*/ 5 h 5"/>
                <a:gd name="T2" fmla="*/ 5 w 6"/>
                <a:gd name="T3" fmla="*/ 4 h 5"/>
                <a:gd name="T4" fmla="*/ 2 w 6"/>
                <a:gd name="T5" fmla="*/ 4 h 5"/>
                <a:gd name="T6" fmla="*/ 2 w 6"/>
                <a:gd name="T7" fmla="*/ 3 h 5"/>
                <a:gd name="T8" fmla="*/ 0 w 6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6" y="5"/>
                  </a:moveTo>
                  <a:lnTo>
                    <a:pt x="5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95" name="Freeform 1585"/>
            <p:cNvSpPr>
              <a:spLocks/>
            </p:cNvSpPr>
            <p:nvPr/>
          </p:nvSpPr>
          <p:spPr bwMode="auto">
            <a:xfrm>
              <a:off x="532" y="1496"/>
              <a:ext cx="18" cy="19"/>
            </a:xfrm>
            <a:custGeom>
              <a:avLst/>
              <a:gdLst>
                <a:gd name="T0" fmla="*/ 18 w 18"/>
                <a:gd name="T1" fmla="*/ 0 h 19"/>
                <a:gd name="T2" fmla="*/ 18 w 18"/>
                <a:gd name="T3" fmla="*/ 1 h 19"/>
                <a:gd name="T4" fmla="*/ 18 w 18"/>
                <a:gd name="T5" fmla="*/ 3 h 19"/>
                <a:gd name="T6" fmla="*/ 17 w 18"/>
                <a:gd name="T7" fmla="*/ 3 h 19"/>
                <a:gd name="T8" fmla="*/ 17 w 18"/>
                <a:gd name="T9" fmla="*/ 6 h 19"/>
                <a:gd name="T10" fmla="*/ 15 w 18"/>
                <a:gd name="T11" fmla="*/ 7 h 19"/>
                <a:gd name="T12" fmla="*/ 14 w 18"/>
                <a:gd name="T13" fmla="*/ 8 h 19"/>
                <a:gd name="T14" fmla="*/ 14 w 18"/>
                <a:gd name="T15" fmla="*/ 10 h 19"/>
                <a:gd name="T16" fmla="*/ 12 w 18"/>
                <a:gd name="T17" fmla="*/ 12 h 19"/>
                <a:gd name="T18" fmla="*/ 11 w 18"/>
                <a:gd name="T19" fmla="*/ 13 h 19"/>
                <a:gd name="T20" fmla="*/ 9 w 18"/>
                <a:gd name="T21" fmla="*/ 14 h 19"/>
                <a:gd name="T22" fmla="*/ 6 w 18"/>
                <a:gd name="T23" fmla="*/ 16 h 19"/>
                <a:gd name="T24" fmla="*/ 4 w 18"/>
                <a:gd name="T25" fmla="*/ 17 h 19"/>
                <a:gd name="T26" fmla="*/ 4 w 18"/>
                <a:gd name="T27" fmla="*/ 17 h 19"/>
                <a:gd name="T28" fmla="*/ 1 w 18"/>
                <a:gd name="T29" fmla="*/ 18 h 19"/>
                <a:gd name="T30" fmla="*/ 0 w 18"/>
                <a:gd name="T31" fmla="*/ 19 h 1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8"/>
                <a:gd name="T49" fmla="*/ 0 h 19"/>
                <a:gd name="T50" fmla="*/ 18 w 18"/>
                <a:gd name="T51" fmla="*/ 19 h 1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8" h="19">
                  <a:moveTo>
                    <a:pt x="18" y="0"/>
                  </a:moveTo>
                  <a:lnTo>
                    <a:pt x="18" y="1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7" y="6"/>
                  </a:lnTo>
                  <a:lnTo>
                    <a:pt x="15" y="7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2" y="12"/>
                  </a:lnTo>
                  <a:lnTo>
                    <a:pt x="11" y="13"/>
                  </a:lnTo>
                  <a:lnTo>
                    <a:pt x="9" y="14"/>
                  </a:lnTo>
                  <a:lnTo>
                    <a:pt x="6" y="16"/>
                  </a:lnTo>
                  <a:lnTo>
                    <a:pt x="4" y="17"/>
                  </a:lnTo>
                  <a:lnTo>
                    <a:pt x="1" y="18"/>
                  </a:lnTo>
                  <a:lnTo>
                    <a:pt x="0" y="1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96" name="Freeform 1586"/>
            <p:cNvSpPr>
              <a:spLocks/>
            </p:cNvSpPr>
            <p:nvPr/>
          </p:nvSpPr>
          <p:spPr bwMode="auto">
            <a:xfrm>
              <a:off x="567" y="1496"/>
              <a:ext cx="16" cy="57"/>
            </a:xfrm>
            <a:custGeom>
              <a:avLst/>
              <a:gdLst>
                <a:gd name="T0" fmla="*/ 14 w 16"/>
                <a:gd name="T1" fmla="*/ 0 h 57"/>
                <a:gd name="T2" fmla="*/ 16 w 16"/>
                <a:gd name="T3" fmla="*/ 7 h 57"/>
                <a:gd name="T4" fmla="*/ 16 w 16"/>
                <a:gd name="T5" fmla="*/ 11 h 57"/>
                <a:gd name="T6" fmla="*/ 16 w 16"/>
                <a:gd name="T7" fmla="*/ 12 h 57"/>
                <a:gd name="T8" fmla="*/ 16 w 16"/>
                <a:gd name="T9" fmla="*/ 13 h 57"/>
                <a:gd name="T10" fmla="*/ 16 w 16"/>
                <a:gd name="T11" fmla="*/ 17 h 57"/>
                <a:gd name="T12" fmla="*/ 14 w 16"/>
                <a:gd name="T13" fmla="*/ 19 h 57"/>
                <a:gd name="T14" fmla="*/ 14 w 16"/>
                <a:gd name="T15" fmla="*/ 23 h 57"/>
                <a:gd name="T16" fmla="*/ 14 w 16"/>
                <a:gd name="T17" fmla="*/ 26 h 57"/>
                <a:gd name="T18" fmla="*/ 14 w 16"/>
                <a:gd name="T19" fmla="*/ 27 h 57"/>
                <a:gd name="T20" fmla="*/ 14 w 16"/>
                <a:gd name="T21" fmla="*/ 28 h 57"/>
                <a:gd name="T22" fmla="*/ 13 w 16"/>
                <a:gd name="T23" fmla="*/ 28 h 57"/>
                <a:gd name="T24" fmla="*/ 13 w 16"/>
                <a:gd name="T25" fmla="*/ 29 h 57"/>
                <a:gd name="T26" fmla="*/ 11 w 16"/>
                <a:gd name="T27" fmla="*/ 32 h 57"/>
                <a:gd name="T28" fmla="*/ 10 w 16"/>
                <a:gd name="T29" fmla="*/ 33 h 57"/>
                <a:gd name="T30" fmla="*/ 8 w 16"/>
                <a:gd name="T31" fmla="*/ 33 h 57"/>
                <a:gd name="T32" fmla="*/ 7 w 16"/>
                <a:gd name="T33" fmla="*/ 34 h 57"/>
                <a:gd name="T34" fmla="*/ 5 w 16"/>
                <a:gd name="T35" fmla="*/ 35 h 57"/>
                <a:gd name="T36" fmla="*/ 5 w 16"/>
                <a:gd name="T37" fmla="*/ 37 h 57"/>
                <a:gd name="T38" fmla="*/ 5 w 16"/>
                <a:gd name="T39" fmla="*/ 38 h 57"/>
                <a:gd name="T40" fmla="*/ 5 w 16"/>
                <a:gd name="T41" fmla="*/ 40 h 57"/>
                <a:gd name="T42" fmla="*/ 5 w 16"/>
                <a:gd name="T43" fmla="*/ 44 h 57"/>
                <a:gd name="T44" fmla="*/ 4 w 16"/>
                <a:gd name="T45" fmla="*/ 48 h 57"/>
                <a:gd name="T46" fmla="*/ 4 w 16"/>
                <a:gd name="T47" fmla="*/ 49 h 57"/>
                <a:gd name="T48" fmla="*/ 4 w 16"/>
                <a:gd name="T49" fmla="*/ 51 h 57"/>
                <a:gd name="T50" fmla="*/ 2 w 16"/>
                <a:gd name="T51" fmla="*/ 53 h 57"/>
                <a:gd name="T52" fmla="*/ 2 w 16"/>
                <a:gd name="T53" fmla="*/ 54 h 57"/>
                <a:gd name="T54" fmla="*/ 2 w 16"/>
                <a:gd name="T55" fmla="*/ 55 h 57"/>
                <a:gd name="T56" fmla="*/ 0 w 16"/>
                <a:gd name="T57" fmla="*/ 57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"/>
                <a:gd name="T88" fmla="*/ 0 h 57"/>
                <a:gd name="T89" fmla="*/ 16 w 16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" h="57">
                  <a:moveTo>
                    <a:pt x="14" y="0"/>
                  </a:moveTo>
                  <a:lnTo>
                    <a:pt x="16" y="7"/>
                  </a:lnTo>
                  <a:lnTo>
                    <a:pt x="16" y="11"/>
                  </a:lnTo>
                  <a:lnTo>
                    <a:pt x="16" y="12"/>
                  </a:lnTo>
                  <a:lnTo>
                    <a:pt x="16" y="13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14" y="23"/>
                  </a:lnTo>
                  <a:lnTo>
                    <a:pt x="14" y="26"/>
                  </a:lnTo>
                  <a:lnTo>
                    <a:pt x="14" y="27"/>
                  </a:lnTo>
                  <a:lnTo>
                    <a:pt x="14" y="28"/>
                  </a:lnTo>
                  <a:lnTo>
                    <a:pt x="13" y="28"/>
                  </a:lnTo>
                  <a:lnTo>
                    <a:pt x="13" y="29"/>
                  </a:lnTo>
                  <a:lnTo>
                    <a:pt x="11" y="32"/>
                  </a:lnTo>
                  <a:lnTo>
                    <a:pt x="10" y="33"/>
                  </a:lnTo>
                  <a:lnTo>
                    <a:pt x="8" y="33"/>
                  </a:lnTo>
                  <a:lnTo>
                    <a:pt x="7" y="34"/>
                  </a:lnTo>
                  <a:lnTo>
                    <a:pt x="5" y="35"/>
                  </a:lnTo>
                  <a:lnTo>
                    <a:pt x="5" y="37"/>
                  </a:lnTo>
                  <a:lnTo>
                    <a:pt x="5" y="38"/>
                  </a:lnTo>
                  <a:lnTo>
                    <a:pt x="5" y="40"/>
                  </a:lnTo>
                  <a:lnTo>
                    <a:pt x="5" y="44"/>
                  </a:lnTo>
                  <a:lnTo>
                    <a:pt x="4" y="48"/>
                  </a:lnTo>
                  <a:lnTo>
                    <a:pt x="4" y="49"/>
                  </a:lnTo>
                  <a:lnTo>
                    <a:pt x="4" y="51"/>
                  </a:lnTo>
                  <a:lnTo>
                    <a:pt x="2" y="53"/>
                  </a:lnTo>
                  <a:lnTo>
                    <a:pt x="2" y="54"/>
                  </a:lnTo>
                  <a:lnTo>
                    <a:pt x="2" y="55"/>
                  </a:lnTo>
                  <a:lnTo>
                    <a:pt x="0" y="5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97" name="Freeform 1587"/>
            <p:cNvSpPr>
              <a:spLocks/>
            </p:cNvSpPr>
            <p:nvPr/>
          </p:nvSpPr>
          <p:spPr bwMode="auto">
            <a:xfrm>
              <a:off x="558" y="1539"/>
              <a:ext cx="11" cy="32"/>
            </a:xfrm>
            <a:custGeom>
              <a:avLst/>
              <a:gdLst>
                <a:gd name="T0" fmla="*/ 11 w 11"/>
                <a:gd name="T1" fmla="*/ 0 h 32"/>
                <a:gd name="T2" fmla="*/ 8 w 11"/>
                <a:gd name="T3" fmla="*/ 8 h 32"/>
                <a:gd name="T4" fmla="*/ 8 w 11"/>
                <a:gd name="T5" fmla="*/ 10 h 32"/>
                <a:gd name="T6" fmla="*/ 6 w 11"/>
                <a:gd name="T7" fmla="*/ 12 h 32"/>
                <a:gd name="T8" fmla="*/ 5 w 11"/>
                <a:gd name="T9" fmla="*/ 16 h 32"/>
                <a:gd name="T10" fmla="*/ 3 w 11"/>
                <a:gd name="T11" fmla="*/ 18 h 32"/>
                <a:gd name="T12" fmla="*/ 3 w 11"/>
                <a:gd name="T13" fmla="*/ 19 h 32"/>
                <a:gd name="T14" fmla="*/ 2 w 11"/>
                <a:gd name="T15" fmla="*/ 21 h 32"/>
                <a:gd name="T16" fmla="*/ 2 w 11"/>
                <a:gd name="T17" fmla="*/ 22 h 32"/>
                <a:gd name="T18" fmla="*/ 2 w 11"/>
                <a:gd name="T19" fmla="*/ 24 h 32"/>
                <a:gd name="T20" fmla="*/ 0 w 11"/>
                <a:gd name="T21" fmla="*/ 28 h 32"/>
                <a:gd name="T22" fmla="*/ 0 w 11"/>
                <a:gd name="T23" fmla="*/ 32 h 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"/>
                <a:gd name="T37" fmla="*/ 0 h 32"/>
                <a:gd name="T38" fmla="*/ 11 w 11"/>
                <a:gd name="T39" fmla="*/ 32 h 3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" h="32">
                  <a:moveTo>
                    <a:pt x="11" y="0"/>
                  </a:moveTo>
                  <a:lnTo>
                    <a:pt x="8" y="8"/>
                  </a:lnTo>
                  <a:lnTo>
                    <a:pt x="8" y="10"/>
                  </a:lnTo>
                  <a:lnTo>
                    <a:pt x="6" y="12"/>
                  </a:lnTo>
                  <a:lnTo>
                    <a:pt x="5" y="16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0" y="3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98" name="Freeform 1588"/>
            <p:cNvSpPr>
              <a:spLocks/>
            </p:cNvSpPr>
            <p:nvPr/>
          </p:nvSpPr>
          <p:spPr bwMode="auto">
            <a:xfrm>
              <a:off x="529" y="1525"/>
              <a:ext cx="17" cy="70"/>
            </a:xfrm>
            <a:custGeom>
              <a:avLst/>
              <a:gdLst>
                <a:gd name="T0" fmla="*/ 0 w 17"/>
                <a:gd name="T1" fmla="*/ 0 h 70"/>
                <a:gd name="T2" fmla="*/ 0 w 17"/>
                <a:gd name="T3" fmla="*/ 15 h 70"/>
                <a:gd name="T4" fmla="*/ 0 w 17"/>
                <a:gd name="T5" fmla="*/ 20 h 70"/>
                <a:gd name="T6" fmla="*/ 1 w 17"/>
                <a:gd name="T7" fmla="*/ 24 h 70"/>
                <a:gd name="T8" fmla="*/ 1 w 17"/>
                <a:gd name="T9" fmla="*/ 26 h 70"/>
                <a:gd name="T10" fmla="*/ 1 w 17"/>
                <a:gd name="T11" fmla="*/ 30 h 70"/>
                <a:gd name="T12" fmla="*/ 1 w 17"/>
                <a:gd name="T13" fmla="*/ 33 h 70"/>
                <a:gd name="T14" fmla="*/ 3 w 17"/>
                <a:gd name="T15" fmla="*/ 37 h 70"/>
                <a:gd name="T16" fmla="*/ 3 w 17"/>
                <a:gd name="T17" fmla="*/ 39 h 70"/>
                <a:gd name="T18" fmla="*/ 4 w 17"/>
                <a:gd name="T19" fmla="*/ 43 h 70"/>
                <a:gd name="T20" fmla="*/ 4 w 17"/>
                <a:gd name="T21" fmla="*/ 44 h 70"/>
                <a:gd name="T22" fmla="*/ 6 w 17"/>
                <a:gd name="T23" fmla="*/ 46 h 70"/>
                <a:gd name="T24" fmla="*/ 7 w 17"/>
                <a:gd name="T25" fmla="*/ 49 h 70"/>
                <a:gd name="T26" fmla="*/ 7 w 17"/>
                <a:gd name="T27" fmla="*/ 50 h 70"/>
                <a:gd name="T28" fmla="*/ 9 w 17"/>
                <a:gd name="T29" fmla="*/ 52 h 70"/>
                <a:gd name="T30" fmla="*/ 9 w 17"/>
                <a:gd name="T31" fmla="*/ 53 h 70"/>
                <a:gd name="T32" fmla="*/ 10 w 17"/>
                <a:gd name="T33" fmla="*/ 54 h 70"/>
                <a:gd name="T34" fmla="*/ 12 w 17"/>
                <a:gd name="T35" fmla="*/ 58 h 70"/>
                <a:gd name="T36" fmla="*/ 14 w 17"/>
                <a:gd name="T37" fmla="*/ 59 h 70"/>
                <a:gd name="T38" fmla="*/ 15 w 17"/>
                <a:gd name="T39" fmla="*/ 60 h 70"/>
                <a:gd name="T40" fmla="*/ 15 w 17"/>
                <a:gd name="T41" fmla="*/ 62 h 70"/>
                <a:gd name="T42" fmla="*/ 15 w 17"/>
                <a:gd name="T43" fmla="*/ 63 h 70"/>
                <a:gd name="T44" fmla="*/ 17 w 17"/>
                <a:gd name="T45" fmla="*/ 64 h 70"/>
                <a:gd name="T46" fmla="*/ 17 w 17"/>
                <a:gd name="T47" fmla="*/ 65 h 70"/>
                <a:gd name="T48" fmla="*/ 17 w 17"/>
                <a:gd name="T49" fmla="*/ 65 h 70"/>
                <a:gd name="T50" fmla="*/ 17 w 17"/>
                <a:gd name="T51" fmla="*/ 68 h 70"/>
                <a:gd name="T52" fmla="*/ 17 w 17"/>
                <a:gd name="T53" fmla="*/ 69 h 70"/>
                <a:gd name="T54" fmla="*/ 15 w 17"/>
                <a:gd name="T55" fmla="*/ 70 h 70"/>
                <a:gd name="T56" fmla="*/ 14 w 17"/>
                <a:gd name="T57" fmla="*/ 70 h 70"/>
                <a:gd name="T58" fmla="*/ 12 w 17"/>
                <a:gd name="T59" fmla="*/ 69 h 70"/>
                <a:gd name="T60" fmla="*/ 10 w 17"/>
                <a:gd name="T61" fmla="*/ 68 h 70"/>
                <a:gd name="T62" fmla="*/ 9 w 17"/>
                <a:gd name="T63" fmla="*/ 68 h 70"/>
                <a:gd name="T64" fmla="*/ 7 w 17"/>
                <a:gd name="T65" fmla="*/ 65 h 70"/>
                <a:gd name="T66" fmla="*/ 6 w 17"/>
                <a:gd name="T67" fmla="*/ 64 h 70"/>
                <a:gd name="T68" fmla="*/ 4 w 17"/>
                <a:gd name="T69" fmla="*/ 62 h 70"/>
                <a:gd name="T70" fmla="*/ 4 w 17"/>
                <a:gd name="T71" fmla="*/ 60 h 70"/>
                <a:gd name="T72" fmla="*/ 3 w 17"/>
                <a:gd name="T73" fmla="*/ 58 h 70"/>
                <a:gd name="T74" fmla="*/ 1 w 17"/>
                <a:gd name="T75" fmla="*/ 55 h 70"/>
                <a:gd name="T76" fmla="*/ 0 w 17"/>
                <a:gd name="T77" fmla="*/ 52 h 7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7"/>
                <a:gd name="T118" fmla="*/ 0 h 70"/>
                <a:gd name="T119" fmla="*/ 17 w 17"/>
                <a:gd name="T120" fmla="*/ 70 h 7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7" h="70">
                  <a:moveTo>
                    <a:pt x="0" y="0"/>
                  </a:moveTo>
                  <a:lnTo>
                    <a:pt x="0" y="15"/>
                  </a:lnTo>
                  <a:lnTo>
                    <a:pt x="0" y="20"/>
                  </a:lnTo>
                  <a:lnTo>
                    <a:pt x="1" y="24"/>
                  </a:lnTo>
                  <a:lnTo>
                    <a:pt x="1" y="26"/>
                  </a:lnTo>
                  <a:lnTo>
                    <a:pt x="1" y="30"/>
                  </a:lnTo>
                  <a:lnTo>
                    <a:pt x="1" y="33"/>
                  </a:lnTo>
                  <a:lnTo>
                    <a:pt x="3" y="37"/>
                  </a:lnTo>
                  <a:lnTo>
                    <a:pt x="3" y="39"/>
                  </a:lnTo>
                  <a:lnTo>
                    <a:pt x="4" y="43"/>
                  </a:lnTo>
                  <a:lnTo>
                    <a:pt x="4" y="44"/>
                  </a:lnTo>
                  <a:lnTo>
                    <a:pt x="6" y="46"/>
                  </a:lnTo>
                  <a:lnTo>
                    <a:pt x="7" y="49"/>
                  </a:lnTo>
                  <a:lnTo>
                    <a:pt x="7" y="50"/>
                  </a:lnTo>
                  <a:lnTo>
                    <a:pt x="9" y="52"/>
                  </a:lnTo>
                  <a:lnTo>
                    <a:pt x="9" y="53"/>
                  </a:lnTo>
                  <a:lnTo>
                    <a:pt x="10" y="54"/>
                  </a:lnTo>
                  <a:lnTo>
                    <a:pt x="12" y="58"/>
                  </a:lnTo>
                  <a:lnTo>
                    <a:pt x="14" y="59"/>
                  </a:lnTo>
                  <a:lnTo>
                    <a:pt x="15" y="60"/>
                  </a:lnTo>
                  <a:lnTo>
                    <a:pt x="15" y="62"/>
                  </a:lnTo>
                  <a:lnTo>
                    <a:pt x="15" y="63"/>
                  </a:lnTo>
                  <a:lnTo>
                    <a:pt x="17" y="64"/>
                  </a:lnTo>
                  <a:lnTo>
                    <a:pt x="17" y="65"/>
                  </a:lnTo>
                  <a:lnTo>
                    <a:pt x="17" y="68"/>
                  </a:lnTo>
                  <a:lnTo>
                    <a:pt x="17" y="69"/>
                  </a:lnTo>
                  <a:lnTo>
                    <a:pt x="15" y="70"/>
                  </a:lnTo>
                  <a:lnTo>
                    <a:pt x="14" y="70"/>
                  </a:lnTo>
                  <a:lnTo>
                    <a:pt x="12" y="69"/>
                  </a:lnTo>
                  <a:lnTo>
                    <a:pt x="10" y="68"/>
                  </a:lnTo>
                  <a:lnTo>
                    <a:pt x="9" y="68"/>
                  </a:lnTo>
                  <a:lnTo>
                    <a:pt x="7" y="65"/>
                  </a:lnTo>
                  <a:lnTo>
                    <a:pt x="6" y="64"/>
                  </a:lnTo>
                  <a:lnTo>
                    <a:pt x="4" y="62"/>
                  </a:lnTo>
                  <a:lnTo>
                    <a:pt x="4" y="60"/>
                  </a:lnTo>
                  <a:lnTo>
                    <a:pt x="3" y="58"/>
                  </a:lnTo>
                  <a:lnTo>
                    <a:pt x="1" y="55"/>
                  </a:lnTo>
                  <a:lnTo>
                    <a:pt x="0" y="5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99" name="Freeform 1589"/>
            <p:cNvSpPr>
              <a:spLocks/>
            </p:cNvSpPr>
            <p:nvPr/>
          </p:nvSpPr>
          <p:spPr bwMode="auto">
            <a:xfrm>
              <a:off x="522" y="1536"/>
              <a:ext cx="3" cy="31"/>
            </a:xfrm>
            <a:custGeom>
              <a:avLst/>
              <a:gdLst>
                <a:gd name="T0" fmla="*/ 3 w 3"/>
                <a:gd name="T1" fmla="*/ 0 h 31"/>
                <a:gd name="T2" fmla="*/ 3 w 3"/>
                <a:gd name="T3" fmla="*/ 4 h 31"/>
                <a:gd name="T4" fmla="*/ 2 w 3"/>
                <a:gd name="T5" fmla="*/ 5 h 31"/>
                <a:gd name="T6" fmla="*/ 2 w 3"/>
                <a:gd name="T7" fmla="*/ 6 h 31"/>
                <a:gd name="T8" fmla="*/ 2 w 3"/>
                <a:gd name="T9" fmla="*/ 8 h 31"/>
                <a:gd name="T10" fmla="*/ 0 w 3"/>
                <a:gd name="T11" fmla="*/ 10 h 31"/>
                <a:gd name="T12" fmla="*/ 0 w 3"/>
                <a:gd name="T13" fmla="*/ 13 h 31"/>
                <a:gd name="T14" fmla="*/ 0 w 3"/>
                <a:gd name="T15" fmla="*/ 14 h 31"/>
                <a:gd name="T16" fmla="*/ 0 w 3"/>
                <a:gd name="T17" fmla="*/ 16 h 31"/>
                <a:gd name="T18" fmla="*/ 0 w 3"/>
                <a:gd name="T19" fmla="*/ 20 h 31"/>
                <a:gd name="T20" fmla="*/ 0 w 3"/>
                <a:gd name="T21" fmla="*/ 24 h 31"/>
                <a:gd name="T22" fmla="*/ 2 w 3"/>
                <a:gd name="T23" fmla="*/ 31 h 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"/>
                <a:gd name="T37" fmla="*/ 0 h 31"/>
                <a:gd name="T38" fmla="*/ 3 w 3"/>
                <a:gd name="T39" fmla="*/ 31 h 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" h="31">
                  <a:moveTo>
                    <a:pt x="3" y="0"/>
                  </a:moveTo>
                  <a:lnTo>
                    <a:pt x="3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2" y="3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00" name="Freeform 1590"/>
            <p:cNvSpPr>
              <a:spLocks/>
            </p:cNvSpPr>
            <p:nvPr/>
          </p:nvSpPr>
          <p:spPr bwMode="auto">
            <a:xfrm>
              <a:off x="522" y="1518"/>
              <a:ext cx="3" cy="16"/>
            </a:xfrm>
            <a:custGeom>
              <a:avLst/>
              <a:gdLst>
                <a:gd name="T0" fmla="*/ 0 w 3"/>
                <a:gd name="T1" fmla="*/ 0 h 16"/>
                <a:gd name="T2" fmla="*/ 0 w 3"/>
                <a:gd name="T3" fmla="*/ 5 h 16"/>
                <a:gd name="T4" fmla="*/ 0 w 3"/>
                <a:gd name="T5" fmla="*/ 7 h 16"/>
                <a:gd name="T6" fmla="*/ 2 w 3"/>
                <a:gd name="T7" fmla="*/ 10 h 16"/>
                <a:gd name="T8" fmla="*/ 2 w 3"/>
                <a:gd name="T9" fmla="*/ 12 h 16"/>
                <a:gd name="T10" fmla="*/ 2 w 3"/>
                <a:gd name="T11" fmla="*/ 15 h 16"/>
                <a:gd name="T12" fmla="*/ 3 w 3"/>
                <a:gd name="T13" fmla="*/ 16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"/>
                <a:gd name="T22" fmla="*/ 0 h 16"/>
                <a:gd name="T23" fmla="*/ 3 w 3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" h="16">
                  <a:moveTo>
                    <a:pt x="0" y="0"/>
                  </a:moveTo>
                  <a:lnTo>
                    <a:pt x="0" y="5"/>
                  </a:lnTo>
                  <a:lnTo>
                    <a:pt x="0" y="7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5"/>
                  </a:lnTo>
                  <a:lnTo>
                    <a:pt x="3" y="1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01" name="Freeform 1591"/>
            <p:cNvSpPr>
              <a:spLocks/>
            </p:cNvSpPr>
            <p:nvPr/>
          </p:nvSpPr>
          <p:spPr bwMode="auto">
            <a:xfrm>
              <a:off x="521" y="1598"/>
              <a:ext cx="4" cy="39"/>
            </a:xfrm>
            <a:custGeom>
              <a:avLst/>
              <a:gdLst>
                <a:gd name="T0" fmla="*/ 0 w 4"/>
                <a:gd name="T1" fmla="*/ 0 h 39"/>
                <a:gd name="T2" fmla="*/ 0 w 4"/>
                <a:gd name="T3" fmla="*/ 9 h 39"/>
                <a:gd name="T4" fmla="*/ 0 w 4"/>
                <a:gd name="T5" fmla="*/ 11 h 39"/>
                <a:gd name="T6" fmla="*/ 0 w 4"/>
                <a:gd name="T7" fmla="*/ 12 h 39"/>
                <a:gd name="T8" fmla="*/ 0 w 4"/>
                <a:gd name="T9" fmla="*/ 14 h 39"/>
                <a:gd name="T10" fmla="*/ 0 w 4"/>
                <a:gd name="T11" fmla="*/ 17 h 39"/>
                <a:gd name="T12" fmla="*/ 1 w 4"/>
                <a:gd name="T13" fmla="*/ 19 h 39"/>
                <a:gd name="T14" fmla="*/ 1 w 4"/>
                <a:gd name="T15" fmla="*/ 23 h 39"/>
                <a:gd name="T16" fmla="*/ 1 w 4"/>
                <a:gd name="T17" fmla="*/ 28 h 39"/>
                <a:gd name="T18" fmla="*/ 4 w 4"/>
                <a:gd name="T19" fmla="*/ 39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39"/>
                <a:gd name="T32" fmla="*/ 4 w 4"/>
                <a:gd name="T33" fmla="*/ 39 h 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39">
                  <a:moveTo>
                    <a:pt x="0" y="0"/>
                  </a:moveTo>
                  <a:lnTo>
                    <a:pt x="0" y="9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1" y="19"/>
                  </a:lnTo>
                  <a:lnTo>
                    <a:pt x="1" y="23"/>
                  </a:lnTo>
                  <a:lnTo>
                    <a:pt x="1" y="28"/>
                  </a:lnTo>
                  <a:lnTo>
                    <a:pt x="4" y="3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02" name="Freeform 1592"/>
            <p:cNvSpPr>
              <a:spLocks/>
            </p:cNvSpPr>
            <p:nvPr/>
          </p:nvSpPr>
          <p:spPr bwMode="auto">
            <a:xfrm>
              <a:off x="571" y="1549"/>
              <a:ext cx="26" cy="49"/>
            </a:xfrm>
            <a:custGeom>
              <a:avLst/>
              <a:gdLst>
                <a:gd name="T0" fmla="*/ 0 w 26"/>
                <a:gd name="T1" fmla="*/ 0 h 49"/>
                <a:gd name="T2" fmla="*/ 3 w 26"/>
                <a:gd name="T3" fmla="*/ 7 h 49"/>
                <a:gd name="T4" fmla="*/ 6 w 26"/>
                <a:gd name="T5" fmla="*/ 12 h 49"/>
                <a:gd name="T6" fmla="*/ 7 w 26"/>
                <a:gd name="T7" fmla="*/ 17 h 49"/>
                <a:gd name="T8" fmla="*/ 9 w 26"/>
                <a:gd name="T9" fmla="*/ 19 h 49"/>
                <a:gd name="T10" fmla="*/ 9 w 26"/>
                <a:gd name="T11" fmla="*/ 22 h 49"/>
                <a:gd name="T12" fmla="*/ 10 w 26"/>
                <a:gd name="T13" fmla="*/ 24 h 49"/>
                <a:gd name="T14" fmla="*/ 12 w 26"/>
                <a:gd name="T15" fmla="*/ 26 h 49"/>
                <a:gd name="T16" fmla="*/ 14 w 26"/>
                <a:gd name="T17" fmla="*/ 29 h 49"/>
                <a:gd name="T18" fmla="*/ 15 w 26"/>
                <a:gd name="T19" fmla="*/ 31 h 49"/>
                <a:gd name="T20" fmla="*/ 18 w 26"/>
                <a:gd name="T21" fmla="*/ 35 h 49"/>
                <a:gd name="T22" fmla="*/ 20 w 26"/>
                <a:gd name="T23" fmla="*/ 38 h 49"/>
                <a:gd name="T24" fmla="*/ 23 w 26"/>
                <a:gd name="T25" fmla="*/ 41 h 49"/>
                <a:gd name="T26" fmla="*/ 24 w 26"/>
                <a:gd name="T27" fmla="*/ 42 h 49"/>
                <a:gd name="T28" fmla="*/ 24 w 26"/>
                <a:gd name="T29" fmla="*/ 44 h 49"/>
                <a:gd name="T30" fmla="*/ 26 w 26"/>
                <a:gd name="T31" fmla="*/ 45 h 49"/>
                <a:gd name="T32" fmla="*/ 26 w 26"/>
                <a:gd name="T33" fmla="*/ 46 h 49"/>
                <a:gd name="T34" fmla="*/ 24 w 26"/>
                <a:gd name="T35" fmla="*/ 47 h 49"/>
                <a:gd name="T36" fmla="*/ 23 w 26"/>
                <a:gd name="T37" fmla="*/ 49 h 49"/>
                <a:gd name="T38" fmla="*/ 23 w 26"/>
                <a:gd name="T39" fmla="*/ 49 h 49"/>
                <a:gd name="T40" fmla="*/ 21 w 26"/>
                <a:gd name="T41" fmla="*/ 49 h 49"/>
                <a:gd name="T42" fmla="*/ 20 w 26"/>
                <a:gd name="T43" fmla="*/ 49 h 49"/>
                <a:gd name="T44" fmla="*/ 18 w 26"/>
                <a:gd name="T45" fmla="*/ 49 h 49"/>
                <a:gd name="T46" fmla="*/ 17 w 26"/>
                <a:gd name="T47" fmla="*/ 47 h 49"/>
                <a:gd name="T48" fmla="*/ 15 w 26"/>
                <a:gd name="T49" fmla="*/ 47 h 49"/>
                <a:gd name="T50" fmla="*/ 14 w 26"/>
                <a:gd name="T51" fmla="*/ 46 h 49"/>
                <a:gd name="T52" fmla="*/ 12 w 26"/>
                <a:gd name="T53" fmla="*/ 44 h 49"/>
                <a:gd name="T54" fmla="*/ 10 w 26"/>
                <a:gd name="T55" fmla="*/ 42 h 49"/>
                <a:gd name="T56" fmla="*/ 9 w 26"/>
                <a:gd name="T57" fmla="*/ 41 h 49"/>
                <a:gd name="T58" fmla="*/ 7 w 26"/>
                <a:gd name="T59" fmla="*/ 40 h 49"/>
                <a:gd name="T60" fmla="*/ 7 w 26"/>
                <a:gd name="T61" fmla="*/ 38 h 49"/>
                <a:gd name="T62" fmla="*/ 7 w 26"/>
                <a:gd name="T63" fmla="*/ 36 h 49"/>
                <a:gd name="T64" fmla="*/ 6 w 26"/>
                <a:gd name="T65" fmla="*/ 35 h 49"/>
                <a:gd name="T66" fmla="*/ 6 w 26"/>
                <a:gd name="T67" fmla="*/ 34 h 49"/>
                <a:gd name="T68" fmla="*/ 6 w 26"/>
                <a:gd name="T69" fmla="*/ 31 h 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6"/>
                <a:gd name="T106" fmla="*/ 0 h 49"/>
                <a:gd name="T107" fmla="*/ 26 w 26"/>
                <a:gd name="T108" fmla="*/ 49 h 4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6" h="49">
                  <a:moveTo>
                    <a:pt x="0" y="0"/>
                  </a:moveTo>
                  <a:lnTo>
                    <a:pt x="3" y="7"/>
                  </a:lnTo>
                  <a:lnTo>
                    <a:pt x="6" y="12"/>
                  </a:lnTo>
                  <a:lnTo>
                    <a:pt x="7" y="17"/>
                  </a:lnTo>
                  <a:lnTo>
                    <a:pt x="9" y="19"/>
                  </a:lnTo>
                  <a:lnTo>
                    <a:pt x="9" y="22"/>
                  </a:lnTo>
                  <a:lnTo>
                    <a:pt x="10" y="24"/>
                  </a:lnTo>
                  <a:lnTo>
                    <a:pt x="12" y="26"/>
                  </a:lnTo>
                  <a:lnTo>
                    <a:pt x="14" y="29"/>
                  </a:lnTo>
                  <a:lnTo>
                    <a:pt x="15" y="31"/>
                  </a:lnTo>
                  <a:lnTo>
                    <a:pt x="18" y="35"/>
                  </a:lnTo>
                  <a:lnTo>
                    <a:pt x="20" y="38"/>
                  </a:lnTo>
                  <a:lnTo>
                    <a:pt x="23" y="41"/>
                  </a:lnTo>
                  <a:lnTo>
                    <a:pt x="24" y="42"/>
                  </a:lnTo>
                  <a:lnTo>
                    <a:pt x="24" y="44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4" y="47"/>
                  </a:lnTo>
                  <a:lnTo>
                    <a:pt x="23" y="49"/>
                  </a:lnTo>
                  <a:lnTo>
                    <a:pt x="21" y="49"/>
                  </a:lnTo>
                  <a:lnTo>
                    <a:pt x="20" y="49"/>
                  </a:lnTo>
                  <a:lnTo>
                    <a:pt x="18" y="49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14" y="46"/>
                  </a:lnTo>
                  <a:lnTo>
                    <a:pt x="12" y="44"/>
                  </a:lnTo>
                  <a:lnTo>
                    <a:pt x="10" y="42"/>
                  </a:lnTo>
                  <a:lnTo>
                    <a:pt x="9" y="41"/>
                  </a:lnTo>
                  <a:lnTo>
                    <a:pt x="7" y="40"/>
                  </a:lnTo>
                  <a:lnTo>
                    <a:pt x="7" y="38"/>
                  </a:lnTo>
                  <a:lnTo>
                    <a:pt x="7" y="36"/>
                  </a:lnTo>
                  <a:lnTo>
                    <a:pt x="6" y="35"/>
                  </a:lnTo>
                  <a:lnTo>
                    <a:pt x="6" y="34"/>
                  </a:lnTo>
                  <a:lnTo>
                    <a:pt x="6" y="3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03" name="Freeform 1593"/>
            <p:cNvSpPr>
              <a:spLocks/>
            </p:cNvSpPr>
            <p:nvPr/>
          </p:nvSpPr>
          <p:spPr bwMode="auto">
            <a:xfrm>
              <a:off x="586" y="1569"/>
              <a:ext cx="8" cy="10"/>
            </a:xfrm>
            <a:custGeom>
              <a:avLst/>
              <a:gdLst>
                <a:gd name="T0" fmla="*/ 0 w 8"/>
                <a:gd name="T1" fmla="*/ 0 h 10"/>
                <a:gd name="T2" fmla="*/ 2 w 8"/>
                <a:gd name="T3" fmla="*/ 3 h 10"/>
                <a:gd name="T4" fmla="*/ 2 w 8"/>
                <a:gd name="T5" fmla="*/ 4 h 10"/>
                <a:gd name="T6" fmla="*/ 3 w 8"/>
                <a:gd name="T7" fmla="*/ 5 h 10"/>
                <a:gd name="T8" fmla="*/ 3 w 8"/>
                <a:gd name="T9" fmla="*/ 5 h 10"/>
                <a:gd name="T10" fmla="*/ 5 w 8"/>
                <a:gd name="T11" fmla="*/ 6 h 10"/>
                <a:gd name="T12" fmla="*/ 6 w 8"/>
                <a:gd name="T13" fmla="*/ 9 h 10"/>
                <a:gd name="T14" fmla="*/ 8 w 8"/>
                <a:gd name="T15" fmla="*/ 10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"/>
                <a:gd name="T25" fmla="*/ 0 h 10"/>
                <a:gd name="T26" fmla="*/ 8 w 8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" h="10">
                  <a:moveTo>
                    <a:pt x="0" y="0"/>
                  </a:moveTo>
                  <a:lnTo>
                    <a:pt x="2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5" y="6"/>
                  </a:lnTo>
                  <a:lnTo>
                    <a:pt x="6" y="9"/>
                  </a:lnTo>
                  <a:lnTo>
                    <a:pt x="8" y="1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04" name="Freeform 1594"/>
            <p:cNvSpPr>
              <a:spLocks/>
            </p:cNvSpPr>
            <p:nvPr/>
          </p:nvSpPr>
          <p:spPr bwMode="auto">
            <a:xfrm>
              <a:off x="589" y="1491"/>
              <a:ext cx="19" cy="126"/>
            </a:xfrm>
            <a:custGeom>
              <a:avLst/>
              <a:gdLst>
                <a:gd name="T0" fmla="*/ 11 w 19"/>
                <a:gd name="T1" fmla="*/ 0 h 126"/>
                <a:gd name="T2" fmla="*/ 14 w 19"/>
                <a:gd name="T3" fmla="*/ 19 h 126"/>
                <a:gd name="T4" fmla="*/ 16 w 19"/>
                <a:gd name="T5" fmla="*/ 38 h 126"/>
                <a:gd name="T6" fmla="*/ 19 w 19"/>
                <a:gd name="T7" fmla="*/ 70 h 126"/>
                <a:gd name="T8" fmla="*/ 19 w 19"/>
                <a:gd name="T9" fmla="*/ 86 h 126"/>
                <a:gd name="T10" fmla="*/ 19 w 19"/>
                <a:gd name="T11" fmla="*/ 98 h 126"/>
                <a:gd name="T12" fmla="*/ 19 w 19"/>
                <a:gd name="T13" fmla="*/ 108 h 126"/>
                <a:gd name="T14" fmla="*/ 17 w 19"/>
                <a:gd name="T15" fmla="*/ 125 h 126"/>
                <a:gd name="T16" fmla="*/ 0 w 19"/>
                <a:gd name="T17" fmla="*/ 126 h 126"/>
                <a:gd name="T18" fmla="*/ 10 w 19"/>
                <a:gd name="T19" fmla="*/ 123 h 126"/>
                <a:gd name="T20" fmla="*/ 11 w 19"/>
                <a:gd name="T21" fmla="*/ 121 h 126"/>
                <a:gd name="T22" fmla="*/ 11 w 19"/>
                <a:gd name="T23" fmla="*/ 119 h 126"/>
                <a:gd name="T24" fmla="*/ 13 w 19"/>
                <a:gd name="T25" fmla="*/ 115 h 126"/>
                <a:gd name="T26" fmla="*/ 16 w 19"/>
                <a:gd name="T27" fmla="*/ 113 h 126"/>
                <a:gd name="T28" fmla="*/ 16 w 19"/>
                <a:gd name="T29" fmla="*/ 111 h 126"/>
                <a:gd name="T30" fmla="*/ 14 w 19"/>
                <a:gd name="T31" fmla="*/ 111 h 126"/>
                <a:gd name="T32" fmla="*/ 10 w 19"/>
                <a:gd name="T33" fmla="*/ 113 h 126"/>
                <a:gd name="T34" fmla="*/ 14 w 19"/>
                <a:gd name="T35" fmla="*/ 104 h 126"/>
                <a:gd name="T36" fmla="*/ 17 w 19"/>
                <a:gd name="T37" fmla="*/ 96 h 126"/>
                <a:gd name="T38" fmla="*/ 16 w 19"/>
                <a:gd name="T39" fmla="*/ 92 h 126"/>
                <a:gd name="T40" fmla="*/ 11 w 19"/>
                <a:gd name="T41" fmla="*/ 92 h 126"/>
                <a:gd name="T42" fmla="*/ 14 w 19"/>
                <a:gd name="T43" fmla="*/ 89 h 126"/>
                <a:gd name="T44" fmla="*/ 16 w 19"/>
                <a:gd name="T45" fmla="*/ 86 h 126"/>
                <a:gd name="T46" fmla="*/ 17 w 19"/>
                <a:gd name="T47" fmla="*/ 75 h 126"/>
                <a:gd name="T48" fmla="*/ 14 w 19"/>
                <a:gd name="T49" fmla="*/ 50 h 126"/>
                <a:gd name="T50" fmla="*/ 13 w 19"/>
                <a:gd name="T51" fmla="*/ 45 h 126"/>
                <a:gd name="T52" fmla="*/ 11 w 19"/>
                <a:gd name="T53" fmla="*/ 46 h 126"/>
                <a:gd name="T54" fmla="*/ 6 w 19"/>
                <a:gd name="T55" fmla="*/ 51 h 126"/>
                <a:gd name="T56" fmla="*/ 2 w 19"/>
                <a:gd name="T57" fmla="*/ 56 h 126"/>
                <a:gd name="T58" fmla="*/ 5 w 19"/>
                <a:gd name="T59" fmla="*/ 50 h 126"/>
                <a:gd name="T60" fmla="*/ 8 w 19"/>
                <a:gd name="T61" fmla="*/ 45 h 126"/>
                <a:gd name="T62" fmla="*/ 10 w 19"/>
                <a:gd name="T63" fmla="*/ 40 h 126"/>
                <a:gd name="T64" fmla="*/ 11 w 19"/>
                <a:gd name="T65" fmla="*/ 37 h 126"/>
                <a:gd name="T66" fmla="*/ 11 w 19"/>
                <a:gd name="T67" fmla="*/ 34 h 126"/>
                <a:gd name="T68" fmla="*/ 10 w 19"/>
                <a:gd name="T69" fmla="*/ 34 h 126"/>
                <a:gd name="T70" fmla="*/ 6 w 19"/>
                <a:gd name="T71" fmla="*/ 38 h 126"/>
                <a:gd name="T72" fmla="*/ 2 w 19"/>
                <a:gd name="T73" fmla="*/ 42 h 126"/>
                <a:gd name="T74" fmla="*/ 6 w 19"/>
                <a:gd name="T75" fmla="*/ 35 h 126"/>
                <a:gd name="T76" fmla="*/ 8 w 19"/>
                <a:gd name="T77" fmla="*/ 29 h 126"/>
                <a:gd name="T78" fmla="*/ 10 w 19"/>
                <a:gd name="T79" fmla="*/ 16 h 126"/>
                <a:gd name="T80" fmla="*/ 11 w 19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9"/>
                <a:gd name="T124" fmla="*/ 0 h 126"/>
                <a:gd name="T125" fmla="*/ 19 w 19"/>
                <a:gd name="T126" fmla="*/ 126 h 12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9" h="126">
                  <a:moveTo>
                    <a:pt x="11" y="0"/>
                  </a:moveTo>
                  <a:lnTo>
                    <a:pt x="14" y="19"/>
                  </a:lnTo>
                  <a:lnTo>
                    <a:pt x="16" y="38"/>
                  </a:lnTo>
                  <a:lnTo>
                    <a:pt x="19" y="70"/>
                  </a:lnTo>
                  <a:lnTo>
                    <a:pt x="19" y="86"/>
                  </a:lnTo>
                  <a:lnTo>
                    <a:pt x="19" y="98"/>
                  </a:lnTo>
                  <a:lnTo>
                    <a:pt x="19" y="108"/>
                  </a:lnTo>
                  <a:lnTo>
                    <a:pt x="17" y="125"/>
                  </a:lnTo>
                  <a:lnTo>
                    <a:pt x="0" y="126"/>
                  </a:lnTo>
                  <a:lnTo>
                    <a:pt x="10" y="123"/>
                  </a:lnTo>
                  <a:lnTo>
                    <a:pt x="11" y="121"/>
                  </a:lnTo>
                  <a:lnTo>
                    <a:pt x="11" y="119"/>
                  </a:lnTo>
                  <a:lnTo>
                    <a:pt x="13" y="115"/>
                  </a:lnTo>
                  <a:lnTo>
                    <a:pt x="16" y="113"/>
                  </a:lnTo>
                  <a:lnTo>
                    <a:pt x="16" y="111"/>
                  </a:lnTo>
                  <a:lnTo>
                    <a:pt x="14" y="111"/>
                  </a:lnTo>
                  <a:lnTo>
                    <a:pt x="10" y="113"/>
                  </a:lnTo>
                  <a:lnTo>
                    <a:pt x="14" y="104"/>
                  </a:lnTo>
                  <a:lnTo>
                    <a:pt x="17" y="96"/>
                  </a:lnTo>
                  <a:lnTo>
                    <a:pt x="16" y="92"/>
                  </a:lnTo>
                  <a:lnTo>
                    <a:pt x="11" y="92"/>
                  </a:lnTo>
                  <a:lnTo>
                    <a:pt x="14" y="89"/>
                  </a:lnTo>
                  <a:lnTo>
                    <a:pt x="16" y="86"/>
                  </a:lnTo>
                  <a:lnTo>
                    <a:pt x="17" y="75"/>
                  </a:lnTo>
                  <a:lnTo>
                    <a:pt x="14" y="50"/>
                  </a:lnTo>
                  <a:lnTo>
                    <a:pt x="13" y="45"/>
                  </a:lnTo>
                  <a:lnTo>
                    <a:pt x="11" y="46"/>
                  </a:lnTo>
                  <a:lnTo>
                    <a:pt x="6" y="51"/>
                  </a:lnTo>
                  <a:lnTo>
                    <a:pt x="2" y="56"/>
                  </a:lnTo>
                  <a:lnTo>
                    <a:pt x="5" y="50"/>
                  </a:lnTo>
                  <a:lnTo>
                    <a:pt x="8" y="45"/>
                  </a:lnTo>
                  <a:lnTo>
                    <a:pt x="10" y="40"/>
                  </a:lnTo>
                  <a:lnTo>
                    <a:pt x="11" y="37"/>
                  </a:lnTo>
                  <a:lnTo>
                    <a:pt x="11" y="34"/>
                  </a:lnTo>
                  <a:lnTo>
                    <a:pt x="10" y="34"/>
                  </a:lnTo>
                  <a:lnTo>
                    <a:pt x="6" y="38"/>
                  </a:lnTo>
                  <a:lnTo>
                    <a:pt x="2" y="42"/>
                  </a:lnTo>
                  <a:lnTo>
                    <a:pt x="6" y="35"/>
                  </a:lnTo>
                  <a:lnTo>
                    <a:pt x="8" y="29"/>
                  </a:lnTo>
                  <a:lnTo>
                    <a:pt x="10" y="16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20285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05" name="Freeform 1595"/>
            <p:cNvSpPr>
              <a:spLocks/>
            </p:cNvSpPr>
            <p:nvPr/>
          </p:nvSpPr>
          <p:spPr bwMode="auto">
            <a:xfrm>
              <a:off x="532" y="1482"/>
              <a:ext cx="17" cy="9"/>
            </a:xfrm>
            <a:custGeom>
              <a:avLst/>
              <a:gdLst>
                <a:gd name="T0" fmla="*/ 3 w 17"/>
                <a:gd name="T1" fmla="*/ 0 h 9"/>
                <a:gd name="T2" fmla="*/ 6 w 17"/>
                <a:gd name="T3" fmla="*/ 0 h 9"/>
                <a:gd name="T4" fmla="*/ 9 w 17"/>
                <a:gd name="T5" fmla="*/ 1 h 9"/>
                <a:gd name="T6" fmla="*/ 14 w 17"/>
                <a:gd name="T7" fmla="*/ 1 h 9"/>
                <a:gd name="T8" fmla="*/ 17 w 17"/>
                <a:gd name="T9" fmla="*/ 0 h 9"/>
                <a:gd name="T10" fmla="*/ 17 w 17"/>
                <a:gd name="T11" fmla="*/ 3 h 9"/>
                <a:gd name="T12" fmla="*/ 15 w 17"/>
                <a:gd name="T13" fmla="*/ 5 h 9"/>
                <a:gd name="T14" fmla="*/ 17 w 17"/>
                <a:gd name="T15" fmla="*/ 8 h 9"/>
                <a:gd name="T16" fmla="*/ 17 w 17"/>
                <a:gd name="T17" fmla="*/ 9 h 9"/>
                <a:gd name="T18" fmla="*/ 12 w 17"/>
                <a:gd name="T19" fmla="*/ 9 h 9"/>
                <a:gd name="T20" fmla="*/ 7 w 17"/>
                <a:gd name="T21" fmla="*/ 9 h 9"/>
                <a:gd name="T22" fmla="*/ 4 w 17"/>
                <a:gd name="T23" fmla="*/ 9 h 9"/>
                <a:gd name="T24" fmla="*/ 0 w 17"/>
                <a:gd name="T25" fmla="*/ 9 h 9"/>
                <a:gd name="T26" fmla="*/ 0 w 17"/>
                <a:gd name="T27" fmla="*/ 6 h 9"/>
                <a:gd name="T28" fmla="*/ 0 w 17"/>
                <a:gd name="T29" fmla="*/ 4 h 9"/>
                <a:gd name="T30" fmla="*/ 0 w 17"/>
                <a:gd name="T31" fmla="*/ 1 h 9"/>
                <a:gd name="T32" fmla="*/ 3 w 17"/>
                <a:gd name="T33" fmla="*/ 0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9"/>
                <a:gd name="T53" fmla="*/ 17 w 17"/>
                <a:gd name="T54" fmla="*/ 9 h 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9">
                  <a:moveTo>
                    <a:pt x="3" y="0"/>
                  </a:moveTo>
                  <a:lnTo>
                    <a:pt x="6" y="0"/>
                  </a:lnTo>
                  <a:lnTo>
                    <a:pt x="9" y="1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17" y="3"/>
                  </a:lnTo>
                  <a:lnTo>
                    <a:pt x="15" y="5"/>
                  </a:lnTo>
                  <a:lnTo>
                    <a:pt x="17" y="8"/>
                  </a:lnTo>
                  <a:lnTo>
                    <a:pt x="17" y="9"/>
                  </a:lnTo>
                  <a:lnTo>
                    <a:pt x="12" y="9"/>
                  </a:lnTo>
                  <a:lnTo>
                    <a:pt x="7" y="9"/>
                  </a:lnTo>
                  <a:lnTo>
                    <a:pt x="4" y="9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06" name="Freeform 1596"/>
            <p:cNvSpPr>
              <a:spLocks/>
            </p:cNvSpPr>
            <p:nvPr/>
          </p:nvSpPr>
          <p:spPr bwMode="auto">
            <a:xfrm>
              <a:off x="552" y="1483"/>
              <a:ext cx="37" cy="9"/>
            </a:xfrm>
            <a:custGeom>
              <a:avLst/>
              <a:gdLst>
                <a:gd name="T0" fmla="*/ 0 w 37"/>
                <a:gd name="T1" fmla="*/ 0 h 9"/>
                <a:gd name="T2" fmla="*/ 9 w 37"/>
                <a:gd name="T3" fmla="*/ 0 h 9"/>
                <a:gd name="T4" fmla="*/ 17 w 37"/>
                <a:gd name="T5" fmla="*/ 0 h 9"/>
                <a:gd name="T6" fmla="*/ 26 w 37"/>
                <a:gd name="T7" fmla="*/ 0 h 9"/>
                <a:gd name="T8" fmla="*/ 36 w 37"/>
                <a:gd name="T9" fmla="*/ 0 h 9"/>
                <a:gd name="T10" fmla="*/ 37 w 37"/>
                <a:gd name="T11" fmla="*/ 2 h 9"/>
                <a:gd name="T12" fmla="*/ 37 w 37"/>
                <a:gd name="T13" fmla="*/ 4 h 9"/>
                <a:gd name="T14" fmla="*/ 37 w 37"/>
                <a:gd name="T15" fmla="*/ 7 h 9"/>
                <a:gd name="T16" fmla="*/ 36 w 37"/>
                <a:gd name="T17" fmla="*/ 9 h 9"/>
                <a:gd name="T18" fmla="*/ 28 w 37"/>
                <a:gd name="T19" fmla="*/ 9 h 9"/>
                <a:gd name="T20" fmla="*/ 19 w 37"/>
                <a:gd name="T21" fmla="*/ 9 h 9"/>
                <a:gd name="T22" fmla="*/ 9 w 37"/>
                <a:gd name="T23" fmla="*/ 9 h 9"/>
                <a:gd name="T24" fmla="*/ 0 w 37"/>
                <a:gd name="T25" fmla="*/ 9 h 9"/>
                <a:gd name="T26" fmla="*/ 0 w 37"/>
                <a:gd name="T27" fmla="*/ 7 h 9"/>
                <a:gd name="T28" fmla="*/ 0 w 37"/>
                <a:gd name="T29" fmla="*/ 4 h 9"/>
                <a:gd name="T30" fmla="*/ 0 w 37"/>
                <a:gd name="T31" fmla="*/ 3 h 9"/>
                <a:gd name="T32" fmla="*/ 0 w 37"/>
                <a:gd name="T33" fmla="*/ 0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9"/>
                <a:gd name="T53" fmla="*/ 37 w 37"/>
                <a:gd name="T54" fmla="*/ 9 h 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9">
                  <a:moveTo>
                    <a:pt x="0" y="0"/>
                  </a:moveTo>
                  <a:lnTo>
                    <a:pt x="9" y="0"/>
                  </a:lnTo>
                  <a:lnTo>
                    <a:pt x="17" y="0"/>
                  </a:lnTo>
                  <a:lnTo>
                    <a:pt x="26" y="0"/>
                  </a:lnTo>
                  <a:lnTo>
                    <a:pt x="36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7" y="7"/>
                  </a:lnTo>
                  <a:lnTo>
                    <a:pt x="36" y="9"/>
                  </a:lnTo>
                  <a:lnTo>
                    <a:pt x="28" y="9"/>
                  </a:lnTo>
                  <a:lnTo>
                    <a:pt x="19" y="9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07" name="Freeform 1597"/>
            <p:cNvSpPr>
              <a:spLocks/>
            </p:cNvSpPr>
            <p:nvPr/>
          </p:nvSpPr>
          <p:spPr bwMode="auto">
            <a:xfrm>
              <a:off x="591" y="1482"/>
              <a:ext cx="11" cy="10"/>
            </a:xfrm>
            <a:custGeom>
              <a:avLst/>
              <a:gdLst>
                <a:gd name="T0" fmla="*/ 0 w 11"/>
                <a:gd name="T1" fmla="*/ 1 h 10"/>
                <a:gd name="T2" fmla="*/ 3 w 11"/>
                <a:gd name="T3" fmla="*/ 0 h 10"/>
                <a:gd name="T4" fmla="*/ 6 w 11"/>
                <a:gd name="T5" fmla="*/ 0 h 10"/>
                <a:gd name="T6" fmla="*/ 8 w 11"/>
                <a:gd name="T7" fmla="*/ 0 h 10"/>
                <a:gd name="T8" fmla="*/ 11 w 11"/>
                <a:gd name="T9" fmla="*/ 1 h 10"/>
                <a:gd name="T10" fmla="*/ 11 w 11"/>
                <a:gd name="T11" fmla="*/ 3 h 10"/>
                <a:gd name="T12" fmla="*/ 11 w 11"/>
                <a:gd name="T13" fmla="*/ 5 h 10"/>
                <a:gd name="T14" fmla="*/ 9 w 11"/>
                <a:gd name="T15" fmla="*/ 8 h 10"/>
                <a:gd name="T16" fmla="*/ 9 w 11"/>
                <a:gd name="T17" fmla="*/ 10 h 10"/>
                <a:gd name="T18" fmla="*/ 6 w 11"/>
                <a:gd name="T19" fmla="*/ 9 h 10"/>
                <a:gd name="T20" fmla="*/ 4 w 11"/>
                <a:gd name="T21" fmla="*/ 9 h 10"/>
                <a:gd name="T22" fmla="*/ 3 w 11"/>
                <a:gd name="T23" fmla="*/ 9 h 10"/>
                <a:gd name="T24" fmla="*/ 0 w 11"/>
                <a:gd name="T25" fmla="*/ 10 h 10"/>
                <a:gd name="T26" fmla="*/ 0 w 11"/>
                <a:gd name="T27" fmla="*/ 8 h 10"/>
                <a:gd name="T28" fmla="*/ 1 w 11"/>
                <a:gd name="T29" fmla="*/ 5 h 10"/>
                <a:gd name="T30" fmla="*/ 0 w 11"/>
                <a:gd name="T31" fmla="*/ 3 h 10"/>
                <a:gd name="T32" fmla="*/ 0 w 11"/>
                <a:gd name="T33" fmla="*/ 1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10"/>
                <a:gd name="T53" fmla="*/ 11 w 11"/>
                <a:gd name="T54" fmla="*/ 10 h 1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10">
                  <a:moveTo>
                    <a:pt x="0" y="1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9" y="8"/>
                  </a:lnTo>
                  <a:lnTo>
                    <a:pt x="9" y="10"/>
                  </a:lnTo>
                  <a:lnTo>
                    <a:pt x="6" y="9"/>
                  </a:lnTo>
                  <a:lnTo>
                    <a:pt x="4" y="9"/>
                  </a:lnTo>
                  <a:lnTo>
                    <a:pt x="3" y="9"/>
                  </a:lnTo>
                  <a:lnTo>
                    <a:pt x="0" y="10"/>
                  </a:lnTo>
                  <a:lnTo>
                    <a:pt x="0" y="8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08" name="Freeform 1598"/>
            <p:cNvSpPr>
              <a:spLocks/>
            </p:cNvSpPr>
            <p:nvPr/>
          </p:nvSpPr>
          <p:spPr bwMode="auto">
            <a:xfrm>
              <a:off x="574" y="1485"/>
              <a:ext cx="7" cy="5"/>
            </a:xfrm>
            <a:custGeom>
              <a:avLst/>
              <a:gdLst>
                <a:gd name="T0" fmla="*/ 6 w 7"/>
                <a:gd name="T1" fmla="*/ 5 h 5"/>
                <a:gd name="T2" fmla="*/ 7 w 7"/>
                <a:gd name="T3" fmla="*/ 3 h 5"/>
                <a:gd name="T4" fmla="*/ 7 w 7"/>
                <a:gd name="T5" fmla="*/ 2 h 5"/>
                <a:gd name="T6" fmla="*/ 6 w 7"/>
                <a:gd name="T7" fmla="*/ 1 h 5"/>
                <a:gd name="T8" fmla="*/ 4 w 7"/>
                <a:gd name="T9" fmla="*/ 0 h 5"/>
                <a:gd name="T10" fmla="*/ 3 w 7"/>
                <a:gd name="T11" fmla="*/ 0 h 5"/>
                <a:gd name="T12" fmla="*/ 3 w 7"/>
                <a:gd name="T13" fmla="*/ 0 h 5"/>
                <a:gd name="T14" fmla="*/ 1 w 7"/>
                <a:gd name="T15" fmla="*/ 1 h 5"/>
                <a:gd name="T16" fmla="*/ 0 w 7"/>
                <a:gd name="T17" fmla="*/ 2 h 5"/>
                <a:gd name="T18" fmla="*/ 0 w 7"/>
                <a:gd name="T19" fmla="*/ 3 h 5"/>
                <a:gd name="T20" fmla="*/ 1 w 7"/>
                <a:gd name="T21" fmla="*/ 5 h 5"/>
                <a:gd name="T22" fmla="*/ 3 w 7"/>
                <a:gd name="T23" fmla="*/ 5 h 5"/>
                <a:gd name="T24" fmla="*/ 3 w 7"/>
                <a:gd name="T25" fmla="*/ 5 h 5"/>
                <a:gd name="T26" fmla="*/ 4 w 7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"/>
                <a:gd name="T43" fmla="*/ 0 h 5"/>
                <a:gd name="T44" fmla="*/ 7 w 7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" h="5">
                  <a:moveTo>
                    <a:pt x="6" y="5"/>
                  </a:moveTo>
                  <a:lnTo>
                    <a:pt x="7" y="3"/>
                  </a:lnTo>
                  <a:lnTo>
                    <a:pt x="7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</a:path>
              </a:pathLst>
            </a:custGeom>
            <a:noFill/>
            <a:ln w="0">
              <a:solidFill>
                <a:srgbClr val="ABABAB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09" name="Freeform 1599"/>
            <p:cNvSpPr>
              <a:spLocks/>
            </p:cNvSpPr>
            <p:nvPr/>
          </p:nvSpPr>
          <p:spPr bwMode="auto">
            <a:xfrm>
              <a:off x="572" y="1483"/>
              <a:ext cx="11" cy="9"/>
            </a:xfrm>
            <a:custGeom>
              <a:avLst/>
              <a:gdLst>
                <a:gd name="T0" fmla="*/ 11 w 11"/>
                <a:gd name="T1" fmla="*/ 4 h 9"/>
                <a:gd name="T2" fmla="*/ 9 w 11"/>
                <a:gd name="T3" fmla="*/ 3 h 9"/>
                <a:gd name="T4" fmla="*/ 9 w 11"/>
                <a:gd name="T5" fmla="*/ 2 h 9"/>
                <a:gd name="T6" fmla="*/ 8 w 11"/>
                <a:gd name="T7" fmla="*/ 0 h 9"/>
                <a:gd name="T8" fmla="*/ 5 w 11"/>
                <a:gd name="T9" fmla="*/ 0 h 9"/>
                <a:gd name="T10" fmla="*/ 3 w 11"/>
                <a:gd name="T11" fmla="*/ 0 h 9"/>
                <a:gd name="T12" fmla="*/ 2 w 11"/>
                <a:gd name="T13" fmla="*/ 2 h 9"/>
                <a:gd name="T14" fmla="*/ 0 w 11"/>
                <a:gd name="T15" fmla="*/ 3 h 9"/>
                <a:gd name="T16" fmla="*/ 0 w 11"/>
                <a:gd name="T17" fmla="*/ 4 h 9"/>
                <a:gd name="T18" fmla="*/ 0 w 11"/>
                <a:gd name="T19" fmla="*/ 7 h 9"/>
                <a:gd name="T20" fmla="*/ 2 w 11"/>
                <a:gd name="T21" fmla="*/ 8 h 9"/>
                <a:gd name="T22" fmla="*/ 3 w 11"/>
                <a:gd name="T23" fmla="*/ 8 h 9"/>
                <a:gd name="T24" fmla="*/ 5 w 11"/>
                <a:gd name="T25" fmla="*/ 9 h 9"/>
                <a:gd name="T26" fmla="*/ 8 w 11"/>
                <a:gd name="T27" fmla="*/ 8 h 9"/>
                <a:gd name="T28" fmla="*/ 9 w 11"/>
                <a:gd name="T29" fmla="*/ 7 h 9"/>
                <a:gd name="T30" fmla="*/ 11 w 11"/>
                <a:gd name="T31" fmla="*/ 5 h 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1"/>
                <a:gd name="T49" fmla="*/ 0 h 9"/>
                <a:gd name="T50" fmla="*/ 11 w 11"/>
                <a:gd name="T51" fmla="*/ 9 h 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1" h="9">
                  <a:moveTo>
                    <a:pt x="11" y="4"/>
                  </a:moveTo>
                  <a:lnTo>
                    <a:pt x="9" y="3"/>
                  </a:lnTo>
                  <a:lnTo>
                    <a:pt x="9" y="2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7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9"/>
                  </a:lnTo>
                  <a:lnTo>
                    <a:pt x="8" y="8"/>
                  </a:lnTo>
                  <a:lnTo>
                    <a:pt x="9" y="7"/>
                  </a:lnTo>
                  <a:lnTo>
                    <a:pt x="11" y="5"/>
                  </a:lnTo>
                </a:path>
              </a:pathLst>
            </a:custGeom>
            <a:noFill/>
            <a:ln w="0">
              <a:solidFill>
                <a:srgbClr val="ABABAB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10" name="Freeform 1600"/>
            <p:cNvSpPr>
              <a:spLocks/>
            </p:cNvSpPr>
            <p:nvPr/>
          </p:nvSpPr>
          <p:spPr bwMode="auto">
            <a:xfrm>
              <a:off x="583" y="1483"/>
              <a:ext cx="3" cy="9"/>
            </a:xfrm>
            <a:custGeom>
              <a:avLst/>
              <a:gdLst>
                <a:gd name="T0" fmla="*/ 0 w 3"/>
                <a:gd name="T1" fmla="*/ 0 h 9"/>
                <a:gd name="T2" fmla="*/ 2 w 3"/>
                <a:gd name="T3" fmla="*/ 2 h 9"/>
                <a:gd name="T4" fmla="*/ 3 w 3"/>
                <a:gd name="T5" fmla="*/ 2 h 9"/>
                <a:gd name="T6" fmla="*/ 3 w 3"/>
                <a:gd name="T7" fmla="*/ 3 h 9"/>
                <a:gd name="T8" fmla="*/ 3 w 3"/>
                <a:gd name="T9" fmla="*/ 4 h 9"/>
                <a:gd name="T10" fmla="*/ 3 w 3"/>
                <a:gd name="T11" fmla="*/ 7 h 9"/>
                <a:gd name="T12" fmla="*/ 3 w 3"/>
                <a:gd name="T13" fmla="*/ 7 h 9"/>
                <a:gd name="T14" fmla="*/ 2 w 3"/>
                <a:gd name="T15" fmla="*/ 8 h 9"/>
                <a:gd name="T16" fmla="*/ 0 w 3"/>
                <a:gd name="T17" fmla="*/ 9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9"/>
                <a:gd name="T29" fmla="*/ 3 w 3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9">
                  <a:moveTo>
                    <a:pt x="0" y="0"/>
                  </a:move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7"/>
                  </a:lnTo>
                  <a:lnTo>
                    <a:pt x="2" y="8"/>
                  </a:lnTo>
                  <a:lnTo>
                    <a:pt x="0" y="9"/>
                  </a:lnTo>
                </a:path>
              </a:pathLst>
            </a:custGeom>
            <a:noFill/>
            <a:ln w="0">
              <a:solidFill>
                <a:srgbClr val="ABABAB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11" name="Freeform 1601"/>
            <p:cNvSpPr>
              <a:spLocks/>
            </p:cNvSpPr>
            <p:nvPr/>
          </p:nvSpPr>
          <p:spPr bwMode="auto">
            <a:xfrm>
              <a:off x="485" y="1456"/>
              <a:ext cx="67" cy="63"/>
            </a:xfrm>
            <a:custGeom>
              <a:avLst/>
              <a:gdLst>
                <a:gd name="T0" fmla="*/ 34 w 67"/>
                <a:gd name="T1" fmla="*/ 9 h 63"/>
                <a:gd name="T2" fmla="*/ 33 w 67"/>
                <a:gd name="T3" fmla="*/ 10 h 63"/>
                <a:gd name="T4" fmla="*/ 28 w 67"/>
                <a:gd name="T5" fmla="*/ 16 h 63"/>
                <a:gd name="T6" fmla="*/ 26 w 67"/>
                <a:gd name="T7" fmla="*/ 18 h 63"/>
                <a:gd name="T8" fmla="*/ 30 w 67"/>
                <a:gd name="T9" fmla="*/ 24 h 63"/>
                <a:gd name="T10" fmla="*/ 42 w 67"/>
                <a:gd name="T11" fmla="*/ 39 h 63"/>
                <a:gd name="T12" fmla="*/ 54 w 67"/>
                <a:gd name="T13" fmla="*/ 48 h 63"/>
                <a:gd name="T14" fmla="*/ 59 w 67"/>
                <a:gd name="T15" fmla="*/ 50 h 63"/>
                <a:gd name="T16" fmla="*/ 67 w 67"/>
                <a:gd name="T17" fmla="*/ 50 h 63"/>
                <a:gd name="T18" fmla="*/ 65 w 67"/>
                <a:gd name="T19" fmla="*/ 52 h 63"/>
                <a:gd name="T20" fmla="*/ 65 w 67"/>
                <a:gd name="T21" fmla="*/ 53 h 63"/>
                <a:gd name="T22" fmla="*/ 59 w 67"/>
                <a:gd name="T23" fmla="*/ 53 h 63"/>
                <a:gd name="T24" fmla="*/ 54 w 67"/>
                <a:gd name="T25" fmla="*/ 53 h 63"/>
                <a:gd name="T26" fmla="*/ 53 w 67"/>
                <a:gd name="T27" fmla="*/ 56 h 63"/>
                <a:gd name="T28" fmla="*/ 50 w 67"/>
                <a:gd name="T29" fmla="*/ 57 h 63"/>
                <a:gd name="T30" fmla="*/ 47 w 67"/>
                <a:gd name="T31" fmla="*/ 59 h 63"/>
                <a:gd name="T32" fmla="*/ 45 w 67"/>
                <a:gd name="T33" fmla="*/ 61 h 63"/>
                <a:gd name="T34" fmla="*/ 44 w 67"/>
                <a:gd name="T35" fmla="*/ 63 h 63"/>
                <a:gd name="T36" fmla="*/ 40 w 67"/>
                <a:gd name="T37" fmla="*/ 62 h 63"/>
                <a:gd name="T38" fmla="*/ 37 w 67"/>
                <a:gd name="T39" fmla="*/ 58 h 63"/>
                <a:gd name="T40" fmla="*/ 36 w 67"/>
                <a:gd name="T41" fmla="*/ 56 h 63"/>
                <a:gd name="T42" fmla="*/ 37 w 67"/>
                <a:gd name="T43" fmla="*/ 53 h 63"/>
                <a:gd name="T44" fmla="*/ 36 w 67"/>
                <a:gd name="T45" fmla="*/ 51 h 63"/>
                <a:gd name="T46" fmla="*/ 34 w 67"/>
                <a:gd name="T47" fmla="*/ 50 h 63"/>
                <a:gd name="T48" fmla="*/ 31 w 67"/>
                <a:gd name="T49" fmla="*/ 47 h 63"/>
                <a:gd name="T50" fmla="*/ 30 w 67"/>
                <a:gd name="T51" fmla="*/ 46 h 63"/>
                <a:gd name="T52" fmla="*/ 26 w 67"/>
                <a:gd name="T53" fmla="*/ 45 h 63"/>
                <a:gd name="T54" fmla="*/ 25 w 67"/>
                <a:gd name="T55" fmla="*/ 43 h 63"/>
                <a:gd name="T56" fmla="*/ 22 w 67"/>
                <a:gd name="T57" fmla="*/ 42 h 63"/>
                <a:gd name="T58" fmla="*/ 20 w 67"/>
                <a:gd name="T59" fmla="*/ 41 h 63"/>
                <a:gd name="T60" fmla="*/ 17 w 67"/>
                <a:gd name="T61" fmla="*/ 40 h 63"/>
                <a:gd name="T62" fmla="*/ 14 w 67"/>
                <a:gd name="T63" fmla="*/ 37 h 63"/>
                <a:gd name="T64" fmla="*/ 12 w 67"/>
                <a:gd name="T65" fmla="*/ 36 h 63"/>
                <a:gd name="T66" fmla="*/ 11 w 67"/>
                <a:gd name="T67" fmla="*/ 34 h 63"/>
                <a:gd name="T68" fmla="*/ 8 w 67"/>
                <a:gd name="T69" fmla="*/ 31 h 63"/>
                <a:gd name="T70" fmla="*/ 6 w 67"/>
                <a:gd name="T71" fmla="*/ 30 h 63"/>
                <a:gd name="T72" fmla="*/ 5 w 67"/>
                <a:gd name="T73" fmla="*/ 27 h 63"/>
                <a:gd name="T74" fmla="*/ 3 w 67"/>
                <a:gd name="T75" fmla="*/ 25 h 63"/>
                <a:gd name="T76" fmla="*/ 2 w 67"/>
                <a:gd name="T77" fmla="*/ 24 h 63"/>
                <a:gd name="T78" fmla="*/ 2 w 67"/>
                <a:gd name="T79" fmla="*/ 21 h 63"/>
                <a:gd name="T80" fmla="*/ 0 w 67"/>
                <a:gd name="T81" fmla="*/ 19 h 63"/>
                <a:gd name="T82" fmla="*/ 0 w 67"/>
                <a:gd name="T83" fmla="*/ 16 h 63"/>
                <a:gd name="T84" fmla="*/ 2 w 67"/>
                <a:gd name="T85" fmla="*/ 13 h 63"/>
                <a:gd name="T86" fmla="*/ 3 w 67"/>
                <a:gd name="T87" fmla="*/ 9 h 63"/>
                <a:gd name="T88" fmla="*/ 5 w 67"/>
                <a:gd name="T89" fmla="*/ 5 h 63"/>
                <a:gd name="T90" fmla="*/ 8 w 67"/>
                <a:gd name="T91" fmla="*/ 3 h 63"/>
                <a:gd name="T92" fmla="*/ 8 w 67"/>
                <a:gd name="T93" fmla="*/ 2 h 63"/>
                <a:gd name="T94" fmla="*/ 11 w 67"/>
                <a:gd name="T95" fmla="*/ 0 h 63"/>
                <a:gd name="T96" fmla="*/ 16 w 67"/>
                <a:gd name="T97" fmla="*/ 2 h 63"/>
                <a:gd name="T98" fmla="*/ 19 w 67"/>
                <a:gd name="T99" fmla="*/ 2 h 63"/>
                <a:gd name="T100" fmla="*/ 22 w 67"/>
                <a:gd name="T101" fmla="*/ 3 h 63"/>
                <a:gd name="T102" fmla="*/ 25 w 67"/>
                <a:gd name="T103" fmla="*/ 4 h 63"/>
                <a:gd name="T104" fmla="*/ 28 w 67"/>
                <a:gd name="T105" fmla="*/ 5 h 63"/>
                <a:gd name="T106" fmla="*/ 31 w 67"/>
                <a:gd name="T107" fmla="*/ 7 h 63"/>
                <a:gd name="T108" fmla="*/ 34 w 67"/>
                <a:gd name="T109" fmla="*/ 9 h 63"/>
                <a:gd name="T110" fmla="*/ 34 w 67"/>
                <a:gd name="T111" fmla="*/ 9 h 6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7"/>
                <a:gd name="T169" fmla="*/ 0 h 63"/>
                <a:gd name="T170" fmla="*/ 67 w 67"/>
                <a:gd name="T171" fmla="*/ 63 h 6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7" h="63">
                  <a:moveTo>
                    <a:pt x="34" y="9"/>
                  </a:moveTo>
                  <a:lnTo>
                    <a:pt x="33" y="10"/>
                  </a:lnTo>
                  <a:lnTo>
                    <a:pt x="28" y="16"/>
                  </a:lnTo>
                  <a:lnTo>
                    <a:pt x="26" y="18"/>
                  </a:lnTo>
                  <a:lnTo>
                    <a:pt x="30" y="24"/>
                  </a:lnTo>
                  <a:lnTo>
                    <a:pt x="42" y="39"/>
                  </a:lnTo>
                  <a:lnTo>
                    <a:pt x="54" y="48"/>
                  </a:lnTo>
                  <a:lnTo>
                    <a:pt x="59" y="50"/>
                  </a:lnTo>
                  <a:lnTo>
                    <a:pt x="67" y="50"/>
                  </a:lnTo>
                  <a:lnTo>
                    <a:pt x="65" y="52"/>
                  </a:lnTo>
                  <a:lnTo>
                    <a:pt x="65" y="53"/>
                  </a:lnTo>
                  <a:lnTo>
                    <a:pt x="59" y="53"/>
                  </a:lnTo>
                  <a:lnTo>
                    <a:pt x="54" y="53"/>
                  </a:lnTo>
                  <a:lnTo>
                    <a:pt x="53" y="56"/>
                  </a:lnTo>
                  <a:lnTo>
                    <a:pt x="50" y="57"/>
                  </a:lnTo>
                  <a:lnTo>
                    <a:pt x="47" y="59"/>
                  </a:lnTo>
                  <a:lnTo>
                    <a:pt x="45" y="61"/>
                  </a:lnTo>
                  <a:lnTo>
                    <a:pt x="44" y="63"/>
                  </a:lnTo>
                  <a:lnTo>
                    <a:pt x="40" y="62"/>
                  </a:lnTo>
                  <a:lnTo>
                    <a:pt x="37" y="58"/>
                  </a:lnTo>
                  <a:lnTo>
                    <a:pt x="36" y="56"/>
                  </a:lnTo>
                  <a:lnTo>
                    <a:pt x="37" y="53"/>
                  </a:lnTo>
                  <a:lnTo>
                    <a:pt x="36" y="51"/>
                  </a:lnTo>
                  <a:lnTo>
                    <a:pt x="34" y="50"/>
                  </a:lnTo>
                  <a:lnTo>
                    <a:pt x="31" y="47"/>
                  </a:lnTo>
                  <a:lnTo>
                    <a:pt x="30" y="46"/>
                  </a:lnTo>
                  <a:lnTo>
                    <a:pt x="26" y="45"/>
                  </a:lnTo>
                  <a:lnTo>
                    <a:pt x="25" y="43"/>
                  </a:lnTo>
                  <a:lnTo>
                    <a:pt x="22" y="42"/>
                  </a:lnTo>
                  <a:lnTo>
                    <a:pt x="20" y="41"/>
                  </a:lnTo>
                  <a:lnTo>
                    <a:pt x="17" y="40"/>
                  </a:lnTo>
                  <a:lnTo>
                    <a:pt x="14" y="37"/>
                  </a:lnTo>
                  <a:lnTo>
                    <a:pt x="12" y="36"/>
                  </a:lnTo>
                  <a:lnTo>
                    <a:pt x="11" y="34"/>
                  </a:lnTo>
                  <a:lnTo>
                    <a:pt x="8" y="31"/>
                  </a:lnTo>
                  <a:lnTo>
                    <a:pt x="6" y="30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4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2" y="13"/>
                  </a:lnTo>
                  <a:lnTo>
                    <a:pt x="3" y="9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2"/>
                  </a:lnTo>
                  <a:lnTo>
                    <a:pt x="11" y="0"/>
                  </a:lnTo>
                  <a:lnTo>
                    <a:pt x="16" y="2"/>
                  </a:lnTo>
                  <a:lnTo>
                    <a:pt x="19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8" y="5"/>
                  </a:lnTo>
                  <a:lnTo>
                    <a:pt x="31" y="7"/>
                  </a:lnTo>
                  <a:lnTo>
                    <a:pt x="34" y="9"/>
                  </a:lnTo>
                  <a:close/>
                </a:path>
              </a:pathLst>
            </a:custGeom>
            <a:solidFill>
              <a:srgbClr val="FFC283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12" name="Freeform 1602"/>
            <p:cNvSpPr>
              <a:spLocks/>
            </p:cNvSpPr>
            <p:nvPr/>
          </p:nvSpPr>
          <p:spPr bwMode="auto">
            <a:xfrm>
              <a:off x="614" y="1407"/>
              <a:ext cx="59" cy="81"/>
            </a:xfrm>
            <a:custGeom>
              <a:avLst/>
              <a:gdLst>
                <a:gd name="T0" fmla="*/ 25 w 59"/>
                <a:gd name="T1" fmla="*/ 46 h 81"/>
                <a:gd name="T2" fmla="*/ 27 w 59"/>
                <a:gd name="T3" fmla="*/ 49 h 81"/>
                <a:gd name="T4" fmla="*/ 27 w 59"/>
                <a:gd name="T5" fmla="*/ 53 h 81"/>
                <a:gd name="T6" fmla="*/ 28 w 59"/>
                <a:gd name="T7" fmla="*/ 53 h 81"/>
                <a:gd name="T8" fmla="*/ 33 w 59"/>
                <a:gd name="T9" fmla="*/ 47 h 81"/>
                <a:gd name="T10" fmla="*/ 37 w 59"/>
                <a:gd name="T11" fmla="*/ 43 h 81"/>
                <a:gd name="T12" fmla="*/ 42 w 59"/>
                <a:gd name="T13" fmla="*/ 37 h 81"/>
                <a:gd name="T14" fmla="*/ 39 w 59"/>
                <a:gd name="T15" fmla="*/ 29 h 81"/>
                <a:gd name="T16" fmla="*/ 37 w 59"/>
                <a:gd name="T17" fmla="*/ 22 h 81"/>
                <a:gd name="T18" fmla="*/ 36 w 59"/>
                <a:gd name="T19" fmla="*/ 19 h 81"/>
                <a:gd name="T20" fmla="*/ 36 w 59"/>
                <a:gd name="T21" fmla="*/ 13 h 81"/>
                <a:gd name="T22" fmla="*/ 41 w 59"/>
                <a:gd name="T23" fmla="*/ 7 h 81"/>
                <a:gd name="T24" fmla="*/ 44 w 59"/>
                <a:gd name="T25" fmla="*/ 3 h 81"/>
                <a:gd name="T26" fmla="*/ 47 w 59"/>
                <a:gd name="T27" fmla="*/ 15 h 81"/>
                <a:gd name="T28" fmla="*/ 51 w 59"/>
                <a:gd name="T29" fmla="*/ 14 h 81"/>
                <a:gd name="T30" fmla="*/ 55 w 59"/>
                <a:gd name="T31" fmla="*/ 8 h 81"/>
                <a:gd name="T32" fmla="*/ 59 w 59"/>
                <a:gd name="T33" fmla="*/ 7 h 81"/>
                <a:gd name="T34" fmla="*/ 58 w 59"/>
                <a:gd name="T35" fmla="*/ 11 h 81"/>
                <a:gd name="T36" fmla="*/ 56 w 59"/>
                <a:gd name="T37" fmla="*/ 15 h 81"/>
                <a:gd name="T38" fmla="*/ 55 w 59"/>
                <a:gd name="T39" fmla="*/ 22 h 81"/>
                <a:gd name="T40" fmla="*/ 53 w 59"/>
                <a:gd name="T41" fmla="*/ 27 h 81"/>
                <a:gd name="T42" fmla="*/ 48 w 59"/>
                <a:gd name="T43" fmla="*/ 31 h 81"/>
                <a:gd name="T44" fmla="*/ 47 w 59"/>
                <a:gd name="T45" fmla="*/ 57 h 81"/>
                <a:gd name="T46" fmla="*/ 44 w 59"/>
                <a:gd name="T47" fmla="*/ 67 h 81"/>
                <a:gd name="T48" fmla="*/ 36 w 59"/>
                <a:gd name="T49" fmla="*/ 75 h 81"/>
                <a:gd name="T50" fmla="*/ 28 w 59"/>
                <a:gd name="T51" fmla="*/ 81 h 81"/>
                <a:gd name="T52" fmla="*/ 13 w 59"/>
                <a:gd name="T53" fmla="*/ 72 h 81"/>
                <a:gd name="T54" fmla="*/ 3 w 59"/>
                <a:gd name="T55" fmla="*/ 61 h 81"/>
                <a:gd name="T56" fmla="*/ 3 w 59"/>
                <a:gd name="T57" fmla="*/ 56 h 81"/>
                <a:gd name="T58" fmla="*/ 9 w 59"/>
                <a:gd name="T59" fmla="*/ 53 h 81"/>
                <a:gd name="T60" fmla="*/ 14 w 59"/>
                <a:gd name="T61" fmla="*/ 51 h 81"/>
                <a:gd name="T62" fmla="*/ 20 w 59"/>
                <a:gd name="T63" fmla="*/ 47 h 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9"/>
                <a:gd name="T97" fmla="*/ 0 h 81"/>
                <a:gd name="T98" fmla="*/ 59 w 59"/>
                <a:gd name="T99" fmla="*/ 81 h 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9" h="81">
                  <a:moveTo>
                    <a:pt x="23" y="43"/>
                  </a:moveTo>
                  <a:lnTo>
                    <a:pt x="25" y="46"/>
                  </a:lnTo>
                  <a:lnTo>
                    <a:pt x="25" y="47"/>
                  </a:lnTo>
                  <a:lnTo>
                    <a:pt x="27" y="49"/>
                  </a:lnTo>
                  <a:lnTo>
                    <a:pt x="27" y="52"/>
                  </a:lnTo>
                  <a:lnTo>
                    <a:pt x="27" y="53"/>
                  </a:lnTo>
                  <a:lnTo>
                    <a:pt x="27" y="57"/>
                  </a:lnTo>
                  <a:lnTo>
                    <a:pt x="28" y="53"/>
                  </a:lnTo>
                  <a:lnTo>
                    <a:pt x="31" y="51"/>
                  </a:lnTo>
                  <a:lnTo>
                    <a:pt x="33" y="47"/>
                  </a:lnTo>
                  <a:lnTo>
                    <a:pt x="36" y="45"/>
                  </a:lnTo>
                  <a:lnTo>
                    <a:pt x="37" y="43"/>
                  </a:lnTo>
                  <a:lnTo>
                    <a:pt x="39" y="40"/>
                  </a:lnTo>
                  <a:lnTo>
                    <a:pt x="42" y="37"/>
                  </a:lnTo>
                  <a:lnTo>
                    <a:pt x="42" y="35"/>
                  </a:lnTo>
                  <a:lnTo>
                    <a:pt x="39" y="29"/>
                  </a:lnTo>
                  <a:lnTo>
                    <a:pt x="37" y="25"/>
                  </a:lnTo>
                  <a:lnTo>
                    <a:pt x="37" y="22"/>
                  </a:lnTo>
                  <a:lnTo>
                    <a:pt x="36" y="20"/>
                  </a:lnTo>
                  <a:lnTo>
                    <a:pt x="36" y="19"/>
                  </a:lnTo>
                  <a:lnTo>
                    <a:pt x="34" y="15"/>
                  </a:lnTo>
                  <a:lnTo>
                    <a:pt x="36" y="13"/>
                  </a:lnTo>
                  <a:lnTo>
                    <a:pt x="37" y="10"/>
                  </a:lnTo>
                  <a:lnTo>
                    <a:pt x="41" y="7"/>
                  </a:lnTo>
                  <a:lnTo>
                    <a:pt x="42" y="5"/>
                  </a:lnTo>
                  <a:lnTo>
                    <a:pt x="44" y="3"/>
                  </a:lnTo>
                  <a:lnTo>
                    <a:pt x="47" y="0"/>
                  </a:lnTo>
                  <a:lnTo>
                    <a:pt x="47" y="15"/>
                  </a:lnTo>
                  <a:lnTo>
                    <a:pt x="50" y="15"/>
                  </a:lnTo>
                  <a:lnTo>
                    <a:pt x="51" y="14"/>
                  </a:lnTo>
                  <a:lnTo>
                    <a:pt x="55" y="10"/>
                  </a:lnTo>
                  <a:lnTo>
                    <a:pt x="55" y="8"/>
                  </a:lnTo>
                  <a:lnTo>
                    <a:pt x="56" y="7"/>
                  </a:lnTo>
                  <a:lnTo>
                    <a:pt x="59" y="7"/>
                  </a:lnTo>
                  <a:lnTo>
                    <a:pt x="59" y="9"/>
                  </a:lnTo>
                  <a:lnTo>
                    <a:pt x="58" y="11"/>
                  </a:lnTo>
                  <a:lnTo>
                    <a:pt x="58" y="14"/>
                  </a:lnTo>
                  <a:lnTo>
                    <a:pt x="56" y="15"/>
                  </a:lnTo>
                  <a:lnTo>
                    <a:pt x="55" y="20"/>
                  </a:lnTo>
                  <a:lnTo>
                    <a:pt x="55" y="22"/>
                  </a:lnTo>
                  <a:lnTo>
                    <a:pt x="53" y="25"/>
                  </a:lnTo>
                  <a:lnTo>
                    <a:pt x="53" y="27"/>
                  </a:lnTo>
                  <a:lnTo>
                    <a:pt x="50" y="29"/>
                  </a:lnTo>
                  <a:lnTo>
                    <a:pt x="48" y="31"/>
                  </a:lnTo>
                  <a:lnTo>
                    <a:pt x="47" y="35"/>
                  </a:lnTo>
                  <a:lnTo>
                    <a:pt x="47" y="57"/>
                  </a:lnTo>
                  <a:lnTo>
                    <a:pt x="47" y="62"/>
                  </a:lnTo>
                  <a:lnTo>
                    <a:pt x="44" y="67"/>
                  </a:lnTo>
                  <a:lnTo>
                    <a:pt x="39" y="73"/>
                  </a:lnTo>
                  <a:lnTo>
                    <a:pt x="36" y="75"/>
                  </a:lnTo>
                  <a:lnTo>
                    <a:pt x="31" y="81"/>
                  </a:lnTo>
                  <a:lnTo>
                    <a:pt x="28" y="81"/>
                  </a:lnTo>
                  <a:lnTo>
                    <a:pt x="22" y="79"/>
                  </a:lnTo>
                  <a:lnTo>
                    <a:pt x="13" y="72"/>
                  </a:lnTo>
                  <a:lnTo>
                    <a:pt x="9" y="67"/>
                  </a:lnTo>
                  <a:lnTo>
                    <a:pt x="3" y="61"/>
                  </a:lnTo>
                  <a:lnTo>
                    <a:pt x="0" y="57"/>
                  </a:lnTo>
                  <a:lnTo>
                    <a:pt x="3" y="56"/>
                  </a:lnTo>
                  <a:lnTo>
                    <a:pt x="6" y="54"/>
                  </a:lnTo>
                  <a:lnTo>
                    <a:pt x="9" y="53"/>
                  </a:lnTo>
                  <a:lnTo>
                    <a:pt x="11" y="52"/>
                  </a:lnTo>
                  <a:lnTo>
                    <a:pt x="14" y="51"/>
                  </a:lnTo>
                  <a:lnTo>
                    <a:pt x="17" y="48"/>
                  </a:lnTo>
                  <a:lnTo>
                    <a:pt x="20" y="47"/>
                  </a:lnTo>
                  <a:lnTo>
                    <a:pt x="23" y="43"/>
                  </a:lnTo>
                  <a:close/>
                </a:path>
              </a:pathLst>
            </a:custGeom>
            <a:solidFill>
              <a:srgbClr val="FFC283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13" name="Freeform 1603"/>
            <p:cNvSpPr>
              <a:spLocks/>
            </p:cNvSpPr>
            <p:nvPr/>
          </p:nvSpPr>
          <p:spPr bwMode="auto">
            <a:xfrm>
              <a:off x="564" y="1366"/>
              <a:ext cx="58" cy="66"/>
            </a:xfrm>
            <a:custGeom>
              <a:avLst/>
              <a:gdLst>
                <a:gd name="T0" fmla="*/ 0 w 58"/>
                <a:gd name="T1" fmla="*/ 39 h 66"/>
                <a:gd name="T2" fmla="*/ 0 w 58"/>
                <a:gd name="T3" fmla="*/ 35 h 66"/>
                <a:gd name="T4" fmla="*/ 3 w 58"/>
                <a:gd name="T5" fmla="*/ 33 h 66"/>
                <a:gd name="T6" fmla="*/ 5 w 58"/>
                <a:gd name="T7" fmla="*/ 29 h 66"/>
                <a:gd name="T8" fmla="*/ 7 w 58"/>
                <a:gd name="T9" fmla="*/ 28 h 66"/>
                <a:gd name="T10" fmla="*/ 8 w 58"/>
                <a:gd name="T11" fmla="*/ 25 h 66"/>
                <a:gd name="T12" fmla="*/ 14 w 58"/>
                <a:gd name="T13" fmla="*/ 0 h 66"/>
                <a:gd name="T14" fmla="*/ 58 w 58"/>
                <a:gd name="T15" fmla="*/ 11 h 66"/>
                <a:gd name="T16" fmla="*/ 56 w 58"/>
                <a:gd name="T17" fmla="*/ 13 h 66"/>
                <a:gd name="T18" fmla="*/ 56 w 58"/>
                <a:gd name="T19" fmla="*/ 16 h 66"/>
                <a:gd name="T20" fmla="*/ 55 w 58"/>
                <a:gd name="T21" fmla="*/ 19 h 66"/>
                <a:gd name="T22" fmla="*/ 52 w 58"/>
                <a:gd name="T23" fmla="*/ 24 h 66"/>
                <a:gd name="T24" fmla="*/ 49 w 58"/>
                <a:gd name="T25" fmla="*/ 32 h 66"/>
                <a:gd name="T26" fmla="*/ 38 w 58"/>
                <a:gd name="T27" fmla="*/ 44 h 66"/>
                <a:gd name="T28" fmla="*/ 35 w 58"/>
                <a:gd name="T29" fmla="*/ 44 h 66"/>
                <a:gd name="T30" fmla="*/ 31 w 58"/>
                <a:gd name="T31" fmla="*/ 44 h 66"/>
                <a:gd name="T32" fmla="*/ 28 w 58"/>
                <a:gd name="T33" fmla="*/ 41 h 66"/>
                <a:gd name="T34" fmla="*/ 25 w 58"/>
                <a:gd name="T35" fmla="*/ 41 h 66"/>
                <a:gd name="T36" fmla="*/ 24 w 58"/>
                <a:gd name="T37" fmla="*/ 44 h 66"/>
                <a:gd name="T38" fmla="*/ 22 w 58"/>
                <a:gd name="T39" fmla="*/ 46 h 66"/>
                <a:gd name="T40" fmla="*/ 24 w 58"/>
                <a:gd name="T41" fmla="*/ 51 h 66"/>
                <a:gd name="T42" fmla="*/ 22 w 58"/>
                <a:gd name="T43" fmla="*/ 56 h 66"/>
                <a:gd name="T44" fmla="*/ 22 w 58"/>
                <a:gd name="T45" fmla="*/ 61 h 66"/>
                <a:gd name="T46" fmla="*/ 21 w 58"/>
                <a:gd name="T47" fmla="*/ 66 h 66"/>
                <a:gd name="T48" fmla="*/ 19 w 58"/>
                <a:gd name="T49" fmla="*/ 62 h 66"/>
                <a:gd name="T50" fmla="*/ 16 w 58"/>
                <a:gd name="T51" fmla="*/ 60 h 66"/>
                <a:gd name="T52" fmla="*/ 13 w 58"/>
                <a:gd name="T53" fmla="*/ 56 h 66"/>
                <a:gd name="T54" fmla="*/ 10 w 58"/>
                <a:gd name="T55" fmla="*/ 54 h 66"/>
                <a:gd name="T56" fmla="*/ 7 w 58"/>
                <a:gd name="T57" fmla="*/ 50 h 66"/>
                <a:gd name="T58" fmla="*/ 3 w 58"/>
                <a:gd name="T59" fmla="*/ 46 h 66"/>
                <a:gd name="T60" fmla="*/ 2 w 58"/>
                <a:gd name="T61" fmla="*/ 44 h 66"/>
                <a:gd name="T62" fmla="*/ 0 w 58"/>
                <a:gd name="T63" fmla="*/ 40 h 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8"/>
                <a:gd name="T97" fmla="*/ 0 h 66"/>
                <a:gd name="T98" fmla="*/ 58 w 58"/>
                <a:gd name="T99" fmla="*/ 66 h 6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8" h="66">
                  <a:moveTo>
                    <a:pt x="0" y="40"/>
                  </a:moveTo>
                  <a:lnTo>
                    <a:pt x="0" y="39"/>
                  </a:lnTo>
                  <a:lnTo>
                    <a:pt x="0" y="36"/>
                  </a:lnTo>
                  <a:lnTo>
                    <a:pt x="0" y="35"/>
                  </a:lnTo>
                  <a:lnTo>
                    <a:pt x="2" y="34"/>
                  </a:lnTo>
                  <a:lnTo>
                    <a:pt x="3" y="33"/>
                  </a:lnTo>
                  <a:lnTo>
                    <a:pt x="5" y="32"/>
                  </a:lnTo>
                  <a:lnTo>
                    <a:pt x="5" y="29"/>
                  </a:lnTo>
                  <a:lnTo>
                    <a:pt x="7" y="29"/>
                  </a:lnTo>
                  <a:lnTo>
                    <a:pt x="7" y="28"/>
                  </a:lnTo>
                  <a:lnTo>
                    <a:pt x="7" y="27"/>
                  </a:lnTo>
                  <a:lnTo>
                    <a:pt x="8" y="25"/>
                  </a:lnTo>
                  <a:lnTo>
                    <a:pt x="7" y="17"/>
                  </a:lnTo>
                  <a:lnTo>
                    <a:pt x="14" y="0"/>
                  </a:lnTo>
                  <a:lnTo>
                    <a:pt x="58" y="9"/>
                  </a:lnTo>
                  <a:lnTo>
                    <a:pt x="58" y="11"/>
                  </a:lnTo>
                  <a:lnTo>
                    <a:pt x="58" y="12"/>
                  </a:lnTo>
                  <a:lnTo>
                    <a:pt x="56" y="13"/>
                  </a:lnTo>
                  <a:lnTo>
                    <a:pt x="56" y="14"/>
                  </a:lnTo>
                  <a:lnTo>
                    <a:pt x="56" y="16"/>
                  </a:lnTo>
                  <a:lnTo>
                    <a:pt x="55" y="18"/>
                  </a:lnTo>
                  <a:lnTo>
                    <a:pt x="55" y="19"/>
                  </a:lnTo>
                  <a:lnTo>
                    <a:pt x="55" y="21"/>
                  </a:lnTo>
                  <a:lnTo>
                    <a:pt x="52" y="24"/>
                  </a:lnTo>
                  <a:lnTo>
                    <a:pt x="50" y="28"/>
                  </a:lnTo>
                  <a:lnTo>
                    <a:pt x="49" y="32"/>
                  </a:lnTo>
                  <a:lnTo>
                    <a:pt x="42" y="38"/>
                  </a:lnTo>
                  <a:lnTo>
                    <a:pt x="38" y="44"/>
                  </a:lnTo>
                  <a:lnTo>
                    <a:pt x="36" y="44"/>
                  </a:lnTo>
                  <a:lnTo>
                    <a:pt x="35" y="44"/>
                  </a:lnTo>
                  <a:lnTo>
                    <a:pt x="33" y="44"/>
                  </a:lnTo>
                  <a:lnTo>
                    <a:pt x="31" y="44"/>
                  </a:lnTo>
                  <a:lnTo>
                    <a:pt x="30" y="43"/>
                  </a:lnTo>
                  <a:lnTo>
                    <a:pt x="28" y="41"/>
                  </a:lnTo>
                  <a:lnTo>
                    <a:pt x="25" y="41"/>
                  </a:lnTo>
                  <a:lnTo>
                    <a:pt x="24" y="43"/>
                  </a:lnTo>
                  <a:lnTo>
                    <a:pt x="24" y="44"/>
                  </a:lnTo>
                  <a:lnTo>
                    <a:pt x="22" y="45"/>
                  </a:lnTo>
                  <a:lnTo>
                    <a:pt x="22" y="46"/>
                  </a:lnTo>
                  <a:lnTo>
                    <a:pt x="22" y="49"/>
                  </a:lnTo>
                  <a:lnTo>
                    <a:pt x="24" y="51"/>
                  </a:lnTo>
                  <a:lnTo>
                    <a:pt x="24" y="54"/>
                  </a:lnTo>
                  <a:lnTo>
                    <a:pt x="22" y="56"/>
                  </a:lnTo>
                  <a:lnTo>
                    <a:pt x="22" y="59"/>
                  </a:lnTo>
                  <a:lnTo>
                    <a:pt x="22" y="61"/>
                  </a:lnTo>
                  <a:lnTo>
                    <a:pt x="21" y="63"/>
                  </a:lnTo>
                  <a:lnTo>
                    <a:pt x="21" y="66"/>
                  </a:lnTo>
                  <a:lnTo>
                    <a:pt x="19" y="63"/>
                  </a:lnTo>
                  <a:lnTo>
                    <a:pt x="19" y="62"/>
                  </a:lnTo>
                  <a:lnTo>
                    <a:pt x="17" y="61"/>
                  </a:lnTo>
                  <a:lnTo>
                    <a:pt x="16" y="60"/>
                  </a:lnTo>
                  <a:lnTo>
                    <a:pt x="14" y="59"/>
                  </a:lnTo>
                  <a:lnTo>
                    <a:pt x="13" y="56"/>
                  </a:lnTo>
                  <a:lnTo>
                    <a:pt x="11" y="55"/>
                  </a:lnTo>
                  <a:lnTo>
                    <a:pt x="10" y="54"/>
                  </a:lnTo>
                  <a:lnTo>
                    <a:pt x="8" y="51"/>
                  </a:lnTo>
                  <a:lnTo>
                    <a:pt x="7" y="50"/>
                  </a:lnTo>
                  <a:lnTo>
                    <a:pt x="5" y="49"/>
                  </a:lnTo>
                  <a:lnTo>
                    <a:pt x="3" y="46"/>
                  </a:lnTo>
                  <a:lnTo>
                    <a:pt x="2" y="45"/>
                  </a:lnTo>
                  <a:lnTo>
                    <a:pt x="2" y="44"/>
                  </a:lnTo>
                  <a:lnTo>
                    <a:pt x="0" y="41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FFC283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14" name="Freeform 1604"/>
            <p:cNvSpPr>
              <a:spLocks/>
            </p:cNvSpPr>
            <p:nvPr/>
          </p:nvSpPr>
          <p:spPr bwMode="auto">
            <a:xfrm>
              <a:off x="487" y="1475"/>
              <a:ext cx="3" cy="2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1 w 3"/>
                <a:gd name="T7" fmla="*/ 2 h 2"/>
                <a:gd name="T8" fmla="*/ 3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3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15" name="Freeform 1605"/>
            <p:cNvSpPr>
              <a:spLocks/>
            </p:cNvSpPr>
            <p:nvPr/>
          </p:nvSpPr>
          <p:spPr bwMode="auto">
            <a:xfrm>
              <a:off x="505" y="1460"/>
              <a:ext cx="33" cy="44"/>
            </a:xfrm>
            <a:custGeom>
              <a:avLst/>
              <a:gdLst>
                <a:gd name="T0" fmla="*/ 6 w 33"/>
                <a:gd name="T1" fmla="*/ 0 h 44"/>
                <a:gd name="T2" fmla="*/ 8 w 33"/>
                <a:gd name="T3" fmla="*/ 1 h 44"/>
                <a:gd name="T4" fmla="*/ 10 w 33"/>
                <a:gd name="T5" fmla="*/ 3 h 44"/>
                <a:gd name="T6" fmla="*/ 11 w 33"/>
                <a:gd name="T7" fmla="*/ 3 h 44"/>
                <a:gd name="T8" fmla="*/ 13 w 33"/>
                <a:gd name="T9" fmla="*/ 4 h 44"/>
                <a:gd name="T10" fmla="*/ 14 w 33"/>
                <a:gd name="T11" fmla="*/ 5 h 44"/>
                <a:gd name="T12" fmla="*/ 14 w 33"/>
                <a:gd name="T13" fmla="*/ 6 h 44"/>
                <a:gd name="T14" fmla="*/ 13 w 33"/>
                <a:gd name="T15" fmla="*/ 8 h 44"/>
                <a:gd name="T16" fmla="*/ 13 w 33"/>
                <a:gd name="T17" fmla="*/ 9 h 44"/>
                <a:gd name="T18" fmla="*/ 11 w 33"/>
                <a:gd name="T19" fmla="*/ 10 h 44"/>
                <a:gd name="T20" fmla="*/ 11 w 33"/>
                <a:gd name="T21" fmla="*/ 11 h 44"/>
                <a:gd name="T22" fmla="*/ 10 w 33"/>
                <a:gd name="T23" fmla="*/ 11 h 44"/>
                <a:gd name="T24" fmla="*/ 10 w 33"/>
                <a:gd name="T25" fmla="*/ 12 h 44"/>
                <a:gd name="T26" fmla="*/ 8 w 33"/>
                <a:gd name="T27" fmla="*/ 15 h 44"/>
                <a:gd name="T28" fmla="*/ 8 w 33"/>
                <a:gd name="T29" fmla="*/ 15 h 44"/>
                <a:gd name="T30" fmla="*/ 10 w 33"/>
                <a:gd name="T31" fmla="*/ 17 h 44"/>
                <a:gd name="T32" fmla="*/ 13 w 33"/>
                <a:gd name="T33" fmla="*/ 19 h 44"/>
                <a:gd name="T34" fmla="*/ 14 w 33"/>
                <a:gd name="T35" fmla="*/ 21 h 44"/>
                <a:gd name="T36" fmla="*/ 16 w 33"/>
                <a:gd name="T37" fmla="*/ 23 h 44"/>
                <a:gd name="T38" fmla="*/ 17 w 33"/>
                <a:gd name="T39" fmla="*/ 26 h 44"/>
                <a:gd name="T40" fmla="*/ 19 w 33"/>
                <a:gd name="T41" fmla="*/ 28 h 44"/>
                <a:gd name="T42" fmla="*/ 20 w 33"/>
                <a:gd name="T43" fmla="*/ 31 h 44"/>
                <a:gd name="T44" fmla="*/ 22 w 33"/>
                <a:gd name="T45" fmla="*/ 33 h 44"/>
                <a:gd name="T46" fmla="*/ 24 w 33"/>
                <a:gd name="T47" fmla="*/ 36 h 44"/>
                <a:gd name="T48" fmla="*/ 27 w 33"/>
                <a:gd name="T49" fmla="*/ 38 h 44"/>
                <a:gd name="T50" fmla="*/ 28 w 33"/>
                <a:gd name="T51" fmla="*/ 39 h 44"/>
                <a:gd name="T52" fmla="*/ 30 w 33"/>
                <a:gd name="T53" fmla="*/ 41 h 44"/>
                <a:gd name="T54" fmla="*/ 31 w 33"/>
                <a:gd name="T55" fmla="*/ 42 h 44"/>
                <a:gd name="T56" fmla="*/ 33 w 33"/>
                <a:gd name="T57" fmla="*/ 44 h 44"/>
                <a:gd name="T58" fmla="*/ 30 w 33"/>
                <a:gd name="T59" fmla="*/ 42 h 44"/>
                <a:gd name="T60" fmla="*/ 28 w 33"/>
                <a:gd name="T61" fmla="*/ 42 h 44"/>
                <a:gd name="T62" fmla="*/ 27 w 33"/>
                <a:gd name="T63" fmla="*/ 39 h 44"/>
                <a:gd name="T64" fmla="*/ 24 w 33"/>
                <a:gd name="T65" fmla="*/ 37 h 44"/>
                <a:gd name="T66" fmla="*/ 20 w 33"/>
                <a:gd name="T67" fmla="*/ 33 h 44"/>
                <a:gd name="T68" fmla="*/ 16 w 33"/>
                <a:gd name="T69" fmla="*/ 27 h 44"/>
                <a:gd name="T70" fmla="*/ 11 w 33"/>
                <a:gd name="T71" fmla="*/ 22 h 44"/>
                <a:gd name="T72" fmla="*/ 8 w 33"/>
                <a:gd name="T73" fmla="*/ 19 h 44"/>
                <a:gd name="T74" fmla="*/ 6 w 33"/>
                <a:gd name="T75" fmla="*/ 17 h 44"/>
                <a:gd name="T76" fmla="*/ 6 w 33"/>
                <a:gd name="T77" fmla="*/ 16 h 44"/>
                <a:gd name="T78" fmla="*/ 5 w 33"/>
                <a:gd name="T79" fmla="*/ 15 h 44"/>
                <a:gd name="T80" fmla="*/ 5 w 33"/>
                <a:gd name="T81" fmla="*/ 14 h 44"/>
                <a:gd name="T82" fmla="*/ 3 w 33"/>
                <a:gd name="T83" fmla="*/ 12 h 44"/>
                <a:gd name="T84" fmla="*/ 3 w 33"/>
                <a:gd name="T85" fmla="*/ 11 h 44"/>
                <a:gd name="T86" fmla="*/ 2 w 33"/>
                <a:gd name="T87" fmla="*/ 11 h 44"/>
                <a:gd name="T88" fmla="*/ 2 w 33"/>
                <a:gd name="T89" fmla="*/ 10 h 44"/>
                <a:gd name="T90" fmla="*/ 0 w 33"/>
                <a:gd name="T91" fmla="*/ 8 h 44"/>
                <a:gd name="T92" fmla="*/ 3 w 33"/>
                <a:gd name="T93" fmla="*/ 10 h 44"/>
                <a:gd name="T94" fmla="*/ 5 w 33"/>
                <a:gd name="T95" fmla="*/ 11 h 44"/>
                <a:gd name="T96" fmla="*/ 5 w 33"/>
                <a:gd name="T97" fmla="*/ 11 h 44"/>
                <a:gd name="T98" fmla="*/ 6 w 33"/>
                <a:gd name="T99" fmla="*/ 12 h 44"/>
                <a:gd name="T100" fmla="*/ 8 w 33"/>
                <a:gd name="T101" fmla="*/ 11 h 44"/>
                <a:gd name="T102" fmla="*/ 8 w 33"/>
                <a:gd name="T103" fmla="*/ 10 h 44"/>
                <a:gd name="T104" fmla="*/ 8 w 33"/>
                <a:gd name="T105" fmla="*/ 10 h 44"/>
                <a:gd name="T106" fmla="*/ 10 w 33"/>
                <a:gd name="T107" fmla="*/ 9 h 44"/>
                <a:gd name="T108" fmla="*/ 11 w 33"/>
                <a:gd name="T109" fmla="*/ 8 h 44"/>
                <a:gd name="T110" fmla="*/ 11 w 33"/>
                <a:gd name="T111" fmla="*/ 6 h 44"/>
                <a:gd name="T112" fmla="*/ 11 w 33"/>
                <a:gd name="T113" fmla="*/ 5 h 44"/>
                <a:gd name="T114" fmla="*/ 6 w 33"/>
                <a:gd name="T115" fmla="*/ 0 h 4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3"/>
                <a:gd name="T175" fmla="*/ 0 h 44"/>
                <a:gd name="T176" fmla="*/ 33 w 33"/>
                <a:gd name="T177" fmla="*/ 44 h 4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3" h="44">
                  <a:moveTo>
                    <a:pt x="6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3"/>
                  </a:lnTo>
                  <a:lnTo>
                    <a:pt x="13" y="4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3" y="8"/>
                  </a:lnTo>
                  <a:lnTo>
                    <a:pt x="13" y="9"/>
                  </a:lnTo>
                  <a:lnTo>
                    <a:pt x="11" y="10"/>
                  </a:lnTo>
                  <a:lnTo>
                    <a:pt x="11" y="11"/>
                  </a:lnTo>
                  <a:lnTo>
                    <a:pt x="10" y="11"/>
                  </a:lnTo>
                  <a:lnTo>
                    <a:pt x="10" y="12"/>
                  </a:lnTo>
                  <a:lnTo>
                    <a:pt x="8" y="15"/>
                  </a:lnTo>
                  <a:lnTo>
                    <a:pt x="10" y="17"/>
                  </a:lnTo>
                  <a:lnTo>
                    <a:pt x="13" y="19"/>
                  </a:lnTo>
                  <a:lnTo>
                    <a:pt x="14" y="21"/>
                  </a:lnTo>
                  <a:lnTo>
                    <a:pt x="16" y="23"/>
                  </a:lnTo>
                  <a:lnTo>
                    <a:pt x="17" y="26"/>
                  </a:lnTo>
                  <a:lnTo>
                    <a:pt x="19" y="28"/>
                  </a:lnTo>
                  <a:lnTo>
                    <a:pt x="20" y="31"/>
                  </a:lnTo>
                  <a:lnTo>
                    <a:pt x="22" y="33"/>
                  </a:lnTo>
                  <a:lnTo>
                    <a:pt x="24" y="36"/>
                  </a:lnTo>
                  <a:lnTo>
                    <a:pt x="27" y="38"/>
                  </a:lnTo>
                  <a:lnTo>
                    <a:pt x="28" y="39"/>
                  </a:lnTo>
                  <a:lnTo>
                    <a:pt x="30" y="41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0" y="42"/>
                  </a:lnTo>
                  <a:lnTo>
                    <a:pt x="28" y="42"/>
                  </a:lnTo>
                  <a:lnTo>
                    <a:pt x="27" y="39"/>
                  </a:lnTo>
                  <a:lnTo>
                    <a:pt x="24" y="37"/>
                  </a:lnTo>
                  <a:lnTo>
                    <a:pt x="20" y="33"/>
                  </a:lnTo>
                  <a:lnTo>
                    <a:pt x="16" y="27"/>
                  </a:lnTo>
                  <a:lnTo>
                    <a:pt x="11" y="22"/>
                  </a:lnTo>
                  <a:lnTo>
                    <a:pt x="8" y="19"/>
                  </a:lnTo>
                  <a:lnTo>
                    <a:pt x="6" y="17"/>
                  </a:lnTo>
                  <a:lnTo>
                    <a:pt x="6" y="16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3" y="10"/>
                  </a:lnTo>
                  <a:lnTo>
                    <a:pt x="5" y="11"/>
                  </a:lnTo>
                  <a:lnTo>
                    <a:pt x="6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10" y="9"/>
                  </a:lnTo>
                  <a:lnTo>
                    <a:pt x="11" y="8"/>
                  </a:lnTo>
                  <a:lnTo>
                    <a:pt x="11" y="6"/>
                  </a:lnTo>
                  <a:lnTo>
                    <a:pt x="11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C2956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16" name="Freeform 1606"/>
            <p:cNvSpPr>
              <a:spLocks/>
            </p:cNvSpPr>
            <p:nvPr/>
          </p:nvSpPr>
          <p:spPr bwMode="auto">
            <a:xfrm>
              <a:off x="637" y="1452"/>
              <a:ext cx="4" cy="18"/>
            </a:xfrm>
            <a:custGeom>
              <a:avLst/>
              <a:gdLst>
                <a:gd name="T0" fmla="*/ 0 w 4"/>
                <a:gd name="T1" fmla="*/ 0 h 18"/>
                <a:gd name="T2" fmla="*/ 2 w 4"/>
                <a:gd name="T3" fmla="*/ 2 h 18"/>
                <a:gd name="T4" fmla="*/ 4 w 4"/>
                <a:gd name="T5" fmla="*/ 4 h 18"/>
                <a:gd name="T6" fmla="*/ 4 w 4"/>
                <a:gd name="T7" fmla="*/ 8 h 18"/>
                <a:gd name="T8" fmla="*/ 4 w 4"/>
                <a:gd name="T9" fmla="*/ 12 h 18"/>
                <a:gd name="T10" fmla="*/ 2 w 4"/>
                <a:gd name="T11" fmla="*/ 13 h 18"/>
                <a:gd name="T12" fmla="*/ 0 w 4"/>
                <a:gd name="T13" fmla="*/ 14 h 18"/>
                <a:gd name="T14" fmla="*/ 0 w 4"/>
                <a:gd name="T15" fmla="*/ 16 h 18"/>
                <a:gd name="T16" fmla="*/ 0 w 4"/>
                <a:gd name="T17" fmla="*/ 18 h 18"/>
                <a:gd name="T18" fmla="*/ 0 w 4"/>
                <a:gd name="T19" fmla="*/ 12 h 18"/>
                <a:gd name="T20" fmla="*/ 0 w 4"/>
                <a:gd name="T21" fmla="*/ 8 h 18"/>
                <a:gd name="T22" fmla="*/ 2 w 4"/>
                <a:gd name="T23" fmla="*/ 4 h 18"/>
                <a:gd name="T24" fmla="*/ 0 w 4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"/>
                <a:gd name="T40" fmla="*/ 0 h 18"/>
                <a:gd name="T41" fmla="*/ 4 w 4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" h="18">
                  <a:moveTo>
                    <a:pt x="0" y="0"/>
                  </a:moveTo>
                  <a:lnTo>
                    <a:pt x="2" y="2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12"/>
                  </a:lnTo>
                  <a:lnTo>
                    <a:pt x="2" y="13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956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17" name="Freeform 1607"/>
            <p:cNvSpPr>
              <a:spLocks/>
            </p:cNvSpPr>
            <p:nvPr/>
          </p:nvSpPr>
          <p:spPr bwMode="auto">
            <a:xfrm>
              <a:off x="651" y="1431"/>
              <a:ext cx="13" cy="33"/>
            </a:xfrm>
            <a:custGeom>
              <a:avLst/>
              <a:gdLst>
                <a:gd name="T0" fmla="*/ 0 w 13"/>
                <a:gd name="T1" fmla="*/ 0 h 33"/>
                <a:gd name="T2" fmla="*/ 5 w 13"/>
                <a:gd name="T3" fmla="*/ 7 h 33"/>
                <a:gd name="T4" fmla="*/ 7 w 13"/>
                <a:gd name="T5" fmla="*/ 8 h 33"/>
                <a:gd name="T6" fmla="*/ 10 w 13"/>
                <a:gd name="T7" fmla="*/ 7 h 33"/>
                <a:gd name="T8" fmla="*/ 13 w 13"/>
                <a:gd name="T9" fmla="*/ 5 h 33"/>
                <a:gd name="T10" fmla="*/ 11 w 13"/>
                <a:gd name="T11" fmla="*/ 10 h 33"/>
                <a:gd name="T12" fmla="*/ 10 w 13"/>
                <a:gd name="T13" fmla="*/ 13 h 33"/>
                <a:gd name="T14" fmla="*/ 10 w 13"/>
                <a:gd name="T15" fmla="*/ 18 h 33"/>
                <a:gd name="T16" fmla="*/ 10 w 13"/>
                <a:gd name="T17" fmla="*/ 23 h 33"/>
                <a:gd name="T18" fmla="*/ 8 w 13"/>
                <a:gd name="T19" fmla="*/ 25 h 33"/>
                <a:gd name="T20" fmla="*/ 8 w 13"/>
                <a:gd name="T21" fmla="*/ 28 h 33"/>
                <a:gd name="T22" fmla="*/ 7 w 13"/>
                <a:gd name="T23" fmla="*/ 30 h 33"/>
                <a:gd name="T24" fmla="*/ 5 w 13"/>
                <a:gd name="T25" fmla="*/ 33 h 33"/>
                <a:gd name="T26" fmla="*/ 8 w 13"/>
                <a:gd name="T27" fmla="*/ 21 h 33"/>
                <a:gd name="T28" fmla="*/ 7 w 13"/>
                <a:gd name="T29" fmla="*/ 16 h 33"/>
                <a:gd name="T30" fmla="*/ 5 w 13"/>
                <a:gd name="T31" fmla="*/ 11 h 33"/>
                <a:gd name="T32" fmla="*/ 0 w 13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"/>
                <a:gd name="T52" fmla="*/ 0 h 33"/>
                <a:gd name="T53" fmla="*/ 13 w 13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" h="33">
                  <a:moveTo>
                    <a:pt x="0" y="0"/>
                  </a:moveTo>
                  <a:lnTo>
                    <a:pt x="5" y="7"/>
                  </a:lnTo>
                  <a:lnTo>
                    <a:pt x="7" y="8"/>
                  </a:lnTo>
                  <a:lnTo>
                    <a:pt x="10" y="7"/>
                  </a:lnTo>
                  <a:lnTo>
                    <a:pt x="13" y="5"/>
                  </a:lnTo>
                  <a:lnTo>
                    <a:pt x="11" y="10"/>
                  </a:lnTo>
                  <a:lnTo>
                    <a:pt x="10" y="13"/>
                  </a:lnTo>
                  <a:lnTo>
                    <a:pt x="10" y="18"/>
                  </a:lnTo>
                  <a:lnTo>
                    <a:pt x="10" y="23"/>
                  </a:lnTo>
                  <a:lnTo>
                    <a:pt x="8" y="25"/>
                  </a:lnTo>
                  <a:lnTo>
                    <a:pt x="8" y="28"/>
                  </a:lnTo>
                  <a:lnTo>
                    <a:pt x="7" y="30"/>
                  </a:lnTo>
                  <a:lnTo>
                    <a:pt x="5" y="33"/>
                  </a:lnTo>
                  <a:lnTo>
                    <a:pt x="8" y="21"/>
                  </a:lnTo>
                  <a:lnTo>
                    <a:pt x="7" y="16"/>
                  </a:lnTo>
                  <a:lnTo>
                    <a:pt x="5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956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18" name="Line 1608"/>
            <p:cNvSpPr>
              <a:spLocks noChangeShapeType="1"/>
            </p:cNvSpPr>
            <p:nvPr/>
          </p:nvSpPr>
          <p:spPr bwMode="auto">
            <a:xfrm>
              <a:off x="572" y="1400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219" name="Freeform 1609"/>
            <p:cNvSpPr>
              <a:spLocks/>
            </p:cNvSpPr>
            <p:nvPr/>
          </p:nvSpPr>
          <p:spPr bwMode="auto">
            <a:xfrm>
              <a:off x="583" y="1406"/>
              <a:ext cx="3" cy="11"/>
            </a:xfrm>
            <a:custGeom>
              <a:avLst/>
              <a:gdLst>
                <a:gd name="T0" fmla="*/ 3 w 3"/>
                <a:gd name="T1" fmla="*/ 0 h 11"/>
                <a:gd name="T2" fmla="*/ 2 w 3"/>
                <a:gd name="T3" fmla="*/ 1 h 11"/>
                <a:gd name="T4" fmla="*/ 2 w 3"/>
                <a:gd name="T5" fmla="*/ 3 h 11"/>
                <a:gd name="T6" fmla="*/ 0 w 3"/>
                <a:gd name="T7" fmla="*/ 4 h 11"/>
                <a:gd name="T8" fmla="*/ 0 w 3"/>
                <a:gd name="T9" fmla="*/ 6 h 11"/>
                <a:gd name="T10" fmla="*/ 0 w 3"/>
                <a:gd name="T11" fmla="*/ 8 h 11"/>
                <a:gd name="T12" fmla="*/ 0 w 3"/>
                <a:gd name="T13" fmla="*/ 9 h 11"/>
                <a:gd name="T14" fmla="*/ 0 w 3"/>
                <a:gd name="T15" fmla="*/ 10 h 11"/>
                <a:gd name="T16" fmla="*/ 2 w 3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11"/>
                <a:gd name="T29" fmla="*/ 3 w 3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11">
                  <a:moveTo>
                    <a:pt x="3" y="0"/>
                  </a:moveTo>
                  <a:lnTo>
                    <a:pt x="2" y="1"/>
                  </a:lnTo>
                  <a:lnTo>
                    <a:pt x="2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2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20" name="Freeform 1610"/>
            <p:cNvSpPr>
              <a:spLocks/>
            </p:cNvSpPr>
            <p:nvPr/>
          </p:nvSpPr>
          <p:spPr bwMode="auto">
            <a:xfrm>
              <a:off x="581" y="1395"/>
              <a:ext cx="10" cy="12"/>
            </a:xfrm>
            <a:custGeom>
              <a:avLst/>
              <a:gdLst>
                <a:gd name="T0" fmla="*/ 0 w 10"/>
                <a:gd name="T1" fmla="*/ 0 h 12"/>
                <a:gd name="T2" fmla="*/ 0 w 10"/>
                <a:gd name="T3" fmla="*/ 1 h 12"/>
                <a:gd name="T4" fmla="*/ 0 w 10"/>
                <a:gd name="T5" fmla="*/ 3 h 12"/>
                <a:gd name="T6" fmla="*/ 0 w 10"/>
                <a:gd name="T7" fmla="*/ 4 h 12"/>
                <a:gd name="T8" fmla="*/ 2 w 10"/>
                <a:gd name="T9" fmla="*/ 5 h 12"/>
                <a:gd name="T10" fmla="*/ 2 w 10"/>
                <a:gd name="T11" fmla="*/ 6 h 12"/>
                <a:gd name="T12" fmla="*/ 5 w 10"/>
                <a:gd name="T13" fmla="*/ 7 h 12"/>
                <a:gd name="T14" fmla="*/ 7 w 10"/>
                <a:gd name="T15" fmla="*/ 9 h 12"/>
                <a:gd name="T16" fmla="*/ 8 w 10"/>
                <a:gd name="T17" fmla="*/ 10 h 12"/>
                <a:gd name="T18" fmla="*/ 10 w 10"/>
                <a:gd name="T19" fmla="*/ 12 h 12"/>
                <a:gd name="T20" fmla="*/ 8 w 10"/>
                <a:gd name="T21" fmla="*/ 12 h 12"/>
                <a:gd name="T22" fmla="*/ 8 w 10"/>
                <a:gd name="T23" fmla="*/ 11 h 12"/>
                <a:gd name="T24" fmla="*/ 7 w 10"/>
                <a:gd name="T25" fmla="*/ 11 h 12"/>
                <a:gd name="T26" fmla="*/ 4 w 10"/>
                <a:gd name="T27" fmla="*/ 11 h 12"/>
                <a:gd name="T28" fmla="*/ 5 w 10"/>
                <a:gd name="T29" fmla="*/ 10 h 12"/>
                <a:gd name="T30" fmla="*/ 5 w 10"/>
                <a:gd name="T31" fmla="*/ 9 h 12"/>
                <a:gd name="T32" fmla="*/ 4 w 10"/>
                <a:gd name="T33" fmla="*/ 9 h 12"/>
                <a:gd name="T34" fmla="*/ 4 w 10"/>
                <a:gd name="T35" fmla="*/ 7 h 12"/>
                <a:gd name="T36" fmla="*/ 2 w 10"/>
                <a:gd name="T37" fmla="*/ 6 h 12"/>
                <a:gd name="T38" fmla="*/ 0 w 10"/>
                <a:gd name="T39" fmla="*/ 5 h 12"/>
                <a:gd name="T40" fmla="*/ 0 w 10"/>
                <a:gd name="T41" fmla="*/ 4 h 12"/>
                <a:gd name="T42" fmla="*/ 0 w 10"/>
                <a:gd name="T43" fmla="*/ 3 h 12"/>
                <a:gd name="T44" fmla="*/ 0 w 10"/>
                <a:gd name="T45" fmla="*/ 1 h 12"/>
                <a:gd name="T46" fmla="*/ 0 w 10"/>
                <a:gd name="T47" fmla="*/ 0 h 12"/>
                <a:gd name="T48" fmla="*/ 0 w 10"/>
                <a:gd name="T49" fmla="*/ 0 h 1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"/>
                <a:gd name="T76" fmla="*/ 0 h 12"/>
                <a:gd name="T77" fmla="*/ 10 w 10"/>
                <a:gd name="T78" fmla="*/ 12 h 1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" h="12">
                  <a:moveTo>
                    <a:pt x="0" y="0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5" y="7"/>
                  </a:lnTo>
                  <a:lnTo>
                    <a:pt x="7" y="9"/>
                  </a:lnTo>
                  <a:lnTo>
                    <a:pt x="8" y="10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4" y="11"/>
                  </a:lnTo>
                  <a:lnTo>
                    <a:pt x="5" y="10"/>
                  </a:lnTo>
                  <a:lnTo>
                    <a:pt x="5" y="9"/>
                  </a:lnTo>
                  <a:lnTo>
                    <a:pt x="4" y="9"/>
                  </a:lnTo>
                  <a:lnTo>
                    <a:pt x="4" y="7"/>
                  </a:lnTo>
                  <a:lnTo>
                    <a:pt x="2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956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21" name="Freeform 1611"/>
            <p:cNvSpPr>
              <a:spLocks/>
            </p:cNvSpPr>
            <p:nvPr/>
          </p:nvSpPr>
          <p:spPr bwMode="auto">
            <a:xfrm>
              <a:off x="594" y="1385"/>
              <a:ext cx="25" cy="25"/>
            </a:xfrm>
            <a:custGeom>
              <a:avLst/>
              <a:gdLst>
                <a:gd name="T0" fmla="*/ 25 w 25"/>
                <a:gd name="T1" fmla="*/ 3 h 25"/>
                <a:gd name="T2" fmla="*/ 22 w 25"/>
                <a:gd name="T3" fmla="*/ 6 h 25"/>
                <a:gd name="T4" fmla="*/ 20 w 25"/>
                <a:gd name="T5" fmla="*/ 9 h 25"/>
                <a:gd name="T6" fmla="*/ 20 w 25"/>
                <a:gd name="T7" fmla="*/ 10 h 25"/>
                <a:gd name="T8" fmla="*/ 19 w 25"/>
                <a:gd name="T9" fmla="*/ 13 h 25"/>
                <a:gd name="T10" fmla="*/ 19 w 25"/>
                <a:gd name="T11" fmla="*/ 15 h 25"/>
                <a:gd name="T12" fmla="*/ 15 w 25"/>
                <a:gd name="T13" fmla="*/ 17 h 25"/>
                <a:gd name="T14" fmla="*/ 12 w 25"/>
                <a:gd name="T15" fmla="*/ 21 h 25"/>
                <a:gd name="T16" fmla="*/ 9 w 25"/>
                <a:gd name="T17" fmla="*/ 24 h 25"/>
                <a:gd name="T18" fmla="*/ 6 w 25"/>
                <a:gd name="T19" fmla="*/ 25 h 25"/>
                <a:gd name="T20" fmla="*/ 3 w 25"/>
                <a:gd name="T21" fmla="*/ 25 h 25"/>
                <a:gd name="T22" fmla="*/ 0 w 25"/>
                <a:gd name="T23" fmla="*/ 25 h 25"/>
                <a:gd name="T24" fmla="*/ 6 w 25"/>
                <a:gd name="T25" fmla="*/ 25 h 25"/>
                <a:gd name="T26" fmla="*/ 9 w 25"/>
                <a:gd name="T27" fmla="*/ 22 h 25"/>
                <a:gd name="T28" fmla="*/ 6 w 25"/>
                <a:gd name="T29" fmla="*/ 20 h 25"/>
                <a:gd name="T30" fmla="*/ 6 w 25"/>
                <a:gd name="T31" fmla="*/ 20 h 25"/>
                <a:gd name="T32" fmla="*/ 9 w 25"/>
                <a:gd name="T33" fmla="*/ 21 h 25"/>
                <a:gd name="T34" fmla="*/ 11 w 25"/>
                <a:gd name="T35" fmla="*/ 20 h 25"/>
                <a:gd name="T36" fmla="*/ 8 w 25"/>
                <a:gd name="T37" fmla="*/ 19 h 25"/>
                <a:gd name="T38" fmla="*/ 5 w 25"/>
                <a:gd name="T39" fmla="*/ 16 h 25"/>
                <a:gd name="T40" fmla="*/ 9 w 25"/>
                <a:gd name="T41" fmla="*/ 17 h 25"/>
                <a:gd name="T42" fmla="*/ 12 w 25"/>
                <a:gd name="T43" fmla="*/ 16 h 25"/>
                <a:gd name="T44" fmla="*/ 11 w 25"/>
                <a:gd name="T45" fmla="*/ 14 h 25"/>
                <a:gd name="T46" fmla="*/ 9 w 25"/>
                <a:gd name="T47" fmla="*/ 13 h 25"/>
                <a:gd name="T48" fmla="*/ 9 w 25"/>
                <a:gd name="T49" fmla="*/ 11 h 25"/>
                <a:gd name="T50" fmla="*/ 12 w 25"/>
                <a:gd name="T51" fmla="*/ 14 h 25"/>
                <a:gd name="T52" fmla="*/ 15 w 25"/>
                <a:gd name="T53" fmla="*/ 11 h 25"/>
                <a:gd name="T54" fmla="*/ 15 w 25"/>
                <a:gd name="T55" fmla="*/ 6 h 25"/>
                <a:gd name="T56" fmla="*/ 17 w 25"/>
                <a:gd name="T57" fmla="*/ 4 h 25"/>
                <a:gd name="T58" fmla="*/ 17 w 25"/>
                <a:gd name="T59" fmla="*/ 6 h 25"/>
                <a:gd name="T60" fmla="*/ 15 w 25"/>
                <a:gd name="T61" fmla="*/ 11 h 25"/>
                <a:gd name="T62" fmla="*/ 17 w 25"/>
                <a:gd name="T63" fmla="*/ 13 h 25"/>
                <a:gd name="T64" fmla="*/ 17 w 25"/>
                <a:gd name="T65" fmla="*/ 9 h 25"/>
                <a:gd name="T66" fmla="*/ 20 w 25"/>
                <a:gd name="T67" fmla="*/ 6 h 25"/>
                <a:gd name="T68" fmla="*/ 19 w 25"/>
                <a:gd name="T69" fmla="*/ 5 h 25"/>
                <a:gd name="T70" fmla="*/ 19 w 25"/>
                <a:gd name="T71" fmla="*/ 2 h 25"/>
                <a:gd name="T72" fmla="*/ 23 w 25"/>
                <a:gd name="T73" fmla="*/ 0 h 2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"/>
                <a:gd name="T112" fmla="*/ 0 h 25"/>
                <a:gd name="T113" fmla="*/ 25 w 25"/>
                <a:gd name="T114" fmla="*/ 25 h 2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" h="25">
                  <a:moveTo>
                    <a:pt x="25" y="0"/>
                  </a:moveTo>
                  <a:lnTo>
                    <a:pt x="25" y="3"/>
                  </a:lnTo>
                  <a:lnTo>
                    <a:pt x="23" y="5"/>
                  </a:lnTo>
                  <a:lnTo>
                    <a:pt x="22" y="6"/>
                  </a:lnTo>
                  <a:lnTo>
                    <a:pt x="20" y="8"/>
                  </a:lnTo>
                  <a:lnTo>
                    <a:pt x="20" y="9"/>
                  </a:lnTo>
                  <a:lnTo>
                    <a:pt x="20" y="10"/>
                  </a:lnTo>
                  <a:lnTo>
                    <a:pt x="20" y="11"/>
                  </a:lnTo>
                  <a:lnTo>
                    <a:pt x="19" y="13"/>
                  </a:lnTo>
                  <a:lnTo>
                    <a:pt x="19" y="14"/>
                  </a:lnTo>
                  <a:lnTo>
                    <a:pt x="19" y="15"/>
                  </a:lnTo>
                  <a:lnTo>
                    <a:pt x="17" y="16"/>
                  </a:lnTo>
                  <a:lnTo>
                    <a:pt x="15" y="17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11" y="22"/>
                  </a:lnTo>
                  <a:lnTo>
                    <a:pt x="9" y="24"/>
                  </a:lnTo>
                  <a:lnTo>
                    <a:pt x="8" y="25"/>
                  </a:lnTo>
                  <a:lnTo>
                    <a:pt x="6" y="25"/>
                  </a:lnTo>
                  <a:lnTo>
                    <a:pt x="5" y="25"/>
                  </a:lnTo>
                  <a:lnTo>
                    <a:pt x="3" y="25"/>
                  </a:lnTo>
                  <a:lnTo>
                    <a:pt x="0" y="25"/>
                  </a:lnTo>
                  <a:lnTo>
                    <a:pt x="5" y="25"/>
                  </a:lnTo>
                  <a:lnTo>
                    <a:pt x="6" y="25"/>
                  </a:lnTo>
                  <a:lnTo>
                    <a:pt x="6" y="24"/>
                  </a:lnTo>
                  <a:lnTo>
                    <a:pt x="9" y="22"/>
                  </a:lnTo>
                  <a:lnTo>
                    <a:pt x="8" y="21"/>
                  </a:lnTo>
                  <a:lnTo>
                    <a:pt x="6" y="20"/>
                  </a:lnTo>
                  <a:lnTo>
                    <a:pt x="5" y="17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9" y="21"/>
                  </a:lnTo>
                  <a:lnTo>
                    <a:pt x="11" y="21"/>
                  </a:lnTo>
                  <a:lnTo>
                    <a:pt x="11" y="20"/>
                  </a:lnTo>
                  <a:lnTo>
                    <a:pt x="9" y="20"/>
                  </a:lnTo>
                  <a:lnTo>
                    <a:pt x="8" y="19"/>
                  </a:lnTo>
                  <a:lnTo>
                    <a:pt x="6" y="17"/>
                  </a:lnTo>
                  <a:lnTo>
                    <a:pt x="5" y="16"/>
                  </a:lnTo>
                  <a:lnTo>
                    <a:pt x="8" y="16"/>
                  </a:lnTo>
                  <a:lnTo>
                    <a:pt x="9" y="17"/>
                  </a:lnTo>
                  <a:lnTo>
                    <a:pt x="11" y="17"/>
                  </a:lnTo>
                  <a:lnTo>
                    <a:pt x="12" y="16"/>
                  </a:lnTo>
                  <a:lnTo>
                    <a:pt x="12" y="15"/>
                  </a:lnTo>
                  <a:lnTo>
                    <a:pt x="11" y="14"/>
                  </a:lnTo>
                  <a:lnTo>
                    <a:pt x="9" y="14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11" y="13"/>
                  </a:lnTo>
                  <a:lnTo>
                    <a:pt x="12" y="14"/>
                  </a:lnTo>
                  <a:lnTo>
                    <a:pt x="14" y="14"/>
                  </a:lnTo>
                  <a:lnTo>
                    <a:pt x="15" y="11"/>
                  </a:lnTo>
                  <a:lnTo>
                    <a:pt x="15" y="9"/>
                  </a:lnTo>
                  <a:lnTo>
                    <a:pt x="15" y="6"/>
                  </a:lnTo>
                  <a:lnTo>
                    <a:pt x="17" y="5"/>
                  </a:lnTo>
                  <a:lnTo>
                    <a:pt x="17" y="4"/>
                  </a:lnTo>
                  <a:lnTo>
                    <a:pt x="17" y="5"/>
                  </a:lnTo>
                  <a:lnTo>
                    <a:pt x="17" y="6"/>
                  </a:lnTo>
                  <a:lnTo>
                    <a:pt x="17" y="9"/>
                  </a:lnTo>
                  <a:lnTo>
                    <a:pt x="15" y="11"/>
                  </a:lnTo>
                  <a:lnTo>
                    <a:pt x="15" y="14"/>
                  </a:lnTo>
                  <a:lnTo>
                    <a:pt x="17" y="13"/>
                  </a:lnTo>
                  <a:lnTo>
                    <a:pt x="19" y="11"/>
                  </a:lnTo>
                  <a:lnTo>
                    <a:pt x="17" y="9"/>
                  </a:lnTo>
                  <a:lnTo>
                    <a:pt x="20" y="9"/>
                  </a:lnTo>
                  <a:lnTo>
                    <a:pt x="20" y="6"/>
                  </a:lnTo>
                  <a:lnTo>
                    <a:pt x="20" y="5"/>
                  </a:lnTo>
                  <a:lnTo>
                    <a:pt x="19" y="5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C2956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22" name="Freeform 1612"/>
            <p:cNvSpPr>
              <a:spLocks/>
            </p:cNvSpPr>
            <p:nvPr/>
          </p:nvSpPr>
          <p:spPr bwMode="auto">
            <a:xfrm>
              <a:off x="602" y="1391"/>
              <a:ext cx="4" cy="2"/>
            </a:xfrm>
            <a:custGeom>
              <a:avLst/>
              <a:gdLst>
                <a:gd name="T0" fmla="*/ 4 w 4"/>
                <a:gd name="T1" fmla="*/ 0 h 2"/>
                <a:gd name="T2" fmla="*/ 4 w 4"/>
                <a:gd name="T3" fmla="*/ 2 h 2"/>
                <a:gd name="T4" fmla="*/ 3 w 4"/>
                <a:gd name="T5" fmla="*/ 2 h 2"/>
                <a:gd name="T6" fmla="*/ 1 w 4"/>
                <a:gd name="T7" fmla="*/ 2 h 2"/>
                <a:gd name="T8" fmla="*/ 0 w 4"/>
                <a:gd name="T9" fmla="*/ 0 h 2"/>
                <a:gd name="T10" fmla="*/ 1 w 4"/>
                <a:gd name="T11" fmla="*/ 0 h 2"/>
                <a:gd name="T12" fmla="*/ 3 w 4"/>
                <a:gd name="T13" fmla="*/ 0 h 2"/>
                <a:gd name="T14" fmla="*/ 4 w 4"/>
                <a:gd name="T15" fmla="*/ 0 h 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"/>
                <a:gd name="T25" fmla="*/ 0 h 2"/>
                <a:gd name="T26" fmla="*/ 4 w 4"/>
                <a:gd name="T27" fmla="*/ 2 h 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" h="2">
                  <a:moveTo>
                    <a:pt x="4" y="0"/>
                  </a:moveTo>
                  <a:lnTo>
                    <a:pt x="4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854002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23" name="Freeform 1613"/>
            <p:cNvSpPr>
              <a:spLocks/>
            </p:cNvSpPr>
            <p:nvPr/>
          </p:nvSpPr>
          <p:spPr bwMode="auto">
            <a:xfrm>
              <a:off x="608" y="1387"/>
              <a:ext cx="1" cy="2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2 h 2"/>
                <a:gd name="T4" fmla="*/ 0 w 1"/>
                <a:gd name="T5" fmla="*/ 2 h 2"/>
                <a:gd name="T6" fmla="*/ 0 w 1"/>
                <a:gd name="T7" fmla="*/ 1 h 2"/>
                <a:gd name="T8" fmla="*/ 0 w 1"/>
                <a:gd name="T9" fmla="*/ 1 h 2"/>
                <a:gd name="T10" fmla="*/ 0 w 1"/>
                <a:gd name="T11" fmla="*/ 0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2"/>
                <a:gd name="T20" fmla="*/ 1 w 1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2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24" name="Freeform 1614"/>
            <p:cNvSpPr>
              <a:spLocks/>
            </p:cNvSpPr>
            <p:nvPr/>
          </p:nvSpPr>
          <p:spPr bwMode="auto">
            <a:xfrm>
              <a:off x="600" y="1388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25" name="Freeform 1615"/>
            <p:cNvSpPr>
              <a:spLocks/>
            </p:cNvSpPr>
            <p:nvPr/>
          </p:nvSpPr>
          <p:spPr bwMode="auto">
            <a:xfrm>
              <a:off x="595" y="1393"/>
              <a:ext cx="8" cy="8"/>
            </a:xfrm>
            <a:custGeom>
              <a:avLst/>
              <a:gdLst>
                <a:gd name="T0" fmla="*/ 8 w 8"/>
                <a:gd name="T1" fmla="*/ 0 h 8"/>
                <a:gd name="T2" fmla="*/ 8 w 8"/>
                <a:gd name="T3" fmla="*/ 2 h 8"/>
                <a:gd name="T4" fmla="*/ 8 w 8"/>
                <a:gd name="T5" fmla="*/ 3 h 8"/>
                <a:gd name="T6" fmla="*/ 7 w 8"/>
                <a:gd name="T7" fmla="*/ 5 h 8"/>
                <a:gd name="T8" fmla="*/ 5 w 8"/>
                <a:gd name="T9" fmla="*/ 6 h 8"/>
                <a:gd name="T10" fmla="*/ 4 w 8"/>
                <a:gd name="T11" fmla="*/ 6 h 8"/>
                <a:gd name="T12" fmla="*/ 2 w 8"/>
                <a:gd name="T13" fmla="*/ 7 h 8"/>
                <a:gd name="T14" fmla="*/ 0 w 8"/>
                <a:gd name="T15" fmla="*/ 8 h 8"/>
                <a:gd name="T16" fmla="*/ 0 w 8"/>
                <a:gd name="T17" fmla="*/ 8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8"/>
                <a:gd name="T29" fmla="*/ 8 w 8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8">
                  <a:moveTo>
                    <a:pt x="8" y="0"/>
                  </a:moveTo>
                  <a:lnTo>
                    <a:pt x="8" y="2"/>
                  </a:lnTo>
                  <a:lnTo>
                    <a:pt x="8" y="3"/>
                  </a:lnTo>
                  <a:lnTo>
                    <a:pt x="7" y="5"/>
                  </a:lnTo>
                  <a:lnTo>
                    <a:pt x="5" y="6"/>
                  </a:lnTo>
                  <a:lnTo>
                    <a:pt x="4" y="6"/>
                  </a:lnTo>
                  <a:lnTo>
                    <a:pt x="2" y="7"/>
                  </a:lnTo>
                  <a:lnTo>
                    <a:pt x="0" y="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26" name="Line 1616"/>
            <p:cNvSpPr>
              <a:spLocks noChangeShapeType="1"/>
            </p:cNvSpPr>
            <p:nvPr/>
          </p:nvSpPr>
          <p:spPr bwMode="auto">
            <a:xfrm>
              <a:off x="599" y="140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227" name="Freeform 1617"/>
            <p:cNvSpPr>
              <a:spLocks/>
            </p:cNvSpPr>
            <p:nvPr/>
          </p:nvSpPr>
          <p:spPr bwMode="auto">
            <a:xfrm>
              <a:off x="592" y="1391"/>
              <a:ext cx="2" cy="5"/>
            </a:xfrm>
            <a:custGeom>
              <a:avLst/>
              <a:gdLst>
                <a:gd name="T0" fmla="*/ 0 w 2"/>
                <a:gd name="T1" fmla="*/ 0 h 5"/>
                <a:gd name="T2" fmla="*/ 0 w 2"/>
                <a:gd name="T3" fmla="*/ 2 h 5"/>
                <a:gd name="T4" fmla="*/ 0 w 2"/>
                <a:gd name="T5" fmla="*/ 3 h 5"/>
                <a:gd name="T6" fmla="*/ 2 w 2"/>
                <a:gd name="T7" fmla="*/ 4 h 5"/>
                <a:gd name="T8" fmla="*/ 2 w 2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0" y="0"/>
                  </a:move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2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28" name="Freeform 1618"/>
            <p:cNvSpPr>
              <a:spLocks/>
            </p:cNvSpPr>
            <p:nvPr/>
          </p:nvSpPr>
          <p:spPr bwMode="auto">
            <a:xfrm>
              <a:off x="583" y="1379"/>
              <a:ext cx="6" cy="6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3 h 6"/>
                <a:gd name="T4" fmla="*/ 6 w 6"/>
                <a:gd name="T5" fmla="*/ 1 h 6"/>
                <a:gd name="T6" fmla="*/ 6 w 6"/>
                <a:gd name="T7" fmla="*/ 0 h 6"/>
                <a:gd name="T8" fmla="*/ 5 w 6"/>
                <a:gd name="T9" fmla="*/ 0 h 6"/>
                <a:gd name="T10" fmla="*/ 3 w 6"/>
                <a:gd name="T11" fmla="*/ 1 h 6"/>
                <a:gd name="T12" fmla="*/ 2 w 6"/>
                <a:gd name="T13" fmla="*/ 3 h 6"/>
                <a:gd name="T14" fmla="*/ 2 w 6"/>
                <a:gd name="T15" fmla="*/ 4 h 6"/>
                <a:gd name="T16" fmla="*/ 0 w 6"/>
                <a:gd name="T17" fmla="*/ 5 h 6"/>
                <a:gd name="T18" fmla="*/ 0 w 6"/>
                <a:gd name="T19" fmla="*/ 6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6"/>
                <a:gd name="T32" fmla="*/ 6 w 6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6">
                  <a:moveTo>
                    <a:pt x="6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2" y="4"/>
                  </a:lnTo>
                  <a:lnTo>
                    <a:pt x="0" y="5"/>
                  </a:lnTo>
                  <a:lnTo>
                    <a:pt x="0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29" name="Freeform 1619"/>
            <p:cNvSpPr>
              <a:spLocks/>
            </p:cNvSpPr>
            <p:nvPr/>
          </p:nvSpPr>
          <p:spPr bwMode="auto">
            <a:xfrm>
              <a:off x="586" y="1384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1 h 3"/>
                <a:gd name="T4" fmla="*/ 0 w 2"/>
                <a:gd name="T5" fmla="*/ 3 h 3"/>
                <a:gd name="T6" fmla="*/ 0 60000 65536"/>
                <a:gd name="T7" fmla="*/ 0 60000 65536"/>
                <a:gd name="T8" fmla="*/ 0 60000 65536"/>
                <a:gd name="T9" fmla="*/ 0 w 2"/>
                <a:gd name="T10" fmla="*/ 0 h 3"/>
                <a:gd name="T11" fmla="*/ 2 w 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3">
                  <a:moveTo>
                    <a:pt x="2" y="0"/>
                  </a:move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30" name="Freeform 1620"/>
            <p:cNvSpPr>
              <a:spLocks/>
            </p:cNvSpPr>
            <p:nvPr/>
          </p:nvSpPr>
          <p:spPr bwMode="auto">
            <a:xfrm>
              <a:off x="602" y="1388"/>
              <a:ext cx="4" cy="2"/>
            </a:xfrm>
            <a:custGeom>
              <a:avLst/>
              <a:gdLst>
                <a:gd name="T0" fmla="*/ 4 w 4"/>
                <a:gd name="T1" fmla="*/ 2 h 2"/>
                <a:gd name="T2" fmla="*/ 3 w 4"/>
                <a:gd name="T3" fmla="*/ 2 h 2"/>
                <a:gd name="T4" fmla="*/ 3 w 4"/>
                <a:gd name="T5" fmla="*/ 2 h 2"/>
                <a:gd name="T6" fmla="*/ 1 w 4"/>
                <a:gd name="T7" fmla="*/ 1 h 2"/>
                <a:gd name="T8" fmla="*/ 0 w 4"/>
                <a:gd name="T9" fmla="*/ 0 h 2"/>
                <a:gd name="T10" fmla="*/ 1 w 4"/>
                <a:gd name="T11" fmla="*/ 0 h 2"/>
                <a:gd name="T12" fmla="*/ 3 w 4"/>
                <a:gd name="T13" fmla="*/ 0 h 2"/>
                <a:gd name="T14" fmla="*/ 4 w 4"/>
                <a:gd name="T15" fmla="*/ 0 h 2"/>
                <a:gd name="T16" fmla="*/ 4 w 4"/>
                <a:gd name="T17" fmla="*/ 1 h 2"/>
                <a:gd name="T18" fmla="*/ 4 w 4"/>
                <a:gd name="T19" fmla="*/ 2 h 2"/>
                <a:gd name="T20" fmla="*/ 4 w 4"/>
                <a:gd name="T21" fmla="*/ 2 h 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"/>
                <a:gd name="T34" fmla="*/ 0 h 2"/>
                <a:gd name="T35" fmla="*/ 4 w 4"/>
                <a:gd name="T36" fmla="*/ 2 h 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" h="2">
                  <a:moveTo>
                    <a:pt x="4" y="2"/>
                  </a:moveTo>
                  <a:lnTo>
                    <a:pt x="3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31" name="Freeform 1621"/>
            <p:cNvSpPr>
              <a:spLocks/>
            </p:cNvSpPr>
            <p:nvPr/>
          </p:nvSpPr>
          <p:spPr bwMode="auto">
            <a:xfrm>
              <a:off x="611" y="1390"/>
              <a:ext cx="3" cy="3"/>
            </a:xfrm>
            <a:custGeom>
              <a:avLst/>
              <a:gdLst>
                <a:gd name="T0" fmla="*/ 0 w 3"/>
                <a:gd name="T1" fmla="*/ 1 h 3"/>
                <a:gd name="T2" fmla="*/ 2 w 3"/>
                <a:gd name="T3" fmla="*/ 3 h 3"/>
                <a:gd name="T4" fmla="*/ 2 w 3"/>
                <a:gd name="T5" fmla="*/ 3 h 3"/>
                <a:gd name="T6" fmla="*/ 3 w 3"/>
                <a:gd name="T7" fmla="*/ 3 h 3"/>
                <a:gd name="T8" fmla="*/ 3 w 3"/>
                <a:gd name="T9" fmla="*/ 1 h 3"/>
                <a:gd name="T10" fmla="*/ 2 w 3"/>
                <a:gd name="T11" fmla="*/ 0 h 3"/>
                <a:gd name="T12" fmla="*/ 0 w 3"/>
                <a:gd name="T13" fmla="*/ 1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"/>
                <a:gd name="T22" fmla="*/ 0 h 3"/>
                <a:gd name="T23" fmla="*/ 3 w 3"/>
                <a:gd name="T24" fmla="*/ 3 h 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" h="3">
                  <a:moveTo>
                    <a:pt x="0" y="1"/>
                  </a:moveTo>
                  <a:lnTo>
                    <a:pt x="2" y="3"/>
                  </a:lnTo>
                  <a:lnTo>
                    <a:pt x="3" y="3"/>
                  </a:lnTo>
                  <a:lnTo>
                    <a:pt x="3" y="1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32" name="Freeform 1622"/>
            <p:cNvSpPr>
              <a:spLocks/>
            </p:cNvSpPr>
            <p:nvPr/>
          </p:nvSpPr>
          <p:spPr bwMode="auto">
            <a:xfrm>
              <a:off x="603" y="1388"/>
              <a:ext cx="3" cy="2"/>
            </a:xfrm>
            <a:custGeom>
              <a:avLst/>
              <a:gdLst>
                <a:gd name="T0" fmla="*/ 2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2 w 3"/>
                <a:gd name="T7" fmla="*/ 2 h 2"/>
                <a:gd name="T8" fmla="*/ 3 w 3"/>
                <a:gd name="T9" fmla="*/ 1 h 2"/>
                <a:gd name="T10" fmla="*/ 3 w 3"/>
                <a:gd name="T11" fmla="*/ 0 h 2"/>
                <a:gd name="T12" fmla="*/ 2 w 3"/>
                <a:gd name="T13" fmla="*/ 0 h 2"/>
                <a:gd name="T14" fmla="*/ 2 w 3"/>
                <a:gd name="T15" fmla="*/ 0 h 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"/>
                <a:gd name="T25" fmla="*/ 0 h 2"/>
                <a:gd name="T26" fmla="*/ 3 w 3"/>
                <a:gd name="T27" fmla="*/ 2 h 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" h="2">
                  <a:moveTo>
                    <a:pt x="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2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</p:grpSp>
      <p:pic>
        <p:nvPicPr>
          <p:cNvPr id="233" name="Picture 5" descr="N09061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3571876"/>
            <a:ext cx="1047586" cy="786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38" name="Straight Arrow Connector 237"/>
          <p:cNvCxnSpPr/>
          <p:nvPr/>
        </p:nvCxnSpPr>
        <p:spPr>
          <a:xfrm flipV="1">
            <a:off x="2643174" y="1484305"/>
            <a:ext cx="571504" cy="20412"/>
          </a:xfrm>
          <a:prstGeom prst="straightConnector1">
            <a:avLst/>
          </a:prstGeom>
          <a:ln w="28575">
            <a:solidFill>
              <a:schemeClr val="tx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Arrow Connector 238"/>
          <p:cNvCxnSpPr/>
          <p:nvPr/>
        </p:nvCxnSpPr>
        <p:spPr>
          <a:xfrm rot="10800000">
            <a:off x="6143636" y="1484306"/>
            <a:ext cx="500066" cy="1"/>
          </a:xfrm>
          <a:prstGeom prst="straightConnector1">
            <a:avLst/>
          </a:prstGeom>
          <a:ln w="28575">
            <a:solidFill>
              <a:schemeClr val="tx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0" name="Picture 4" descr="ER_Shanghai_dru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1192" y="1984371"/>
            <a:ext cx="1183420" cy="785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1" name="Picture 11" descr="plane park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055808"/>
            <a:ext cx="1000132" cy="656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43"/>
          <p:cNvGrpSpPr/>
          <p:nvPr/>
        </p:nvGrpSpPr>
        <p:grpSpPr>
          <a:xfrm>
            <a:off x="432639" y="142852"/>
            <a:ext cx="8278722" cy="714380"/>
            <a:chOff x="0" y="0"/>
            <a:chExt cx="8278722" cy="714380"/>
          </a:xfrm>
        </p:grpSpPr>
        <p:sp>
          <p:nvSpPr>
            <p:cNvPr id="245" name="Rounded Rectangle 244"/>
            <p:cNvSpPr/>
            <p:nvPr/>
          </p:nvSpPr>
          <p:spPr>
            <a:xfrm>
              <a:off x="0" y="0"/>
              <a:ext cx="8278722" cy="584452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7" name="Rounded Rectangle 4"/>
            <p:cNvSpPr/>
            <p:nvPr/>
          </p:nvSpPr>
          <p:spPr>
            <a:xfrm>
              <a:off x="28531" y="15607"/>
              <a:ext cx="8221660" cy="6987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68580" rIns="137160" bIns="68580" numCol="1" spcCol="1270" anchor="ctr" anchorCtr="0">
              <a:noAutofit/>
            </a:bodyPr>
            <a:lstStyle/>
            <a:p>
              <a:pPr lvl="0" algn="ctr" defTabSz="1600200" rtl="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3600" b="1" baseline="30000" dirty="0" smtClean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ขั้นตอนการ</a:t>
              </a:r>
              <a:r>
                <a:rPr lang="th-TH" sz="3600" b="1" kern="1200" baseline="30000" dirty="0" smtClean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ส่งออกทางเรือ ทางอากาศ ทางบก</a:t>
              </a:r>
              <a:endParaRPr lang="en-US" sz="3600" b="1" kern="1200" baseline="300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244" name="Rectangle 21"/>
          <p:cNvSpPr>
            <a:spLocks noChangeArrowheads="1"/>
          </p:cNvSpPr>
          <p:nvPr/>
        </p:nvSpPr>
        <p:spPr bwMode="auto">
          <a:xfrm>
            <a:off x="71406" y="4286256"/>
            <a:ext cx="1500198" cy="714380"/>
          </a:xfrm>
          <a:prstGeom prst="rect">
            <a:avLst/>
          </a:prstGeom>
          <a:solidFill>
            <a:srgbClr val="92D050"/>
          </a:solidFill>
          <a:ln w="12700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 eaLnBrk="0" hangingPunct="0"/>
            <a:r>
              <a:rPr lang="en-US" sz="12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Green Line 0309</a:t>
            </a:r>
            <a:endParaRPr lang="th-TH" sz="1200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algn="ctr" eaLnBrk="0" hangingPunct="0">
              <a:lnSpc>
                <a:spcPct val="150000"/>
              </a:lnSpc>
            </a:pPr>
            <a:r>
              <a:rPr lang="th-TH" sz="12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ยกเว้น</a:t>
            </a:r>
            <a:r>
              <a:rPr lang="th-TH" sz="12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การ</a:t>
            </a:r>
            <a:r>
              <a:rPr lang="th-TH" sz="12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ตรวจ</a:t>
            </a:r>
          </a:p>
        </p:txBody>
      </p:sp>
      <p:sp>
        <p:nvSpPr>
          <p:cNvPr id="248" name="Rectangle 2"/>
          <p:cNvSpPr>
            <a:spLocks noRot="1" noChangeArrowheads="1"/>
          </p:cNvSpPr>
          <p:nvPr/>
        </p:nvSpPr>
        <p:spPr bwMode="auto">
          <a:xfrm>
            <a:off x="214282" y="5643578"/>
            <a:ext cx="2162173" cy="928670"/>
          </a:xfrm>
          <a:prstGeom prst="rect">
            <a:avLst/>
          </a:prstGeom>
          <a:solidFill>
            <a:srgbClr val="FFFF99"/>
          </a:solidFill>
          <a:ln w="28575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anchor="b"/>
          <a:lstStyle/>
          <a:p>
            <a:pPr marL="342900" indent="-342900" algn="ctr">
              <a:spcBef>
                <a:spcPts val="600"/>
              </a:spcBef>
            </a:pPr>
            <a:endParaRPr lang="en-US" altLang="zh-CN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SimSun" pitchFamily="2" charset="-122"/>
              <a:cs typeface="Tahoma" pitchFamily="34" charset="0"/>
            </a:endParaRPr>
          </a:p>
          <a:p>
            <a:pPr marL="342900" indent="-342900" algn="ctr">
              <a:spcBef>
                <a:spcPts val="600"/>
              </a:spcBef>
            </a:pPr>
            <a:endParaRPr lang="en-US" altLang="zh-CN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SimSun" pitchFamily="2" charset="-122"/>
              <a:cs typeface="Tahoma" pitchFamily="34" charset="0"/>
            </a:endParaRPr>
          </a:p>
          <a:p>
            <a:pPr marL="342900" indent="-342900" algn="ctr">
              <a:spcBef>
                <a:spcPts val="600"/>
              </a:spcBef>
            </a:pPr>
            <a:r>
              <a:rPr lang="en-US" altLang="zh-CN" sz="1400" b="1" dirty="0" smtClean="0">
                <a:solidFill>
                  <a:schemeClr val="bg1"/>
                </a:solidFill>
                <a:latin typeface="Tahoma" pitchFamily="34" charset="0"/>
                <a:ea typeface="SimSun" pitchFamily="2" charset="-122"/>
                <a:cs typeface="Tahoma" pitchFamily="34" charset="0"/>
              </a:rPr>
              <a:t>Last Port</a:t>
            </a:r>
          </a:p>
          <a:p>
            <a:pPr marL="342900" indent="-342900" algn="ctr">
              <a:spcBef>
                <a:spcPts val="600"/>
              </a:spcBef>
            </a:pPr>
            <a:r>
              <a:rPr lang="en-US" altLang="zh-CN" sz="1400" b="1" dirty="0" smtClean="0">
                <a:solidFill>
                  <a:schemeClr val="bg1"/>
                </a:solidFill>
                <a:latin typeface="Tahoma" pitchFamily="34" charset="0"/>
                <a:ea typeface="SimSun" pitchFamily="2" charset="-122"/>
                <a:cs typeface="Tahoma" pitchFamily="34" charset="0"/>
              </a:rPr>
              <a:t>Risk </a:t>
            </a:r>
            <a:r>
              <a:rPr lang="en-US" altLang="zh-CN" sz="1400" b="1" dirty="0">
                <a:solidFill>
                  <a:schemeClr val="bg1"/>
                </a:solidFill>
                <a:latin typeface="Tahoma" pitchFamily="34" charset="0"/>
                <a:ea typeface="SimSun" pitchFamily="2" charset="-122"/>
                <a:cs typeface="Tahoma" pitchFamily="34" charset="0"/>
              </a:rPr>
              <a:t>Management</a:t>
            </a:r>
            <a:endParaRPr lang="en-US" sz="14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ctr">
              <a:spcBef>
                <a:spcPts val="6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14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Customs Profile </a:t>
            </a:r>
            <a:endParaRPr lang="th-TH" sz="14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49" name="Rectangle 21"/>
          <p:cNvSpPr>
            <a:spLocks noChangeArrowheads="1"/>
          </p:cNvSpPr>
          <p:nvPr/>
        </p:nvSpPr>
        <p:spPr bwMode="auto">
          <a:xfrm>
            <a:off x="1714480" y="4286256"/>
            <a:ext cx="1428760" cy="714380"/>
          </a:xfrm>
          <a:prstGeom prst="rect">
            <a:avLst/>
          </a:prstGeom>
          <a:solidFill>
            <a:srgbClr val="FF66CC"/>
          </a:solidFill>
          <a:ln w="12700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 eaLnBrk="0" hangingPunct="0">
              <a:lnSpc>
                <a:spcPct val="150000"/>
              </a:lnSpc>
            </a:pPr>
            <a:r>
              <a:rPr lang="en-US" sz="12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Red Line 0301</a:t>
            </a:r>
          </a:p>
          <a:p>
            <a:pPr algn="ctr" eaLnBrk="0" hangingPunct="0"/>
            <a:r>
              <a:rPr lang="th-TH" sz="12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เปิดตรวจ</a:t>
            </a:r>
            <a:endParaRPr lang="th-TH" sz="12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250" name="Elbow Connector 249"/>
          <p:cNvCxnSpPr/>
          <p:nvPr/>
        </p:nvCxnSpPr>
        <p:spPr>
          <a:xfrm rot="16200000" flipV="1">
            <a:off x="821505" y="5179231"/>
            <a:ext cx="428628" cy="357190"/>
          </a:xfrm>
          <a:prstGeom prst="bentConnector3">
            <a:avLst>
              <a:gd name="adj1" fmla="val 50000"/>
            </a:avLst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Elbow Connector 250"/>
          <p:cNvCxnSpPr/>
          <p:nvPr/>
        </p:nvCxnSpPr>
        <p:spPr>
          <a:xfrm rot="5400000" flipH="1" flipV="1">
            <a:off x="1928794" y="5143512"/>
            <a:ext cx="428628" cy="428628"/>
          </a:xfrm>
          <a:prstGeom prst="bentConnector3">
            <a:avLst>
              <a:gd name="adj1" fmla="val 50000"/>
            </a:avLst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/>
          <p:cNvCxnSpPr/>
          <p:nvPr/>
        </p:nvCxnSpPr>
        <p:spPr>
          <a:xfrm rot="5400000" flipH="1" flipV="1">
            <a:off x="1294022" y="3848664"/>
            <a:ext cx="555635" cy="2059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Rectangle 11"/>
          <p:cNvSpPr>
            <a:spLocks noChangeArrowheads="1"/>
          </p:cNvSpPr>
          <p:nvPr/>
        </p:nvSpPr>
        <p:spPr bwMode="auto">
          <a:xfrm>
            <a:off x="3357554" y="5429264"/>
            <a:ext cx="2786082" cy="873146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th-TH" sz="1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จัดทำใบกำกับการขนย้ายสินค้า</a:t>
            </a:r>
          </a:p>
          <a:p>
            <a:pPr algn="ctr" eaLnBrk="0" hangingPunct="0">
              <a:lnSpc>
                <a:spcPct val="150000"/>
              </a:lnSpc>
            </a:pPr>
            <a:r>
              <a:rPr lang="en-US" sz="1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Goods Control List</a:t>
            </a:r>
            <a:endParaRPr lang="en-US" sz="16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34" name="Picture 3" descr="F:\DCIM\107_2008\IMGP95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437564">
            <a:off x="333822" y="3584465"/>
            <a:ext cx="1104584" cy="676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4" name="Picture 3" descr="F:\DCIM\107_2008\IMGP95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60" y="5577626"/>
            <a:ext cx="924763" cy="566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5" name="Line 16"/>
          <p:cNvSpPr>
            <a:spLocks noChangeShapeType="1"/>
          </p:cNvSpPr>
          <p:nvPr/>
        </p:nvSpPr>
        <p:spPr bwMode="auto">
          <a:xfrm>
            <a:off x="7929586" y="4786322"/>
            <a:ext cx="0" cy="64294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th-TH" dirty="0"/>
          </a:p>
        </p:txBody>
      </p:sp>
      <p:cxnSp>
        <p:nvCxnSpPr>
          <p:cNvPr id="266" name="Straight Arrow Connector 265"/>
          <p:cNvCxnSpPr/>
          <p:nvPr/>
        </p:nvCxnSpPr>
        <p:spPr>
          <a:xfrm rot="10800000">
            <a:off x="6296036" y="4286256"/>
            <a:ext cx="500066" cy="1"/>
          </a:xfrm>
          <a:prstGeom prst="straightConnector1">
            <a:avLst/>
          </a:prstGeom>
          <a:ln w="28575">
            <a:solidFill>
              <a:schemeClr val="tx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" name="Line 16"/>
          <p:cNvSpPr>
            <a:spLocks noChangeShapeType="1"/>
          </p:cNvSpPr>
          <p:nvPr/>
        </p:nvSpPr>
        <p:spPr bwMode="auto">
          <a:xfrm>
            <a:off x="4786314" y="4714884"/>
            <a:ext cx="0" cy="64294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th-TH" dirty="0"/>
          </a:p>
        </p:txBody>
      </p:sp>
      <p:sp>
        <p:nvSpPr>
          <p:cNvPr id="268" name="Line 18"/>
          <p:cNvSpPr>
            <a:spLocks noChangeShapeType="1"/>
          </p:cNvSpPr>
          <p:nvPr/>
        </p:nvSpPr>
        <p:spPr bwMode="auto">
          <a:xfrm flipH="1">
            <a:off x="2508236" y="6215082"/>
            <a:ext cx="785818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th-TH" dirty="0"/>
          </a:p>
        </p:txBody>
      </p:sp>
      <p:sp>
        <p:nvSpPr>
          <p:cNvPr id="269" name="Line 16"/>
          <p:cNvSpPr>
            <a:spLocks noChangeShapeType="1"/>
          </p:cNvSpPr>
          <p:nvPr/>
        </p:nvSpPr>
        <p:spPr bwMode="auto">
          <a:xfrm>
            <a:off x="7858148" y="1928802"/>
            <a:ext cx="0" cy="64294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th-TH" dirty="0"/>
          </a:p>
        </p:txBody>
      </p:sp>
      <p:pic>
        <p:nvPicPr>
          <p:cNvPr id="270" name="Picture 2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5093568" y="2539946"/>
            <a:ext cx="1397010" cy="78581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35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35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335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335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335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335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335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1000"/>
                                        <p:tgtEl>
                                          <p:spTgt spid="335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6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1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9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4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9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1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6" dur="1000"/>
                                        <p:tgtEl>
                                          <p:spTgt spid="335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1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4" dur="500"/>
                                        <p:tgtEl>
                                          <p:spTgt spid="335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875" grpId="0" animBg="1" autoUpdateAnimBg="0"/>
      <p:bldP spid="335878" grpId="0" animBg="1"/>
      <p:bldP spid="335879" grpId="0" animBg="1"/>
      <p:bldP spid="335880" grpId="0" animBg="1" autoUpdateAnimBg="0"/>
      <p:bldP spid="335881" grpId="0" animBg="1" autoUpdateAnimBg="0"/>
      <p:bldP spid="335882" grpId="0" animBg="1"/>
      <p:bldP spid="335883" grpId="0" animBg="1"/>
      <p:bldP spid="335884" grpId="0" animBg="1" autoUpdateAnimBg="0"/>
      <p:bldP spid="335888" grpId="0" animBg="1"/>
      <p:bldP spid="335895" grpId="0" animBg="1"/>
      <p:bldP spid="244" grpId="0" animBg="1"/>
      <p:bldP spid="248" grpId="0" animBg="1"/>
      <p:bldP spid="249" grpId="0" animBg="1"/>
      <p:bldP spid="246" grpId="0" animBg="1"/>
      <p:bldP spid="265" grpId="0" animBg="1"/>
      <p:bldP spid="267" grpId="0" animBg="1"/>
      <p:bldP spid="268" grpId="0" animBg="1"/>
      <p:bldP spid="26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0" descr="web_database_icon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80216" y="2099848"/>
            <a:ext cx="1315773" cy="131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ลูกศรขวา 15"/>
          <p:cNvSpPr/>
          <p:nvPr/>
        </p:nvSpPr>
        <p:spPr>
          <a:xfrm>
            <a:off x="3612934" y="2357430"/>
            <a:ext cx="816190" cy="357186"/>
          </a:xfrm>
          <a:prstGeom prst="rightArrow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240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25" name="Picture 40" descr="web_database_icon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406651" y="1606598"/>
            <a:ext cx="659144" cy="659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0" descr="web_database_icon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406651" y="2350786"/>
            <a:ext cx="659144" cy="659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0" descr="web_database_icon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406651" y="3082025"/>
            <a:ext cx="659144" cy="659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" name="Elbow Connector 27"/>
          <p:cNvCxnSpPr>
            <a:stCxn id="16" idx="3"/>
            <a:endCxn id="25" idx="1"/>
          </p:cNvCxnSpPr>
          <p:nvPr/>
        </p:nvCxnSpPr>
        <p:spPr>
          <a:xfrm flipV="1">
            <a:off x="5895989" y="1936170"/>
            <a:ext cx="510662" cy="821565"/>
          </a:xfrm>
          <a:prstGeom prst="bentConnector3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16" idx="3"/>
            <a:endCxn id="27" idx="1"/>
          </p:cNvCxnSpPr>
          <p:nvPr/>
        </p:nvCxnSpPr>
        <p:spPr>
          <a:xfrm>
            <a:off x="5895989" y="2757735"/>
            <a:ext cx="510662" cy="653862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152512" y="1704101"/>
            <a:ext cx="1895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Customs </a:t>
            </a:r>
            <a:r>
              <a:rPr lang="en-US" sz="20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Registration</a:t>
            </a:r>
            <a:endParaRPr lang="th-TH" sz="20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142583" y="2480303"/>
            <a:ext cx="14382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Reference Files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142583" y="3057654"/>
            <a:ext cx="14351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Profile Risk Management</a:t>
            </a:r>
            <a:endParaRPr lang="th-TH" sz="20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996960" y="1500174"/>
            <a:ext cx="24822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Thai Customs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Electronic System (TCES)</a:t>
            </a:r>
            <a:endParaRPr lang="th-TH" sz="24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cxnSp>
        <p:nvCxnSpPr>
          <p:cNvPr id="34" name="Elbow Connector 33"/>
          <p:cNvCxnSpPr/>
          <p:nvPr/>
        </p:nvCxnSpPr>
        <p:spPr>
          <a:xfrm>
            <a:off x="2357422" y="5429264"/>
            <a:ext cx="3071834" cy="1588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รูปภาพ 4" descr="400px-Airplane_silhouette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28662" y="4143380"/>
            <a:ext cx="602213" cy="552214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36" name="Elbow Connector 35"/>
          <p:cNvCxnSpPr>
            <a:stCxn id="16" idx="2"/>
          </p:cNvCxnSpPr>
          <p:nvPr/>
        </p:nvCxnSpPr>
        <p:spPr>
          <a:xfrm rot="16200000" flipH="1">
            <a:off x="4934081" y="3719642"/>
            <a:ext cx="1585015" cy="976971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49"/>
          <p:cNvCxnSpPr/>
          <p:nvPr/>
        </p:nvCxnSpPr>
        <p:spPr>
          <a:xfrm rot="10800000" flipV="1">
            <a:off x="2357423" y="3415620"/>
            <a:ext cx="2809243" cy="1799329"/>
          </a:xfrm>
          <a:prstGeom prst="bentConnector3">
            <a:avLst>
              <a:gd name="adj1" fmla="val 50000"/>
            </a:avLst>
          </a:prstGeom>
          <a:ln w="38100">
            <a:solidFill>
              <a:srgbClr val="008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"/>
          <p:cNvGrpSpPr/>
          <p:nvPr/>
        </p:nvGrpSpPr>
        <p:grpSpPr>
          <a:xfrm>
            <a:off x="285720" y="2227948"/>
            <a:ext cx="3123740" cy="1258686"/>
            <a:chOff x="305937" y="2478115"/>
            <a:chExt cx="3123740" cy="1258686"/>
          </a:xfrm>
        </p:grpSpPr>
        <p:sp>
          <p:nvSpPr>
            <p:cNvPr id="39" name="สี่เหลี่ยมมุมมน 7"/>
            <p:cNvSpPr/>
            <p:nvPr/>
          </p:nvSpPr>
          <p:spPr>
            <a:xfrm>
              <a:off x="305937" y="2478115"/>
              <a:ext cx="3123740" cy="12586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2400">
                <a:latin typeface="TH SarabunIT๙" pitchFamily="34" charset="-34"/>
                <a:cs typeface="TH SarabunIT๙" pitchFamily="34" charset="-34"/>
              </a:endParaRPr>
            </a:p>
          </p:txBody>
        </p:sp>
        <p:sp>
          <p:nvSpPr>
            <p:cNvPr id="40" name="สี่เหลี่ยมมุมมน 8"/>
            <p:cNvSpPr/>
            <p:nvPr/>
          </p:nvSpPr>
          <p:spPr>
            <a:xfrm>
              <a:off x="1234631" y="2590946"/>
              <a:ext cx="2123303" cy="1034541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000" b="1" dirty="0" smtClean="0">
                  <a:solidFill>
                    <a:schemeClr val="tx1"/>
                  </a:solidFill>
                  <a:latin typeface="TH SarabunIT๙" pitchFamily="34" charset="-34"/>
                  <a:cs typeface="TH SarabunIT๙" pitchFamily="34" charset="-34"/>
                </a:rPr>
                <a:t>ผู้ส่งออก/ตัวแทน ส่งข้อมูลเพื่อจัดทำใบขนสินค้าและใบกำกับการขนย้ายสินค้า</a:t>
              </a:r>
              <a:endParaRPr lang="th-TH" sz="20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endParaRPr>
            </a:p>
          </p:txBody>
        </p:sp>
      </p:grpSp>
      <p:sp>
        <p:nvSpPr>
          <p:cNvPr id="42" name="Rectangle 41"/>
          <p:cNvSpPr/>
          <p:nvPr/>
        </p:nvSpPr>
        <p:spPr>
          <a:xfrm>
            <a:off x="2337205" y="4631612"/>
            <a:ext cx="2438789" cy="40011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ยกเว้นการตรวจสอบสินค้า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12340" y="357166"/>
            <a:ext cx="2188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e-Export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4" name="Picture 4" descr="ER_Shanghai_druc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857760"/>
            <a:ext cx="986168" cy="65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401581" flipH="1">
            <a:off x="1093040" y="4825962"/>
            <a:ext cx="1397010" cy="78581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  <p:sp>
        <p:nvSpPr>
          <p:cNvPr id="46" name="Rectangle 45"/>
          <p:cNvSpPr/>
          <p:nvPr/>
        </p:nvSpPr>
        <p:spPr>
          <a:xfrm>
            <a:off x="6357950" y="3857628"/>
            <a:ext cx="2643174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บรรจุสินค้าเข้าคอนเทนเนอร์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บรรทุกขึ้นรถยนต์หรือลงเรือฉลอม</a:t>
            </a:r>
            <a:endParaRPr lang="en-US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grpSp>
        <p:nvGrpSpPr>
          <p:cNvPr id="3" name="Group 1422"/>
          <p:cNvGrpSpPr>
            <a:grpSpLocks/>
          </p:cNvGrpSpPr>
          <p:nvPr/>
        </p:nvGrpSpPr>
        <p:grpSpPr bwMode="auto">
          <a:xfrm>
            <a:off x="7929586" y="4786322"/>
            <a:ext cx="1000132" cy="785818"/>
            <a:chOff x="108" y="1210"/>
            <a:chExt cx="936" cy="677"/>
          </a:xfrm>
          <a:scene3d>
            <a:camera prst="isometricOffAxis2Left"/>
            <a:lightRig rig="threePt" dir="t"/>
          </a:scene3d>
        </p:grpSpPr>
        <p:sp>
          <p:nvSpPr>
            <p:cNvPr id="48" name="Freeform 1423"/>
            <p:cNvSpPr>
              <a:spLocks/>
            </p:cNvSpPr>
            <p:nvPr/>
          </p:nvSpPr>
          <p:spPr bwMode="auto">
            <a:xfrm>
              <a:off x="108" y="1604"/>
              <a:ext cx="936" cy="283"/>
            </a:xfrm>
            <a:custGeom>
              <a:avLst/>
              <a:gdLst>
                <a:gd name="T0" fmla="*/ 936 w 936"/>
                <a:gd name="T1" fmla="*/ 0 h 283"/>
                <a:gd name="T2" fmla="*/ 551 w 936"/>
                <a:gd name="T3" fmla="*/ 0 h 283"/>
                <a:gd name="T4" fmla="*/ 0 w 936"/>
                <a:gd name="T5" fmla="*/ 184 h 283"/>
                <a:gd name="T6" fmla="*/ 0 w 936"/>
                <a:gd name="T7" fmla="*/ 283 h 283"/>
                <a:gd name="T8" fmla="*/ 936 w 936"/>
                <a:gd name="T9" fmla="*/ 283 h 283"/>
                <a:gd name="T10" fmla="*/ 936 w 936"/>
                <a:gd name="T11" fmla="*/ 0 h 2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36"/>
                <a:gd name="T19" fmla="*/ 0 h 283"/>
                <a:gd name="T20" fmla="*/ 936 w 936"/>
                <a:gd name="T21" fmla="*/ 283 h 2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36" h="283">
                  <a:moveTo>
                    <a:pt x="936" y="0"/>
                  </a:moveTo>
                  <a:lnTo>
                    <a:pt x="551" y="0"/>
                  </a:lnTo>
                  <a:lnTo>
                    <a:pt x="0" y="184"/>
                  </a:lnTo>
                  <a:lnTo>
                    <a:pt x="0" y="283"/>
                  </a:lnTo>
                  <a:lnTo>
                    <a:pt x="936" y="283"/>
                  </a:lnTo>
                  <a:lnTo>
                    <a:pt x="936" y="0"/>
                  </a:lnTo>
                  <a:close/>
                </a:path>
              </a:pathLst>
            </a:cu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49" name="Freeform 1424"/>
            <p:cNvSpPr>
              <a:spLocks/>
            </p:cNvSpPr>
            <p:nvPr/>
          </p:nvSpPr>
          <p:spPr bwMode="auto">
            <a:xfrm>
              <a:off x="136" y="1701"/>
              <a:ext cx="33" cy="89"/>
            </a:xfrm>
            <a:custGeom>
              <a:avLst/>
              <a:gdLst>
                <a:gd name="T0" fmla="*/ 33 w 33"/>
                <a:gd name="T1" fmla="*/ 3 h 89"/>
                <a:gd name="T2" fmla="*/ 33 w 33"/>
                <a:gd name="T3" fmla="*/ 88 h 89"/>
                <a:gd name="T4" fmla="*/ 8 w 33"/>
                <a:gd name="T5" fmla="*/ 89 h 89"/>
                <a:gd name="T6" fmla="*/ 0 w 33"/>
                <a:gd name="T7" fmla="*/ 0 h 89"/>
                <a:gd name="T8" fmla="*/ 33 w 33"/>
                <a:gd name="T9" fmla="*/ 3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89"/>
                <a:gd name="T17" fmla="*/ 33 w 33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89">
                  <a:moveTo>
                    <a:pt x="33" y="3"/>
                  </a:moveTo>
                  <a:lnTo>
                    <a:pt x="33" y="88"/>
                  </a:lnTo>
                  <a:lnTo>
                    <a:pt x="8" y="89"/>
                  </a:lnTo>
                  <a:lnTo>
                    <a:pt x="0" y="0"/>
                  </a:lnTo>
                  <a:lnTo>
                    <a:pt x="33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50" name="Freeform 1425"/>
            <p:cNvSpPr>
              <a:spLocks/>
            </p:cNvSpPr>
            <p:nvPr/>
          </p:nvSpPr>
          <p:spPr bwMode="auto">
            <a:xfrm>
              <a:off x="133" y="1788"/>
              <a:ext cx="599" cy="61"/>
            </a:xfrm>
            <a:custGeom>
              <a:avLst/>
              <a:gdLst>
                <a:gd name="T0" fmla="*/ 539 w 599"/>
                <a:gd name="T1" fmla="*/ 12 h 61"/>
                <a:gd name="T2" fmla="*/ 599 w 599"/>
                <a:gd name="T3" fmla="*/ 12 h 61"/>
                <a:gd name="T4" fmla="*/ 322 w 599"/>
                <a:gd name="T5" fmla="*/ 61 h 61"/>
                <a:gd name="T6" fmla="*/ 8 w 599"/>
                <a:gd name="T7" fmla="*/ 40 h 61"/>
                <a:gd name="T8" fmla="*/ 0 w 599"/>
                <a:gd name="T9" fmla="*/ 0 h 61"/>
                <a:gd name="T10" fmla="*/ 539 w 599"/>
                <a:gd name="T11" fmla="*/ 12 h 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9"/>
                <a:gd name="T19" fmla="*/ 0 h 61"/>
                <a:gd name="T20" fmla="*/ 599 w 599"/>
                <a:gd name="T21" fmla="*/ 61 h 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9" h="61">
                  <a:moveTo>
                    <a:pt x="539" y="12"/>
                  </a:moveTo>
                  <a:lnTo>
                    <a:pt x="599" y="12"/>
                  </a:lnTo>
                  <a:lnTo>
                    <a:pt x="322" y="61"/>
                  </a:lnTo>
                  <a:lnTo>
                    <a:pt x="8" y="40"/>
                  </a:lnTo>
                  <a:lnTo>
                    <a:pt x="0" y="0"/>
                  </a:lnTo>
                  <a:lnTo>
                    <a:pt x="539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51" name="Freeform 1426"/>
            <p:cNvSpPr>
              <a:spLocks/>
            </p:cNvSpPr>
            <p:nvPr/>
          </p:nvSpPr>
          <p:spPr bwMode="auto">
            <a:xfrm>
              <a:off x="108" y="1841"/>
              <a:ext cx="33" cy="33"/>
            </a:xfrm>
            <a:custGeom>
              <a:avLst/>
              <a:gdLst>
                <a:gd name="T0" fmla="*/ 33 w 33"/>
                <a:gd name="T1" fmla="*/ 0 h 33"/>
                <a:gd name="T2" fmla="*/ 33 w 33"/>
                <a:gd name="T3" fmla="*/ 1 h 33"/>
                <a:gd name="T4" fmla="*/ 33 w 33"/>
                <a:gd name="T5" fmla="*/ 2 h 33"/>
                <a:gd name="T6" fmla="*/ 33 w 33"/>
                <a:gd name="T7" fmla="*/ 4 h 33"/>
                <a:gd name="T8" fmla="*/ 32 w 33"/>
                <a:gd name="T9" fmla="*/ 7 h 33"/>
                <a:gd name="T10" fmla="*/ 32 w 33"/>
                <a:gd name="T11" fmla="*/ 8 h 33"/>
                <a:gd name="T12" fmla="*/ 30 w 33"/>
                <a:gd name="T13" fmla="*/ 11 h 33"/>
                <a:gd name="T14" fmla="*/ 30 w 33"/>
                <a:gd name="T15" fmla="*/ 13 h 33"/>
                <a:gd name="T16" fmla="*/ 28 w 33"/>
                <a:gd name="T17" fmla="*/ 14 h 33"/>
                <a:gd name="T18" fmla="*/ 27 w 33"/>
                <a:gd name="T19" fmla="*/ 17 h 33"/>
                <a:gd name="T20" fmla="*/ 25 w 33"/>
                <a:gd name="T21" fmla="*/ 18 h 33"/>
                <a:gd name="T22" fmla="*/ 24 w 33"/>
                <a:gd name="T23" fmla="*/ 20 h 33"/>
                <a:gd name="T24" fmla="*/ 22 w 33"/>
                <a:gd name="T25" fmla="*/ 22 h 33"/>
                <a:gd name="T26" fmla="*/ 21 w 33"/>
                <a:gd name="T27" fmla="*/ 24 h 33"/>
                <a:gd name="T28" fmla="*/ 19 w 33"/>
                <a:gd name="T29" fmla="*/ 25 h 33"/>
                <a:gd name="T30" fmla="*/ 18 w 33"/>
                <a:gd name="T31" fmla="*/ 28 h 33"/>
                <a:gd name="T32" fmla="*/ 14 w 33"/>
                <a:gd name="T33" fmla="*/ 29 h 33"/>
                <a:gd name="T34" fmla="*/ 0 w 33"/>
                <a:gd name="T35" fmla="*/ 33 h 33"/>
                <a:gd name="T36" fmla="*/ 0 w 33"/>
                <a:gd name="T37" fmla="*/ 0 h 33"/>
                <a:gd name="T38" fmla="*/ 33 w 33"/>
                <a:gd name="T39" fmla="*/ 0 h 3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3"/>
                <a:gd name="T61" fmla="*/ 0 h 33"/>
                <a:gd name="T62" fmla="*/ 33 w 33"/>
                <a:gd name="T63" fmla="*/ 33 h 3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3" h="33">
                  <a:moveTo>
                    <a:pt x="33" y="0"/>
                  </a:moveTo>
                  <a:lnTo>
                    <a:pt x="33" y="1"/>
                  </a:lnTo>
                  <a:lnTo>
                    <a:pt x="33" y="2"/>
                  </a:lnTo>
                  <a:lnTo>
                    <a:pt x="33" y="4"/>
                  </a:lnTo>
                  <a:lnTo>
                    <a:pt x="32" y="7"/>
                  </a:lnTo>
                  <a:lnTo>
                    <a:pt x="32" y="8"/>
                  </a:lnTo>
                  <a:lnTo>
                    <a:pt x="30" y="11"/>
                  </a:lnTo>
                  <a:lnTo>
                    <a:pt x="30" y="13"/>
                  </a:lnTo>
                  <a:lnTo>
                    <a:pt x="28" y="14"/>
                  </a:lnTo>
                  <a:lnTo>
                    <a:pt x="27" y="17"/>
                  </a:lnTo>
                  <a:lnTo>
                    <a:pt x="25" y="18"/>
                  </a:lnTo>
                  <a:lnTo>
                    <a:pt x="24" y="20"/>
                  </a:lnTo>
                  <a:lnTo>
                    <a:pt x="22" y="22"/>
                  </a:lnTo>
                  <a:lnTo>
                    <a:pt x="21" y="24"/>
                  </a:lnTo>
                  <a:lnTo>
                    <a:pt x="19" y="25"/>
                  </a:lnTo>
                  <a:lnTo>
                    <a:pt x="18" y="28"/>
                  </a:lnTo>
                  <a:lnTo>
                    <a:pt x="14" y="29"/>
                  </a:lnTo>
                  <a:lnTo>
                    <a:pt x="0" y="33"/>
                  </a:lnTo>
                  <a:lnTo>
                    <a:pt x="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52" name="Freeform 1427"/>
            <p:cNvSpPr>
              <a:spLocks/>
            </p:cNvSpPr>
            <p:nvPr/>
          </p:nvSpPr>
          <p:spPr bwMode="auto">
            <a:xfrm>
              <a:off x="166" y="1687"/>
              <a:ext cx="658" cy="140"/>
            </a:xfrm>
            <a:custGeom>
              <a:avLst/>
              <a:gdLst>
                <a:gd name="T0" fmla="*/ 0 w 658"/>
                <a:gd name="T1" fmla="*/ 17 h 140"/>
                <a:gd name="T2" fmla="*/ 0 w 658"/>
                <a:gd name="T3" fmla="*/ 127 h 140"/>
                <a:gd name="T4" fmla="*/ 11 w 658"/>
                <a:gd name="T5" fmla="*/ 136 h 140"/>
                <a:gd name="T6" fmla="*/ 198 w 658"/>
                <a:gd name="T7" fmla="*/ 131 h 140"/>
                <a:gd name="T8" fmla="*/ 341 w 658"/>
                <a:gd name="T9" fmla="*/ 140 h 140"/>
                <a:gd name="T10" fmla="*/ 658 w 658"/>
                <a:gd name="T11" fmla="*/ 87 h 140"/>
                <a:gd name="T12" fmla="*/ 638 w 658"/>
                <a:gd name="T13" fmla="*/ 79 h 140"/>
                <a:gd name="T14" fmla="*/ 615 w 658"/>
                <a:gd name="T15" fmla="*/ 68 h 140"/>
                <a:gd name="T16" fmla="*/ 489 w 658"/>
                <a:gd name="T17" fmla="*/ 58 h 140"/>
                <a:gd name="T18" fmla="*/ 394 w 658"/>
                <a:gd name="T19" fmla="*/ 0 h 140"/>
                <a:gd name="T20" fmla="*/ 0 w 658"/>
                <a:gd name="T21" fmla="*/ 17 h 14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58"/>
                <a:gd name="T34" fmla="*/ 0 h 140"/>
                <a:gd name="T35" fmla="*/ 658 w 658"/>
                <a:gd name="T36" fmla="*/ 140 h 14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58" h="140">
                  <a:moveTo>
                    <a:pt x="0" y="17"/>
                  </a:moveTo>
                  <a:lnTo>
                    <a:pt x="0" y="127"/>
                  </a:lnTo>
                  <a:lnTo>
                    <a:pt x="11" y="136"/>
                  </a:lnTo>
                  <a:lnTo>
                    <a:pt x="198" y="131"/>
                  </a:lnTo>
                  <a:lnTo>
                    <a:pt x="341" y="140"/>
                  </a:lnTo>
                  <a:lnTo>
                    <a:pt x="658" y="87"/>
                  </a:lnTo>
                  <a:lnTo>
                    <a:pt x="638" y="79"/>
                  </a:lnTo>
                  <a:lnTo>
                    <a:pt x="615" y="68"/>
                  </a:lnTo>
                  <a:lnTo>
                    <a:pt x="489" y="58"/>
                  </a:lnTo>
                  <a:lnTo>
                    <a:pt x="394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ABABAB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53" name="Freeform 1428"/>
            <p:cNvSpPr>
              <a:spLocks/>
            </p:cNvSpPr>
            <p:nvPr/>
          </p:nvSpPr>
          <p:spPr bwMode="auto">
            <a:xfrm>
              <a:off x="202" y="1703"/>
              <a:ext cx="23" cy="93"/>
            </a:xfrm>
            <a:custGeom>
              <a:avLst/>
              <a:gdLst>
                <a:gd name="T0" fmla="*/ 23 w 23"/>
                <a:gd name="T1" fmla="*/ 0 h 93"/>
                <a:gd name="T2" fmla="*/ 23 w 23"/>
                <a:gd name="T3" fmla="*/ 93 h 93"/>
                <a:gd name="T4" fmla="*/ 0 w 23"/>
                <a:gd name="T5" fmla="*/ 93 h 93"/>
                <a:gd name="T6" fmla="*/ 0 w 23"/>
                <a:gd name="T7" fmla="*/ 0 h 93"/>
                <a:gd name="T8" fmla="*/ 12 w 23"/>
                <a:gd name="T9" fmla="*/ 0 h 93"/>
                <a:gd name="T10" fmla="*/ 23 w 23"/>
                <a:gd name="T11" fmla="*/ 0 h 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93"/>
                <a:gd name="T20" fmla="*/ 23 w 23"/>
                <a:gd name="T21" fmla="*/ 93 h 9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93">
                  <a:moveTo>
                    <a:pt x="23" y="0"/>
                  </a:moveTo>
                  <a:lnTo>
                    <a:pt x="23" y="93"/>
                  </a:lnTo>
                  <a:lnTo>
                    <a:pt x="0" y="93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54" name="Freeform 1429"/>
            <p:cNvSpPr>
              <a:spLocks/>
            </p:cNvSpPr>
            <p:nvPr/>
          </p:nvSpPr>
          <p:spPr bwMode="auto">
            <a:xfrm>
              <a:off x="252" y="1696"/>
              <a:ext cx="227" cy="89"/>
            </a:xfrm>
            <a:custGeom>
              <a:avLst/>
              <a:gdLst>
                <a:gd name="T0" fmla="*/ 85 w 227"/>
                <a:gd name="T1" fmla="*/ 3 h 89"/>
                <a:gd name="T2" fmla="*/ 227 w 227"/>
                <a:gd name="T3" fmla="*/ 0 h 89"/>
                <a:gd name="T4" fmla="*/ 224 w 227"/>
                <a:gd name="T5" fmla="*/ 68 h 89"/>
                <a:gd name="T6" fmla="*/ 84 w 227"/>
                <a:gd name="T7" fmla="*/ 81 h 89"/>
                <a:gd name="T8" fmla="*/ 77 w 227"/>
                <a:gd name="T9" fmla="*/ 68 h 89"/>
                <a:gd name="T10" fmla="*/ 21 w 227"/>
                <a:gd name="T11" fmla="*/ 71 h 89"/>
                <a:gd name="T12" fmla="*/ 0 w 227"/>
                <a:gd name="T13" fmla="*/ 89 h 89"/>
                <a:gd name="T14" fmla="*/ 0 w 227"/>
                <a:gd name="T15" fmla="*/ 40 h 89"/>
                <a:gd name="T16" fmla="*/ 21 w 227"/>
                <a:gd name="T17" fmla="*/ 54 h 89"/>
                <a:gd name="T18" fmla="*/ 51 w 227"/>
                <a:gd name="T19" fmla="*/ 54 h 89"/>
                <a:gd name="T20" fmla="*/ 51 w 227"/>
                <a:gd name="T21" fmla="*/ 48 h 89"/>
                <a:gd name="T22" fmla="*/ 68 w 227"/>
                <a:gd name="T23" fmla="*/ 48 h 89"/>
                <a:gd name="T24" fmla="*/ 63 w 227"/>
                <a:gd name="T25" fmla="*/ 35 h 89"/>
                <a:gd name="T26" fmla="*/ 88 w 227"/>
                <a:gd name="T27" fmla="*/ 35 h 89"/>
                <a:gd name="T28" fmla="*/ 85 w 227"/>
                <a:gd name="T29" fmla="*/ 8 h 89"/>
                <a:gd name="T30" fmla="*/ 85 w 227"/>
                <a:gd name="T31" fmla="*/ 3 h 8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27"/>
                <a:gd name="T49" fmla="*/ 0 h 89"/>
                <a:gd name="T50" fmla="*/ 227 w 227"/>
                <a:gd name="T51" fmla="*/ 89 h 8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27" h="89">
                  <a:moveTo>
                    <a:pt x="85" y="3"/>
                  </a:moveTo>
                  <a:lnTo>
                    <a:pt x="227" y="0"/>
                  </a:lnTo>
                  <a:lnTo>
                    <a:pt x="224" y="68"/>
                  </a:lnTo>
                  <a:lnTo>
                    <a:pt x="84" y="81"/>
                  </a:lnTo>
                  <a:lnTo>
                    <a:pt x="77" y="68"/>
                  </a:lnTo>
                  <a:lnTo>
                    <a:pt x="21" y="71"/>
                  </a:lnTo>
                  <a:lnTo>
                    <a:pt x="0" y="89"/>
                  </a:lnTo>
                  <a:lnTo>
                    <a:pt x="0" y="40"/>
                  </a:lnTo>
                  <a:lnTo>
                    <a:pt x="21" y="54"/>
                  </a:lnTo>
                  <a:lnTo>
                    <a:pt x="51" y="54"/>
                  </a:lnTo>
                  <a:lnTo>
                    <a:pt x="51" y="48"/>
                  </a:lnTo>
                  <a:lnTo>
                    <a:pt x="68" y="48"/>
                  </a:lnTo>
                  <a:lnTo>
                    <a:pt x="63" y="35"/>
                  </a:lnTo>
                  <a:lnTo>
                    <a:pt x="88" y="35"/>
                  </a:lnTo>
                  <a:lnTo>
                    <a:pt x="85" y="8"/>
                  </a:lnTo>
                  <a:lnTo>
                    <a:pt x="85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55" name="Freeform 1430"/>
            <p:cNvSpPr>
              <a:spLocks/>
            </p:cNvSpPr>
            <p:nvPr/>
          </p:nvSpPr>
          <p:spPr bwMode="auto">
            <a:xfrm>
              <a:off x="462" y="1763"/>
              <a:ext cx="84" cy="24"/>
            </a:xfrm>
            <a:custGeom>
              <a:avLst/>
              <a:gdLst>
                <a:gd name="T0" fmla="*/ 84 w 84"/>
                <a:gd name="T1" fmla="*/ 19 h 24"/>
                <a:gd name="T2" fmla="*/ 54 w 84"/>
                <a:gd name="T3" fmla="*/ 24 h 24"/>
                <a:gd name="T4" fmla="*/ 0 w 84"/>
                <a:gd name="T5" fmla="*/ 1 h 24"/>
                <a:gd name="T6" fmla="*/ 9 w 84"/>
                <a:gd name="T7" fmla="*/ 0 h 24"/>
                <a:gd name="T8" fmla="*/ 84 w 84"/>
                <a:gd name="T9" fmla="*/ 19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24"/>
                <a:gd name="T17" fmla="*/ 84 w 84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24">
                  <a:moveTo>
                    <a:pt x="84" y="19"/>
                  </a:moveTo>
                  <a:lnTo>
                    <a:pt x="54" y="24"/>
                  </a:lnTo>
                  <a:lnTo>
                    <a:pt x="0" y="1"/>
                  </a:lnTo>
                  <a:lnTo>
                    <a:pt x="9" y="0"/>
                  </a:lnTo>
                  <a:lnTo>
                    <a:pt x="84" y="1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56" name="Freeform 1431"/>
            <p:cNvSpPr>
              <a:spLocks/>
            </p:cNvSpPr>
            <p:nvPr/>
          </p:nvSpPr>
          <p:spPr bwMode="auto">
            <a:xfrm>
              <a:off x="108" y="1703"/>
              <a:ext cx="46" cy="144"/>
            </a:xfrm>
            <a:custGeom>
              <a:avLst/>
              <a:gdLst>
                <a:gd name="T0" fmla="*/ 33 w 46"/>
                <a:gd name="T1" fmla="*/ 0 h 144"/>
                <a:gd name="T2" fmla="*/ 46 w 46"/>
                <a:gd name="T3" fmla="*/ 144 h 144"/>
                <a:gd name="T4" fmla="*/ 0 w 46"/>
                <a:gd name="T5" fmla="*/ 144 h 144"/>
                <a:gd name="T6" fmla="*/ 0 w 46"/>
                <a:gd name="T7" fmla="*/ 0 h 144"/>
                <a:gd name="T8" fmla="*/ 33 w 46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"/>
                <a:gd name="T16" fmla="*/ 0 h 144"/>
                <a:gd name="T17" fmla="*/ 46 w 4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" h="144">
                  <a:moveTo>
                    <a:pt x="33" y="0"/>
                  </a:moveTo>
                  <a:lnTo>
                    <a:pt x="46" y="144"/>
                  </a:lnTo>
                  <a:lnTo>
                    <a:pt x="0" y="144"/>
                  </a:lnTo>
                  <a:lnTo>
                    <a:pt x="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57" name="Freeform 1432"/>
            <p:cNvSpPr>
              <a:spLocks/>
            </p:cNvSpPr>
            <p:nvPr/>
          </p:nvSpPr>
          <p:spPr bwMode="auto">
            <a:xfrm>
              <a:off x="108" y="1703"/>
              <a:ext cx="36" cy="39"/>
            </a:xfrm>
            <a:custGeom>
              <a:avLst/>
              <a:gdLst>
                <a:gd name="T0" fmla="*/ 33 w 36"/>
                <a:gd name="T1" fmla="*/ 0 h 39"/>
                <a:gd name="T2" fmla="*/ 36 w 36"/>
                <a:gd name="T3" fmla="*/ 27 h 39"/>
                <a:gd name="T4" fmla="*/ 33 w 36"/>
                <a:gd name="T5" fmla="*/ 31 h 39"/>
                <a:gd name="T6" fmla="*/ 32 w 36"/>
                <a:gd name="T7" fmla="*/ 34 h 39"/>
                <a:gd name="T8" fmla="*/ 30 w 36"/>
                <a:gd name="T9" fmla="*/ 37 h 39"/>
                <a:gd name="T10" fmla="*/ 27 w 36"/>
                <a:gd name="T11" fmla="*/ 38 h 39"/>
                <a:gd name="T12" fmla="*/ 25 w 36"/>
                <a:gd name="T13" fmla="*/ 39 h 39"/>
                <a:gd name="T14" fmla="*/ 22 w 36"/>
                <a:gd name="T15" fmla="*/ 39 h 39"/>
                <a:gd name="T16" fmla="*/ 21 w 36"/>
                <a:gd name="T17" fmla="*/ 39 h 39"/>
                <a:gd name="T18" fmla="*/ 18 w 36"/>
                <a:gd name="T19" fmla="*/ 39 h 39"/>
                <a:gd name="T20" fmla="*/ 14 w 36"/>
                <a:gd name="T21" fmla="*/ 38 h 39"/>
                <a:gd name="T22" fmla="*/ 13 w 36"/>
                <a:gd name="T23" fmla="*/ 37 h 39"/>
                <a:gd name="T24" fmla="*/ 10 w 36"/>
                <a:gd name="T25" fmla="*/ 36 h 39"/>
                <a:gd name="T26" fmla="*/ 7 w 36"/>
                <a:gd name="T27" fmla="*/ 33 h 39"/>
                <a:gd name="T28" fmla="*/ 5 w 36"/>
                <a:gd name="T29" fmla="*/ 32 h 39"/>
                <a:gd name="T30" fmla="*/ 4 w 36"/>
                <a:gd name="T31" fmla="*/ 31 h 39"/>
                <a:gd name="T32" fmla="*/ 2 w 36"/>
                <a:gd name="T33" fmla="*/ 28 h 39"/>
                <a:gd name="T34" fmla="*/ 0 w 36"/>
                <a:gd name="T35" fmla="*/ 27 h 39"/>
                <a:gd name="T36" fmla="*/ 0 w 36"/>
                <a:gd name="T37" fmla="*/ 0 h 39"/>
                <a:gd name="T38" fmla="*/ 33 w 36"/>
                <a:gd name="T39" fmla="*/ 0 h 39"/>
                <a:gd name="T40" fmla="*/ 33 w 36"/>
                <a:gd name="T41" fmla="*/ 0 h 3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6"/>
                <a:gd name="T64" fmla="*/ 0 h 39"/>
                <a:gd name="T65" fmla="*/ 36 w 36"/>
                <a:gd name="T66" fmla="*/ 39 h 3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6" h="39">
                  <a:moveTo>
                    <a:pt x="33" y="0"/>
                  </a:moveTo>
                  <a:lnTo>
                    <a:pt x="36" y="27"/>
                  </a:lnTo>
                  <a:lnTo>
                    <a:pt x="33" y="31"/>
                  </a:lnTo>
                  <a:lnTo>
                    <a:pt x="32" y="34"/>
                  </a:lnTo>
                  <a:lnTo>
                    <a:pt x="30" y="37"/>
                  </a:lnTo>
                  <a:lnTo>
                    <a:pt x="27" y="38"/>
                  </a:lnTo>
                  <a:lnTo>
                    <a:pt x="25" y="39"/>
                  </a:lnTo>
                  <a:lnTo>
                    <a:pt x="22" y="39"/>
                  </a:lnTo>
                  <a:lnTo>
                    <a:pt x="21" y="39"/>
                  </a:lnTo>
                  <a:lnTo>
                    <a:pt x="18" y="39"/>
                  </a:lnTo>
                  <a:lnTo>
                    <a:pt x="14" y="38"/>
                  </a:lnTo>
                  <a:lnTo>
                    <a:pt x="13" y="37"/>
                  </a:lnTo>
                  <a:lnTo>
                    <a:pt x="10" y="36"/>
                  </a:lnTo>
                  <a:lnTo>
                    <a:pt x="7" y="33"/>
                  </a:lnTo>
                  <a:lnTo>
                    <a:pt x="5" y="32"/>
                  </a:lnTo>
                  <a:lnTo>
                    <a:pt x="4" y="31"/>
                  </a:lnTo>
                  <a:lnTo>
                    <a:pt x="2" y="28"/>
                  </a:lnTo>
                  <a:lnTo>
                    <a:pt x="0" y="27"/>
                  </a:lnTo>
                  <a:lnTo>
                    <a:pt x="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ABABAB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58" name="Freeform 1433"/>
            <p:cNvSpPr>
              <a:spLocks/>
            </p:cNvSpPr>
            <p:nvPr/>
          </p:nvSpPr>
          <p:spPr bwMode="auto">
            <a:xfrm>
              <a:off x="108" y="1210"/>
              <a:ext cx="576" cy="498"/>
            </a:xfrm>
            <a:custGeom>
              <a:avLst/>
              <a:gdLst>
                <a:gd name="T0" fmla="*/ 576 w 576"/>
                <a:gd name="T1" fmla="*/ 280 h 498"/>
                <a:gd name="T2" fmla="*/ 576 w 576"/>
                <a:gd name="T3" fmla="*/ 69 h 498"/>
                <a:gd name="T4" fmla="*/ 52 w 576"/>
                <a:gd name="T5" fmla="*/ 0 h 498"/>
                <a:gd name="T6" fmla="*/ 0 w 576"/>
                <a:gd name="T7" fmla="*/ 10 h 498"/>
                <a:gd name="T8" fmla="*/ 0 w 576"/>
                <a:gd name="T9" fmla="*/ 493 h 498"/>
                <a:gd name="T10" fmla="*/ 55 w 576"/>
                <a:gd name="T11" fmla="*/ 498 h 498"/>
                <a:gd name="T12" fmla="*/ 526 w 576"/>
                <a:gd name="T13" fmla="*/ 482 h 498"/>
                <a:gd name="T14" fmla="*/ 576 w 576"/>
                <a:gd name="T15" fmla="*/ 481 h 498"/>
                <a:gd name="T16" fmla="*/ 576 w 576"/>
                <a:gd name="T17" fmla="*/ 280 h 4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76"/>
                <a:gd name="T28" fmla="*/ 0 h 498"/>
                <a:gd name="T29" fmla="*/ 576 w 576"/>
                <a:gd name="T30" fmla="*/ 498 h 4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76" h="498">
                  <a:moveTo>
                    <a:pt x="576" y="280"/>
                  </a:moveTo>
                  <a:lnTo>
                    <a:pt x="576" y="69"/>
                  </a:lnTo>
                  <a:lnTo>
                    <a:pt x="52" y="0"/>
                  </a:lnTo>
                  <a:lnTo>
                    <a:pt x="0" y="10"/>
                  </a:lnTo>
                  <a:lnTo>
                    <a:pt x="0" y="493"/>
                  </a:lnTo>
                  <a:lnTo>
                    <a:pt x="55" y="498"/>
                  </a:lnTo>
                  <a:lnTo>
                    <a:pt x="526" y="482"/>
                  </a:lnTo>
                  <a:lnTo>
                    <a:pt x="576" y="481"/>
                  </a:lnTo>
                  <a:lnTo>
                    <a:pt x="576" y="28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59" name="Line 1434"/>
            <p:cNvSpPr>
              <a:spLocks noChangeShapeType="1"/>
            </p:cNvSpPr>
            <p:nvPr/>
          </p:nvSpPr>
          <p:spPr bwMode="auto">
            <a:xfrm>
              <a:off x="273" y="1750"/>
              <a:ext cx="1" cy="17"/>
            </a:xfrm>
            <a:prstGeom prst="line">
              <a:avLst/>
            </a:prstGeom>
            <a:noFill/>
            <a:ln w="0">
              <a:solidFill>
                <a:srgbClr val="ABABAB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60" name="Freeform 1435"/>
            <p:cNvSpPr>
              <a:spLocks/>
            </p:cNvSpPr>
            <p:nvPr/>
          </p:nvSpPr>
          <p:spPr bwMode="auto">
            <a:xfrm>
              <a:off x="350" y="1801"/>
              <a:ext cx="20" cy="17"/>
            </a:xfrm>
            <a:custGeom>
              <a:avLst/>
              <a:gdLst>
                <a:gd name="T0" fmla="*/ 7 w 20"/>
                <a:gd name="T1" fmla="*/ 2 h 17"/>
                <a:gd name="T2" fmla="*/ 6 w 20"/>
                <a:gd name="T3" fmla="*/ 2 h 17"/>
                <a:gd name="T4" fmla="*/ 4 w 20"/>
                <a:gd name="T5" fmla="*/ 2 h 17"/>
                <a:gd name="T6" fmla="*/ 3 w 20"/>
                <a:gd name="T7" fmla="*/ 3 h 17"/>
                <a:gd name="T8" fmla="*/ 3 w 20"/>
                <a:gd name="T9" fmla="*/ 4 h 17"/>
                <a:gd name="T10" fmla="*/ 1 w 20"/>
                <a:gd name="T11" fmla="*/ 5 h 17"/>
                <a:gd name="T12" fmla="*/ 0 w 20"/>
                <a:gd name="T13" fmla="*/ 8 h 17"/>
                <a:gd name="T14" fmla="*/ 0 w 20"/>
                <a:gd name="T15" fmla="*/ 9 h 17"/>
                <a:gd name="T16" fmla="*/ 0 w 20"/>
                <a:gd name="T17" fmla="*/ 11 h 17"/>
                <a:gd name="T18" fmla="*/ 1 w 20"/>
                <a:gd name="T19" fmla="*/ 13 h 17"/>
                <a:gd name="T20" fmla="*/ 1 w 20"/>
                <a:gd name="T21" fmla="*/ 14 h 17"/>
                <a:gd name="T22" fmla="*/ 3 w 20"/>
                <a:gd name="T23" fmla="*/ 15 h 17"/>
                <a:gd name="T24" fmla="*/ 4 w 20"/>
                <a:gd name="T25" fmla="*/ 16 h 17"/>
                <a:gd name="T26" fmla="*/ 6 w 20"/>
                <a:gd name="T27" fmla="*/ 16 h 17"/>
                <a:gd name="T28" fmla="*/ 7 w 20"/>
                <a:gd name="T29" fmla="*/ 17 h 17"/>
                <a:gd name="T30" fmla="*/ 11 w 20"/>
                <a:gd name="T31" fmla="*/ 17 h 17"/>
                <a:gd name="T32" fmla="*/ 12 w 20"/>
                <a:gd name="T33" fmla="*/ 17 h 17"/>
                <a:gd name="T34" fmla="*/ 14 w 20"/>
                <a:gd name="T35" fmla="*/ 16 h 17"/>
                <a:gd name="T36" fmla="*/ 15 w 20"/>
                <a:gd name="T37" fmla="*/ 16 h 17"/>
                <a:gd name="T38" fmla="*/ 17 w 20"/>
                <a:gd name="T39" fmla="*/ 15 h 17"/>
                <a:gd name="T40" fmla="*/ 18 w 20"/>
                <a:gd name="T41" fmla="*/ 14 h 17"/>
                <a:gd name="T42" fmla="*/ 18 w 20"/>
                <a:gd name="T43" fmla="*/ 13 h 17"/>
                <a:gd name="T44" fmla="*/ 20 w 20"/>
                <a:gd name="T45" fmla="*/ 11 h 17"/>
                <a:gd name="T46" fmla="*/ 20 w 20"/>
                <a:gd name="T47" fmla="*/ 9 h 17"/>
                <a:gd name="T48" fmla="*/ 20 w 20"/>
                <a:gd name="T49" fmla="*/ 8 h 17"/>
                <a:gd name="T50" fmla="*/ 20 w 20"/>
                <a:gd name="T51" fmla="*/ 8 h 17"/>
                <a:gd name="T52" fmla="*/ 18 w 20"/>
                <a:gd name="T53" fmla="*/ 5 h 17"/>
                <a:gd name="T54" fmla="*/ 18 w 20"/>
                <a:gd name="T55" fmla="*/ 4 h 17"/>
                <a:gd name="T56" fmla="*/ 17 w 20"/>
                <a:gd name="T57" fmla="*/ 3 h 17"/>
                <a:gd name="T58" fmla="*/ 15 w 20"/>
                <a:gd name="T59" fmla="*/ 3 h 17"/>
                <a:gd name="T60" fmla="*/ 14 w 20"/>
                <a:gd name="T61" fmla="*/ 2 h 17"/>
                <a:gd name="T62" fmla="*/ 12 w 20"/>
                <a:gd name="T63" fmla="*/ 2 h 17"/>
                <a:gd name="T64" fmla="*/ 11 w 20"/>
                <a:gd name="T65" fmla="*/ 0 h 17"/>
                <a:gd name="T66" fmla="*/ 7 w 20"/>
                <a:gd name="T67" fmla="*/ 2 h 17"/>
                <a:gd name="T68" fmla="*/ 7 w 20"/>
                <a:gd name="T69" fmla="*/ 2 h 17"/>
                <a:gd name="T70" fmla="*/ 7 w 20"/>
                <a:gd name="T71" fmla="*/ 2 h 1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0"/>
                <a:gd name="T109" fmla="*/ 0 h 17"/>
                <a:gd name="T110" fmla="*/ 20 w 20"/>
                <a:gd name="T111" fmla="*/ 17 h 1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0" h="17">
                  <a:moveTo>
                    <a:pt x="7" y="2"/>
                  </a:moveTo>
                  <a:lnTo>
                    <a:pt x="6" y="2"/>
                  </a:lnTo>
                  <a:lnTo>
                    <a:pt x="4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3" y="15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7" y="17"/>
                  </a:lnTo>
                  <a:lnTo>
                    <a:pt x="11" y="17"/>
                  </a:lnTo>
                  <a:lnTo>
                    <a:pt x="12" y="17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7" y="15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20" y="11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7" y="3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1" y="0"/>
                  </a:lnTo>
                  <a:lnTo>
                    <a:pt x="7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61" name="Freeform 1436"/>
            <p:cNvSpPr>
              <a:spLocks/>
            </p:cNvSpPr>
            <p:nvPr/>
          </p:nvSpPr>
          <p:spPr bwMode="auto">
            <a:xfrm>
              <a:off x="373" y="1809"/>
              <a:ext cx="8" cy="9"/>
            </a:xfrm>
            <a:custGeom>
              <a:avLst/>
              <a:gdLst>
                <a:gd name="T0" fmla="*/ 8 w 8"/>
                <a:gd name="T1" fmla="*/ 0 h 9"/>
                <a:gd name="T2" fmla="*/ 6 w 8"/>
                <a:gd name="T3" fmla="*/ 5 h 9"/>
                <a:gd name="T4" fmla="*/ 6 w 8"/>
                <a:gd name="T5" fmla="*/ 6 h 9"/>
                <a:gd name="T6" fmla="*/ 5 w 8"/>
                <a:gd name="T7" fmla="*/ 7 h 9"/>
                <a:gd name="T8" fmla="*/ 3 w 8"/>
                <a:gd name="T9" fmla="*/ 8 h 9"/>
                <a:gd name="T10" fmla="*/ 2 w 8"/>
                <a:gd name="T11" fmla="*/ 8 h 9"/>
                <a:gd name="T12" fmla="*/ 0 w 8"/>
                <a:gd name="T13" fmla="*/ 9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9"/>
                <a:gd name="T23" fmla="*/ 8 w 8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9">
                  <a:moveTo>
                    <a:pt x="8" y="0"/>
                  </a:moveTo>
                  <a:lnTo>
                    <a:pt x="6" y="5"/>
                  </a:lnTo>
                  <a:lnTo>
                    <a:pt x="6" y="6"/>
                  </a:lnTo>
                  <a:lnTo>
                    <a:pt x="5" y="7"/>
                  </a:lnTo>
                  <a:lnTo>
                    <a:pt x="3" y="8"/>
                  </a:lnTo>
                  <a:lnTo>
                    <a:pt x="2" y="8"/>
                  </a:lnTo>
                  <a:lnTo>
                    <a:pt x="0" y="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62" name="Freeform 1437"/>
            <p:cNvSpPr>
              <a:spLocks/>
            </p:cNvSpPr>
            <p:nvPr/>
          </p:nvSpPr>
          <p:spPr bwMode="auto">
            <a:xfrm>
              <a:off x="256" y="1731"/>
              <a:ext cx="59" cy="8"/>
            </a:xfrm>
            <a:custGeom>
              <a:avLst/>
              <a:gdLst>
                <a:gd name="T0" fmla="*/ 59 w 59"/>
                <a:gd name="T1" fmla="*/ 0 h 8"/>
                <a:gd name="T2" fmla="*/ 0 w 59"/>
                <a:gd name="T3" fmla="*/ 0 h 8"/>
                <a:gd name="T4" fmla="*/ 0 w 59"/>
                <a:gd name="T5" fmla="*/ 8 h 8"/>
                <a:gd name="T6" fmla="*/ 0 60000 65536"/>
                <a:gd name="T7" fmla="*/ 0 60000 65536"/>
                <a:gd name="T8" fmla="*/ 0 60000 65536"/>
                <a:gd name="T9" fmla="*/ 0 w 59"/>
                <a:gd name="T10" fmla="*/ 0 h 8"/>
                <a:gd name="T11" fmla="*/ 59 w 59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9" h="8">
                  <a:moveTo>
                    <a:pt x="59" y="0"/>
                  </a:moveTo>
                  <a:lnTo>
                    <a:pt x="0" y="0"/>
                  </a:lnTo>
                  <a:lnTo>
                    <a:pt x="0" y="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63" name="Line 1438"/>
            <p:cNvSpPr>
              <a:spLocks noChangeShapeType="1"/>
            </p:cNvSpPr>
            <p:nvPr/>
          </p:nvSpPr>
          <p:spPr bwMode="auto">
            <a:xfrm>
              <a:off x="661" y="1335"/>
              <a:ext cx="1" cy="7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64" name="Line 1439"/>
            <p:cNvSpPr>
              <a:spLocks noChangeShapeType="1"/>
            </p:cNvSpPr>
            <p:nvPr/>
          </p:nvSpPr>
          <p:spPr bwMode="auto">
            <a:xfrm flipV="1">
              <a:off x="224" y="1777"/>
              <a:ext cx="112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65" name="Freeform 1440"/>
            <p:cNvSpPr>
              <a:spLocks/>
            </p:cNvSpPr>
            <p:nvPr/>
          </p:nvSpPr>
          <p:spPr bwMode="auto">
            <a:xfrm>
              <a:off x="149" y="1620"/>
              <a:ext cx="45" cy="87"/>
            </a:xfrm>
            <a:custGeom>
              <a:avLst/>
              <a:gdLst>
                <a:gd name="T0" fmla="*/ 0 w 45"/>
                <a:gd name="T1" fmla="*/ 87 h 87"/>
                <a:gd name="T2" fmla="*/ 0 w 45"/>
                <a:gd name="T3" fmla="*/ 0 h 87"/>
                <a:gd name="T4" fmla="*/ 12 w 45"/>
                <a:gd name="T5" fmla="*/ 3 h 87"/>
                <a:gd name="T6" fmla="*/ 45 w 45"/>
                <a:gd name="T7" fmla="*/ 3 h 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"/>
                <a:gd name="T13" fmla="*/ 0 h 87"/>
                <a:gd name="T14" fmla="*/ 45 w 45"/>
                <a:gd name="T15" fmla="*/ 87 h 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" h="87">
                  <a:moveTo>
                    <a:pt x="0" y="87"/>
                  </a:moveTo>
                  <a:lnTo>
                    <a:pt x="0" y="0"/>
                  </a:lnTo>
                  <a:lnTo>
                    <a:pt x="12" y="3"/>
                  </a:lnTo>
                  <a:lnTo>
                    <a:pt x="45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66" name="Freeform 1441"/>
            <p:cNvSpPr>
              <a:spLocks/>
            </p:cNvSpPr>
            <p:nvPr/>
          </p:nvSpPr>
          <p:spPr bwMode="auto">
            <a:xfrm>
              <a:off x="194" y="1453"/>
              <a:ext cx="467" cy="235"/>
            </a:xfrm>
            <a:custGeom>
              <a:avLst/>
              <a:gdLst>
                <a:gd name="T0" fmla="*/ 467 w 467"/>
                <a:gd name="T1" fmla="*/ 0 h 235"/>
                <a:gd name="T2" fmla="*/ 467 w 467"/>
                <a:gd name="T3" fmla="*/ 221 h 235"/>
                <a:gd name="T4" fmla="*/ 0 w 467"/>
                <a:gd name="T5" fmla="*/ 235 h 235"/>
                <a:gd name="T6" fmla="*/ 0 w 467"/>
                <a:gd name="T7" fmla="*/ 145 h 2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7"/>
                <a:gd name="T13" fmla="*/ 0 h 235"/>
                <a:gd name="T14" fmla="*/ 467 w 467"/>
                <a:gd name="T15" fmla="*/ 235 h 2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7" h="235">
                  <a:moveTo>
                    <a:pt x="467" y="0"/>
                  </a:moveTo>
                  <a:lnTo>
                    <a:pt x="467" y="221"/>
                  </a:lnTo>
                  <a:lnTo>
                    <a:pt x="0" y="235"/>
                  </a:lnTo>
                  <a:lnTo>
                    <a:pt x="0" y="14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67" name="Freeform 1442"/>
            <p:cNvSpPr>
              <a:spLocks/>
            </p:cNvSpPr>
            <p:nvPr/>
          </p:nvSpPr>
          <p:spPr bwMode="auto">
            <a:xfrm>
              <a:off x="194" y="1275"/>
              <a:ext cx="277" cy="325"/>
            </a:xfrm>
            <a:custGeom>
              <a:avLst/>
              <a:gdLst>
                <a:gd name="T0" fmla="*/ 277 w 277"/>
                <a:gd name="T1" fmla="*/ 34 h 325"/>
                <a:gd name="T2" fmla="*/ 243 w 277"/>
                <a:gd name="T3" fmla="*/ 40 h 325"/>
                <a:gd name="T4" fmla="*/ 210 w 277"/>
                <a:gd name="T5" fmla="*/ 48 h 325"/>
                <a:gd name="T6" fmla="*/ 182 w 277"/>
                <a:gd name="T7" fmla="*/ 64 h 325"/>
                <a:gd name="T8" fmla="*/ 174 w 277"/>
                <a:gd name="T9" fmla="*/ 75 h 325"/>
                <a:gd name="T10" fmla="*/ 182 w 277"/>
                <a:gd name="T11" fmla="*/ 82 h 325"/>
                <a:gd name="T12" fmla="*/ 202 w 277"/>
                <a:gd name="T13" fmla="*/ 82 h 325"/>
                <a:gd name="T14" fmla="*/ 193 w 277"/>
                <a:gd name="T15" fmla="*/ 91 h 325"/>
                <a:gd name="T16" fmla="*/ 171 w 277"/>
                <a:gd name="T17" fmla="*/ 100 h 325"/>
                <a:gd name="T18" fmla="*/ 154 w 277"/>
                <a:gd name="T19" fmla="*/ 109 h 325"/>
                <a:gd name="T20" fmla="*/ 142 w 277"/>
                <a:gd name="T21" fmla="*/ 118 h 325"/>
                <a:gd name="T22" fmla="*/ 132 w 277"/>
                <a:gd name="T23" fmla="*/ 126 h 325"/>
                <a:gd name="T24" fmla="*/ 129 w 277"/>
                <a:gd name="T25" fmla="*/ 132 h 325"/>
                <a:gd name="T26" fmla="*/ 137 w 277"/>
                <a:gd name="T27" fmla="*/ 135 h 325"/>
                <a:gd name="T28" fmla="*/ 153 w 277"/>
                <a:gd name="T29" fmla="*/ 132 h 325"/>
                <a:gd name="T30" fmla="*/ 53 w 277"/>
                <a:gd name="T31" fmla="*/ 231 h 325"/>
                <a:gd name="T32" fmla="*/ 42 w 277"/>
                <a:gd name="T33" fmla="*/ 238 h 325"/>
                <a:gd name="T34" fmla="*/ 28 w 277"/>
                <a:gd name="T35" fmla="*/ 251 h 325"/>
                <a:gd name="T36" fmla="*/ 50 w 277"/>
                <a:gd name="T37" fmla="*/ 254 h 325"/>
                <a:gd name="T38" fmla="*/ 33 w 277"/>
                <a:gd name="T39" fmla="*/ 270 h 325"/>
                <a:gd name="T40" fmla="*/ 22 w 277"/>
                <a:gd name="T41" fmla="*/ 283 h 325"/>
                <a:gd name="T42" fmla="*/ 11 w 277"/>
                <a:gd name="T43" fmla="*/ 302 h 325"/>
                <a:gd name="T44" fmla="*/ 0 w 277"/>
                <a:gd name="T45" fmla="*/ 325 h 325"/>
                <a:gd name="T46" fmla="*/ 6 w 277"/>
                <a:gd name="T47" fmla="*/ 288 h 325"/>
                <a:gd name="T48" fmla="*/ 8 w 277"/>
                <a:gd name="T49" fmla="*/ 278 h 325"/>
                <a:gd name="T50" fmla="*/ 9 w 277"/>
                <a:gd name="T51" fmla="*/ 270 h 325"/>
                <a:gd name="T52" fmla="*/ 9 w 277"/>
                <a:gd name="T53" fmla="*/ 259 h 325"/>
                <a:gd name="T54" fmla="*/ 9 w 277"/>
                <a:gd name="T55" fmla="*/ 249 h 325"/>
                <a:gd name="T56" fmla="*/ 9 w 277"/>
                <a:gd name="T57" fmla="*/ 239 h 325"/>
                <a:gd name="T58" fmla="*/ 8 w 277"/>
                <a:gd name="T59" fmla="*/ 229 h 325"/>
                <a:gd name="T60" fmla="*/ 6 w 277"/>
                <a:gd name="T61" fmla="*/ 221 h 325"/>
                <a:gd name="T62" fmla="*/ 5 w 277"/>
                <a:gd name="T63" fmla="*/ 0 h 32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77"/>
                <a:gd name="T97" fmla="*/ 0 h 325"/>
                <a:gd name="T98" fmla="*/ 277 w 277"/>
                <a:gd name="T99" fmla="*/ 325 h 32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77" h="325">
                  <a:moveTo>
                    <a:pt x="243" y="29"/>
                  </a:moveTo>
                  <a:lnTo>
                    <a:pt x="277" y="34"/>
                  </a:lnTo>
                  <a:lnTo>
                    <a:pt x="261" y="39"/>
                  </a:lnTo>
                  <a:lnTo>
                    <a:pt x="243" y="40"/>
                  </a:lnTo>
                  <a:lnTo>
                    <a:pt x="226" y="44"/>
                  </a:lnTo>
                  <a:lnTo>
                    <a:pt x="210" y="48"/>
                  </a:lnTo>
                  <a:lnTo>
                    <a:pt x="196" y="54"/>
                  </a:lnTo>
                  <a:lnTo>
                    <a:pt x="182" y="64"/>
                  </a:lnTo>
                  <a:lnTo>
                    <a:pt x="176" y="70"/>
                  </a:lnTo>
                  <a:lnTo>
                    <a:pt x="174" y="75"/>
                  </a:lnTo>
                  <a:lnTo>
                    <a:pt x="177" y="81"/>
                  </a:lnTo>
                  <a:lnTo>
                    <a:pt x="182" y="82"/>
                  </a:lnTo>
                  <a:lnTo>
                    <a:pt x="190" y="83"/>
                  </a:lnTo>
                  <a:lnTo>
                    <a:pt x="202" y="82"/>
                  </a:lnTo>
                  <a:lnTo>
                    <a:pt x="210" y="82"/>
                  </a:lnTo>
                  <a:lnTo>
                    <a:pt x="193" y="91"/>
                  </a:lnTo>
                  <a:lnTo>
                    <a:pt x="182" y="96"/>
                  </a:lnTo>
                  <a:lnTo>
                    <a:pt x="171" y="100"/>
                  </a:lnTo>
                  <a:lnTo>
                    <a:pt x="163" y="104"/>
                  </a:lnTo>
                  <a:lnTo>
                    <a:pt x="154" y="109"/>
                  </a:lnTo>
                  <a:lnTo>
                    <a:pt x="148" y="114"/>
                  </a:lnTo>
                  <a:lnTo>
                    <a:pt x="142" y="118"/>
                  </a:lnTo>
                  <a:lnTo>
                    <a:pt x="135" y="123"/>
                  </a:lnTo>
                  <a:lnTo>
                    <a:pt x="132" y="126"/>
                  </a:lnTo>
                  <a:lnTo>
                    <a:pt x="129" y="130"/>
                  </a:lnTo>
                  <a:lnTo>
                    <a:pt x="129" y="132"/>
                  </a:lnTo>
                  <a:lnTo>
                    <a:pt x="132" y="134"/>
                  </a:lnTo>
                  <a:lnTo>
                    <a:pt x="137" y="135"/>
                  </a:lnTo>
                  <a:lnTo>
                    <a:pt x="143" y="134"/>
                  </a:lnTo>
                  <a:lnTo>
                    <a:pt x="153" y="132"/>
                  </a:lnTo>
                  <a:lnTo>
                    <a:pt x="59" y="227"/>
                  </a:lnTo>
                  <a:lnTo>
                    <a:pt x="53" y="231"/>
                  </a:lnTo>
                  <a:lnTo>
                    <a:pt x="47" y="234"/>
                  </a:lnTo>
                  <a:lnTo>
                    <a:pt x="42" y="238"/>
                  </a:lnTo>
                  <a:lnTo>
                    <a:pt x="37" y="242"/>
                  </a:lnTo>
                  <a:lnTo>
                    <a:pt x="28" y="251"/>
                  </a:lnTo>
                  <a:lnTo>
                    <a:pt x="36" y="259"/>
                  </a:lnTo>
                  <a:lnTo>
                    <a:pt x="50" y="254"/>
                  </a:lnTo>
                  <a:lnTo>
                    <a:pt x="40" y="262"/>
                  </a:lnTo>
                  <a:lnTo>
                    <a:pt x="33" y="270"/>
                  </a:lnTo>
                  <a:lnTo>
                    <a:pt x="26" y="276"/>
                  </a:lnTo>
                  <a:lnTo>
                    <a:pt x="22" y="283"/>
                  </a:lnTo>
                  <a:lnTo>
                    <a:pt x="16" y="293"/>
                  </a:lnTo>
                  <a:lnTo>
                    <a:pt x="11" y="302"/>
                  </a:lnTo>
                  <a:lnTo>
                    <a:pt x="5" y="313"/>
                  </a:lnTo>
                  <a:lnTo>
                    <a:pt x="0" y="325"/>
                  </a:lnTo>
                  <a:lnTo>
                    <a:pt x="0" y="299"/>
                  </a:lnTo>
                  <a:lnTo>
                    <a:pt x="6" y="288"/>
                  </a:lnTo>
                  <a:lnTo>
                    <a:pt x="6" y="283"/>
                  </a:lnTo>
                  <a:lnTo>
                    <a:pt x="8" y="278"/>
                  </a:lnTo>
                  <a:lnTo>
                    <a:pt x="8" y="274"/>
                  </a:lnTo>
                  <a:lnTo>
                    <a:pt x="9" y="270"/>
                  </a:lnTo>
                  <a:lnTo>
                    <a:pt x="9" y="265"/>
                  </a:lnTo>
                  <a:lnTo>
                    <a:pt x="9" y="259"/>
                  </a:lnTo>
                  <a:lnTo>
                    <a:pt x="9" y="254"/>
                  </a:lnTo>
                  <a:lnTo>
                    <a:pt x="9" y="249"/>
                  </a:lnTo>
                  <a:lnTo>
                    <a:pt x="9" y="244"/>
                  </a:lnTo>
                  <a:lnTo>
                    <a:pt x="9" y="239"/>
                  </a:lnTo>
                  <a:lnTo>
                    <a:pt x="9" y="234"/>
                  </a:lnTo>
                  <a:lnTo>
                    <a:pt x="8" y="229"/>
                  </a:lnTo>
                  <a:lnTo>
                    <a:pt x="8" y="224"/>
                  </a:lnTo>
                  <a:lnTo>
                    <a:pt x="6" y="221"/>
                  </a:lnTo>
                  <a:lnTo>
                    <a:pt x="5" y="210"/>
                  </a:lnTo>
                  <a:lnTo>
                    <a:pt x="5" y="0"/>
                  </a:lnTo>
                  <a:lnTo>
                    <a:pt x="243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68" name="Line 1443"/>
            <p:cNvSpPr>
              <a:spLocks noChangeShapeType="1"/>
            </p:cNvSpPr>
            <p:nvPr/>
          </p:nvSpPr>
          <p:spPr bwMode="auto">
            <a:xfrm>
              <a:off x="194" y="1688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69" name="Freeform 1444"/>
            <p:cNvSpPr>
              <a:spLocks/>
            </p:cNvSpPr>
            <p:nvPr/>
          </p:nvSpPr>
          <p:spPr bwMode="auto">
            <a:xfrm>
              <a:off x="236" y="1409"/>
              <a:ext cx="265" cy="261"/>
            </a:xfrm>
            <a:custGeom>
              <a:avLst/>
              <a:gdLst>
                <a:gd name="T0" fmla="*/ 265 w 265"/>
                <a:gd name="T1" fmla="*/ 234 h 261"/>
                <a:gd name="T2" fmla="*/ 254 w 265"/>
                <a:gd name="T3" fmla="*/ 259 h 261"/>
                <a:gd name="T4" fmla="*/ 181 w 265"/>
                <a:gd name="T5" fmla="*/ 259 h 261"/>
                <a:gd name="T6" fmla="*/ 181 w 265"/>
                <a:gd name="T7" fmla="*/ 254 h 261"/>
                <a:gd name="T8" fmla="*/ 114 w 265"/>
                <a:gd name="T9" fmla="*/ 254 h 261"/>
                <a:gd name="T10" fmla="*/ 114 w 265"/>
                <a:gd name="T11" fmla="*/ 244 h 261"/>
                <a:gd name="T12" fmla="*/ 100 w 265"/>
                <a:gd name="T13" fmla="*/ 250 h 261"/>
                <a:gd name="T14" fmla="*/ 90 w 265"/>
                <a:gd name="T15" fmla="*/ 250 h 261"/>
                <a:gd name="T16" fmla="*/ 3 w 265"/>
                <a:gd name="T17" fmla="*/ 261 h 261"/>
                <a:gd name="T18" fmla="*/ 0 w 265"/>
                <a:gd name="T19" fmla="*/ 176 h 261"/>
                <a:gd name="T20" fmla="*/ 34 w 265"/>
                <a:gd name="T21" fmla="*/ 16 h 261"/>
                <a:gd name="T22" fmla="*/ 137 w 265"/>
                <a:gd name="T23" fmla="*/ 0 h 261"/>
                <a:gd name="T24" fmla="*/ 160 w 265"/>
                <a:gd name="T25" fmla="*/ 6 h 261"/>
                <a:gd name="T26" fmla="*/ 143 w 265"/>
                <a:gd name="T27" fmla="*/ 140 h 261"/>
                <a:gd name="T28" fmla="*/ 171 w 265"/>
                <a:gd name="T29" fmla="*/ 140 h 261"/>
                <a:gd name="T30" fmla="*/ 207 w 265"/>
                <a:gd name="T31" fmla="*/ 149 h 261"/>
                <a:gd name="T32" fmla="*/ 207 w 265"/>
                <a:gd name="T33" fmla="*/ 140 h 261"/>
                <a:gd name="T34" fmla="*/ 258 w 265"/>
                <a:gd name="T35" fmla="*/ 140 h 261"/>
                <a:gd name="T36" fmla="*/ 265 w 265"/>
                <a:gd name="T37" fmla="*/ 148 h 261"/>
                <a:gd name="T38" fmla="*/ 265 w 265"/>
                <a:gd name="T39" fmla="*/ 234 h 26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65"/>
                <a:gd name="T61" fmla="*/ 0 h 261"/>
                <a:gd name="T62" fmla="*/ 265 w 265"/>
                <a:gd name="T63" fmla="*/ 261 h 26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65" h="261">
                  <a:moveTo>
                    <a:pt x="265" y="234"/>
                  </a:moveTo>
                  <a:lnTo>
                    <a:pt x="254" y="259"/>
                  </a:lnTo>
                  <a:lnTo>
                    <a:pt x="181" y="259"/>
                  </a:lnTo>
                  <a:lnTo>
                    <a:pt x="181" y="254"/>
                  </a:lnTo>
                  <a:lnTo>
                    <a:pt x="114" y="254"/>
                  </a:lnTo>
                  <a:lnTo>
                    <a:pt x="114" y="244"/>
                  </a:lnTo>
                  <a:lnTo>
                    <a:pt x="100" y="250"/>
                  </a:lnTo>
                  <a:lnTo>
                    <a:pt x="90" y="250"/>
                  </a:lnTo>
                  <a:lnTo>
                    <a:pt x="3" y="261"/>
                  </a:lnTo>
                  <a:lnTo>
                    <a:pt x="0" y="176"/>
                  </a:lnTo>
                  <a:lnTo>
                    <a:pt x="34" y="16"/>
                  </a:lnTo>
                  <a:lnTo>
                    <a:pt x="137" y="0"/>
                  </a:lnTo>
                  <a:lnTo>
                    <a:pt x="160" y="6"/>
                  </a:lnTo>
                  <a:lnTo>
                    <a:pt x="143" y="140"/>
                  </a:lnTo>
                  <a:lnTo>
                    <a:pt x="171" y="140"/>
                  </a:lnTo>
                  <a:lnTo>
                    <a:pt x="207" y="149"/>
                  </a:lnTo>
                  <a:lnTo>
                    <a:pt x="207" y="140"/>
                  </a:lnTo>
                  <a:lnTo>
                    <a:pt x="258" y="140"/>
                  </a:lnTo>
                  <a:lnTo>
                    <a:pt x="265" y="148"/>
                  </a:lnTo>
                  <a:lnTo>
                    <a:pt x="265" y="234"/>
                  </a:lnTo>
                  <a:close/>
                </a:path>
              </a:pathLst>
            </a:custGeom>
            <a:solidFill>
              <a:srgbClr val="850202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70" name="Freeform 1445"/>
            <p:cNvSpPr>
              <a:spLocks/>
            </p:cNvSpPr>
            <p:nvPr/>
          </p:nvSpPr>
          <p:spPr bwMode="auto">
            <a:xfrm>
              <a:off x="194" y="1577"/>
              <a:ext cx="50" cy="94"/>
            </a:xfrm>
            <a:custGeom>
              <a:avLst/>
              <a:gdLst>
                <a:gd name="T0" fmla="*/ 45 w 50"/>
                <a:gd name="T1" fmla="*/ 0 h 94"/>
                <a:gd name="T2" fmla="*/ 45 w 50"/>
                <a:gd name="T3" fmla="*/ 94 h 94"/>
                <a:gd name="T4" fmla="*/ 0 w 50"/>
                <a:gd name="T5" fmla="*/ 81 h 94"/>
                <a:gd name="T6" fmla="*/ 0 w 50"/>
                <a:gd name="T7" fmla="*/ 0 h 94"/>
                <a:gd name="T8" fmla="*/ 50 w 50"/>
                <a:gd name="T9" fmla="*/ 0 h 94"/>
                <a:gd name="T10" fmla="*/ 45 w 50"/>
                <a:gd name="T11" fmla="*/ 0 h 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"/>
                <a:gd name="T19" fmla="*/ 0 h 94"/>
                <a:gd name="T20" fmla="*/ 50 w 50"/>
                <a:gd name="T21" fmla="*/ 94 h 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" h="94">
                  <a:moveTo>
                    <a:pt x="45" y="0"/>
                  </a:moveTo>
                  <a:lnTo>
                    <a:pt x="45" y="94"/>
                  </a:lnTo>
                  <a:lnTo>
                    <a:pt x="0" y="81"/>
                  </a:lnTo>
                  <a:lnTo>
                    <a:pt x="0" y="0"/>
                  </a:lnTo>
                  <a:lnTo>
                    <a:pt x="50" y="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71" name="Freeform 1446"/>
            <p:cNvSpPr>
              <a:spLocks/>
            </p:cNvSpPr>
            <p:nvPr/>
          </p:nvSpPr>
          <p:spPr bwMode="auto">
            <a:xfrm>
              <a:off x="407" y="1549"/>
              <a:ext cx="36" cy="51"/>
            </a:xfrm>
            <a:custGeom>
              <a:avLst/>
              <a:gdLst>
                <a:gd name="T0" fmla="*/ 0 w 36"/>
                <a:gd name="T1" fmla="*/ 0 h 51"/>
                <a:gd name="T2" fmla="*/ 36 w 36"/>
                <a:gd name="T3" fmla="*/ 3 h 51"/>
                <a:gd name="T4" fmla="*/ 36 w 36"/>
                <a:gd name="T5" fmla="*/ 42 h 51"/>
                <a:gd name="T6" fmla="*/ 10 w 36"/>
                <a:gd name="T7" fmla="*/ 42 h 51"/>
                <a:gd name="T8" fmla="*/ 10 w 36"/>
                <a:gd name="T9" fmla="*/ 49 h 51"/>
                <a:gd name="T10" fmla="*/ 0 w 36"/>
                <a:gd name="T11" fmla="*/ 51 h 51"/>
                <a:gd name="T12" fmla="*/ 0 w 36"/>
                <a:gd name="T13" fmla="*/ 0 h 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"/>
                <a:gd name="T22" fmla="*/ 0 h 51"/>
                <a:gd name="T23" fmla="*/ 36 w 36"/>
                <a:gd name="T24" fmla="*/ 51 h 5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" h="51">
                  <a:moveTo>
                    <a:pt x="0" y="0"/>
                  </a:moveTo>
                  <a:lnTo>
                    <a:pt x="36" y="3"/>
                  </a:lnTo>
                  <a:lnTo>
                    <a:pt x="36" y="42"/>
                  </a:lnTo>
                  <a:lnTo>
                    <a:pt x="10" y="42"/>
                  </a:lnTo>
                  <a:lnTo>
                    <a:pt x="10" y="49"/>
                  </a:lnTo>
                  <a:lnTo>
                    <a:pt x="0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72" name="Line 1447"/>
            <p:cNvSpPr>
              <a:spLocks noChangeShapeType="1"/>
            </p:cNvSpPr>
            <p:nvPr/>
          </p:nvSpPr>
          <p:spPr bwMode="auto">
            <a:xfrm>
              <a:off x="443" y="1591"/>
              <a:ext cx="4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73" name="Freeform 1448"/>
            <p:cNvSpPr>
              <a:spLocks/>
            </p:cNvSpPr>
            <p:nvPr/>
          </p:nvSpPr>
          <p:spPr bwMode="auto">
            <a:xfrm>
              <a:off x="350" y="1600"/>
              <a:ext cx="67" cy="61"/>
            </a:xfrm>
            <a:custGeom>
              <a:avLst/>
              <a:gdLst>
                <a:gd name="T0" fmla="*/ 67 w 67"/>
                <a:gd name="T1" fmla="*/ 0 h 61"/>
                <a:gd name="T2" fmla="*/ 0 w 67"/>
                <a:gd name="T3" fmla="*/ 0 h 61"/>
                <a:gd name="T4" fmla="*/ 0 w 67"/>
                <a:gd name="T5" fmla="*/ 61 h 61"/>
                <a:gd name="T6" fmla="*/ 0 60000 65536"/>
                <a:gd name="T7" fmla="*/ 0 60000 65536"/>
                <a:gd name="T8" fmla="*/ 0 60000 65536"/>
                <a:gd name="T9" fmla="*/ 0 w 67"/>
                <a:gd name="T10" fmla="*/ 0 h 61"/>
                <a:gd name="T11" fmla="*/ 67 w 67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" h="61">
                  <a:moveTo>
                    <a:pt x="67" y="0"/>
                  </a:moveTo>
                  <a:lnTo>
                    <a:pt x="0" y="0"/>
                  </a:lnTo>
                  <a:lnTo>
                    <a:pt x="0" y="6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74" name="Line 1449"/>
            <p:cNvSpPr>
              <a:spLocks noChangeShapeType="1"/>
            </p:cNvSpPr>
            <p:nvPr/>
          </p:nvSpPr>
          <p:spPr bwMode="auto">
            <a:xfrm flipH="1">
              <a:off x="356" y="1549"/>
              <a:ext cx="2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75" name="Line 1450"/>
            <p:cNvSpPr>
              <a:spLocks noChangeShapeType="1"/>
            </p:cNvSpPr>
            <p:nvPr/>
          </p:nvSpPr>
          <p:spPr bwMode="auto">
            <a:xfrm>
              <a:off x="356" y="1549"/>
              <a:ext cx="1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76" name="Line 1451"/>
            <p:cNvSpPr>
              <a:spLocks noChangeShapeType="1"/>
            </p:cNvSpPr>
            <p:nvPr/>
          </p:nvSpPr>
          <p:spPr bwMode="auto">
            <a:xfrm>
              <a:off x="417" y="1598"/>
              <a:ext cx="1" cy="6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77" name="Line 1452"/>
            <p:cNvSpPr>
              <a:spLocks noChangeShapeType="1"/>
            </p:cNvSpPr>
            <p:nvPr/>
          </p:nvSpPr>
          <p:spPr bwMode="auto">
            <a:xfrm flipV="1">
              <a:off x="161" y="1210"/>
              <a:ext cx="1" cy="497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78" name="Line 1453"/>
            <p:cNvSpPr>
              <a:spLocks noChangeShapeType="1"/>
            </p:cNvSpPr>
            <p:nvPr/>
          </p:nvSpPr>
          <p:spPr bwMode="auto">
            <a:xfrm flipH="1">
              <a:off x="194" y="1680"/>
              <a:ext cx="339" cy="1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79" name="Line 1454"/>
            <p:cNvSpPr>
              <a:spLocks noChangeShapeType="1"/>
            </p:cNvSpPr>
            <p:nvPr/>
          </p:nvSpPr>
          <p:spPr bwMode="auto">
            <a:xfrm>
              <a:off x="665" y="1287"/>
              <a:ext cx="1" cy="135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80" name="Freeform 1455"/>
            <p:cNvSpPr>
              <a:spLocks/>
            </p:cNvSpPr>
            <p:nvPr/>
          </p:nvSpPr>
          <p:spPr bwMode="auto">
            <a:xfrm>
              <a:off x="469" y="1768"/>
              <a:ext cx="291" cy="59"/>
            </a:xfrm>
            <a:custGeom>
              <a:avLst/>
              <a:gdLst>
                <a:gd name="T0" fmla="*/ 291 w 291"/>
                <a:gd name="T1" fmla="*/ 0 h 59"/>
                <a:gd name="T2" fmla="*/ 0 w 291"/>
                <a:gd name="T3" fmla="*/ 41 h 59"/>
                <a:gd name="T4" fmla="*/ 39 w 291"/>
                <a:gd name="T5" fmla="*/ 59 h 59"/>
                <a:gd name="T6" fmla="*/ 0 60000 65536"/>
                <a:gd name="T7" fmla="*/ 0 60000 65536"/>
                <a:gd name="T8" fmla="*/ 0 60000 65536"/>
                <a:gd name="T9" fmla="*/ 0 w 291"/>
                <a:gd name="T10" fmla="*/ 0 h 59"/>
                <a:gd name="T11" fmla="*/ 291 w 291"/>
                <a:gd name="T12" fmla="*/ 59 h 5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1" h="59">
                  <a:moveTo>
                    <a:pt x="291" y="0"/>
                  </a:moveTo>
                  <a:lnTo>
                    <a:pt x="0" y="41"/>
                  </a:lnTo>
                  <a:lnTo>
                    <a:pt x="39" y="5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81" name="Freeform 1456"/>
            <p:cNvSpPr>
              <a:spLocks/>
            </p:cNvSpPr>
            <p:nvPr/>
          </p:nvSpPr>
          <p:spPr bwMode="auto">
            <a:xfrm>
              <a:off x="180" y="1796"/>
              <a:ext cx="26" cy="26"/>
            </a:xfrm>
            <a:custGeom>
              <a:avLst/>
              <a:gdLst>
                <a:gd name="T0" fmla="*/ 8 w 26"/>
                <a:gd name="T1" fmla="*/ 2 h 26"/>
                <a:gd name="T2" fmla="*/ 6 w 26"/>
                <a:gd name="T3" fmla="*/ 3 h 26"/>
                <a:gd name="T4" fmla="*/ 5 w 26"/>
                <a:gd name="T5" fmla="*/ 3 h 26"/>
                <a:gd name="T6" fmla="*/ 3 w 26"/>
                <a:gd name="T7" fmla="*/ 4 h 26"/>
                <a:gd name="T8" fmla="*/ 3 w 26"/>
                <a:gd name="T9" fmla="*/ 5 h 26"/>
                <a:gd name="T10" fmla="*/ 2 w 26"/>
                <a:gd name="T11" fmla="*/ 7 h 26"/>
                <a:gd name="T12" fmla="*/ 2 w 26"/>
                <a:gd name="T13" fmla="*/ 7 h 26"/>
                <a:gd name="T14" fmla="*/ 2 w 26"/>
                <a:gd name="T15" fmla="*/ 8 h 26"/>
                <a:gd name="T16" fmla="*/ 0 w 26"/>
                <a:gd name="T17" fmla="*/ 9 h 26"/>
                <a:gd name="T18" fmla="*/ 0 w 26"/>
                <a:gd name="T19" fmla="*/ 10 h 26"/>
                <a:gd name="T20" fmla="*/ 0 w 26"/>
                <a:gd name="T21" fmla="*/ 11 h 26"/>
                <a:gd name="T22" fmla="*/ 0 w 26"/>
                <a:gd name="T23" fmla="*/ 13 h 26"/>
                <a:gd name="T24" fmla="*/ 0 w 26"/>
                <a:gd name="T25" fmla="*/ 14 h 26"/>
                <a:gd name="T26" fmla="*/ 0 w 26"/>
                <a:gd name="T27" fmla="*/ 15 h 26"/>
                <a:gd name="T28" fmla="*/ 0 w 26"/>
                <a:gd name="T29" fmla="*/ 16 h 26"/>
                <a:gd name="T30" fmla="*/ 2 w 26"/>
                <a:gd name="T31" fmla="*/ 18 h 26"/>
                <a:gd name="T32" fmla="*/ 2 w 26"/>
                <a:gd name="T33" fmla="*/ 19 h 26"/>
                <a:gd name="T34" fmla="*/ 2 w 26"/>
                <a:gd name="T35" fmla="*/ 20 h 26"/>
                <a:gd name="T36" fmla="*/ 3 w 26"/>
                <a:gd name="T37" fmla="*/ 21 h 26"/>
                <a:gd name="T38" fmla="*/ 3 w 26"/>
                <a:gd name="T39" fmla="*/ 22 h 26"/>
                <a:gd name="T40" fmla="*/ 6 w 26"/>
                <a:gd name="T41" fmla="*/ 24 h 26"/>
                <a:gd name="T42" fmla="*/ 8 w 26"/>
                <a:gd name="T43" fmla="*/ 25 h 26"/>
                <a:gd name="T44" fmla="*/ 9 w 26"/>
                <a:gd name="T45" fmla="*/ 25 h 26"/>
                <a:gd name="T46" fmla="*/ 11 w 26"/>
                <a:gd name="T47" fmla="*/ 26 h 26"/>
                <a:gd name="T48" fmla="*/ 12 w 26"/>
                <a:gd name="T49" fmla="*/ 26 h 26"/>
                <a:gd name="T50" fmla="*/ 14 w 26"/>
                <a:gd name="T51" fmla="*/ 26 h 26"/>
                <a:gd name="T52" fmla="*/ 14 w 26"/>
                <a:gd name="T53" fmla="*/ 26 h 26"/>
                <a:gd name="T54" fmla="*/ 16 w 26"/>
                <a:gd name="T55" fmla="*/ 26 h 26"/>
                <a:gd name="T56" fmla="*/ 17 w 26"/>
                <a:gd name="T57" fmla="*/ 25 h 26"/>
                <a:gd name="T58" fmla="*/ 19 w 26"/>
                <a:gd name="T59" fmla="*/ 25 h 26"/>
                <a:gd name="T60" fmla="*/ 19 w 26"/>
                <a:gd name="T61" fmla="*/ 25 h 26"/>
                <a:gd name="T62" fmla="*/ 22 w 26"/>
                <a:gd name="T63" fmla="*/ 22 h 26"/>
                <a:gd name="T64" fmla="*/ 23 w 26"/>
                <a:gd name="T65" fmla="*/ 21 h 26"/>
                <a:gd name="T66" fmla="*/ 25 w 26"/>
                <a:gd name="T67" fmla="*/ 20 h 26"/>
                <a:gd name="T68" fmla="*/ 25 w 26"/>
                <a:gd name="T69" fmla="*/ 19 h 26"/>
                <a:gd name="T70" fmla="*/ 25 w 26"/>
                <a:gd name="T71" fmla="*/ 18 h 26"/>
                <a:gd name="T72" fmla="*/ 26 w 26"/>
                <a:gd name="T73" fmla="*/ 16 h 26"/>
                <a:gd name="T74" fmla="*/ 26 w 26"/>
                <a:gd name="T75" fmla="*/ 15 h 26"/>
                <a:gd name="T76" fmla="*/ 26 w 26"/>
                <a:gd name="T77" fmla="*/ 14 h 26"/>
                <a:gd name="T78" fmla="*/ 26 w 26"/>
                <a:gd name="T79" fmla="*/ 13 h 26"/>
                <a:gd name="T80" fmla="*/ 26 w 26"/>
                <a:gd name="T81" fmla="*/ 11 h 26"/>
                <a:gd name="T82" fmla="*/ 26 w 26"/>
                <a:gd name="T83" fmla="*/ 10 h 26"/>
                <a:gd name="T84" fmla="*/ 26 w 26"/>
                <a:gd name="T85" fmla="*/ 9 h 26"/>
                <a:gd name="T86" fmla="*/ 25 w 26"/>
                <a:gd name="T87" fmla="*/ 8 h 26"/>
                <a:gd name="T88" fmla="*/ 25 w 26"/>
                <a:gd name="T89" fmla="*/ 7 h 26"/>
                <a:gd name="T90" fmla="*/ 25 w 26"/>
                <a:gd name="T91" fmla="*/ 7 h 26"/>
                <a:gd name="T92" fmla="*/ 23 w 26"/>
                <a:gd name="T93" fmla="*/ 5 h 26"/>
                <a:gd name="T94" fmla="*/ 22 w 26"/>
                <a:gd name="T95" fmla="*/ 3 h 26"/>
                <a:gd name="T96" fmla="*/ 19 w 26"/>
                <a:gd name="T97" fmla="*/ 2 h 26"/>
                <a:gd name="T98" fmla="*/ 19 w 26"/>
                <a:gd name="T99" fmla="*/ 2 h 26"/>
                <a:gd name="T100" fmla="*/ 17 w 26"/>
                <a:gd name="T101" fmla="*/ 2 h 26"/>
                <a:gd name="T102" fmla="*/ 16 w 26"/>
                <a:gd name="T103" fmla="*/ 0 h 26"/>
                <a:gd name="T104" fmla="*/ 14 w 26"/>
                <a:gd name="T105" fmla="*/ 0 h 26"/>
                <a:gd name="T106" fmla="*/ 12 w 26"/>
                <a:gd name="T107" fmla="*/ 0 h 26"/>
                <a:gd name="T108" fmla="*/ 11 w 26"/>
                <a:gd name="T109" fmla="*/ 0 h 26"/>
                <a:gd name="T110" fmla="*/ 9 w 26"/>
                <a:gd name="T111" fmla="*/ 2 h 2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6"/>
                <a:gd name="T169" fmla="*/ 0 h 26"/>
                <a:gd name="T170" fmla="*/ 26 w 26"/>
                <a:gd name="T171" fmla="*/ 26 h 2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6" h="26">
                  <a:moveTo>
                    <a:pt x="8" y="2"/>
                  </a:moveTo>
                  <a:lnTo>
                    <a:pt x="6" y="3"/>
                  </a:lnTo>
                  <a:lnTo>
                    <a:pt x="5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2" y="7"/>
                  </a:lnTo>
                  <a:lnTo>
                    <a:pt x="2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6" y="24"/>
                  </a:lnTo>
                  <a:lnTo>
                    <a:pt x="8" y="25"/>
                  </a:lnTo>
                  <a:lnTo>
                    <a:pt x="9" y="25"/>
                  </a:lnTo>
                  <a:lnTo>
                    <a:pt x="11" y="26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16" y="26"/>
                  </a:lnTo>
                  <a:lnTo>
                    <a:pt x="17" y="25"/>
                  </a:lnTo>
                  <a:lnTo>
                    <a:pt x="19" y="25"/>
                  </a:lnTo>
                  <a:lnTo>
                    <a:pt x="22" y="22"/>
                  </a:lnTo>
                  <a:lnTo>
                    <a:pt x="23" y="21"/>
                  </a:lnTo>
                  <a:lnTo>
                    <a:pt x="25" y="20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6" y="16"/>
                  </a:lnTo>
                  <a:lnTo>
                    <a:pt x="26" y="15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1"/>
                  </a:lnTo>
                  <a:lnTo>
                    <a:pt x="26" y="10"/>
                  </a:lnTo>
                  <a:lnTo>
                    <a:pt x="26" y="9"/>
                  </a:lnTo>
                  <a:lnTo>
                    <a:pt x="25" y="8"/>
                  </a:lnTo>
                  <a:lnTo>
                    <a:pt x="25" y="7"/>
                  </a:lnTo>
                  <a:lnTo>
                    <a:pt x="23" y="5"/>
                  </a:lnTo>
                  <a:lnTo>
                    <a:pt x="22" y="3"/>
                  </a:lnTo>
                  <a:lnTo>
                    <a:pt x="19" y="2"/>
                  </a:lnTo>
                  <a:lnTo>
                    <a:pt x="17" y="2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9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82" name="Freeform 1457"/>
            <p:cNvSpPr>
              <a:spLocks/>
            </p:cNvSpPr>
            <p:nvPr/>
          </p:nvSpPr>
          <p:spPr bwMode="auto">
            <a:xfrm>
              <a:off x="474" y="1601"/>
              <a:ext cx="185" cy="181"/>
            </a:xfrm>
            <a:custGeom>
              <a:avLst/>
              <a:gdLst>
                <a:gd name="T0" fmla="*/ 168 w 185"/>
                <a:gd name="T1" fmla="*/ 90 h 181"/>
                <a:gd name="T2" fmla="*/ 168 w 185"/>
                <a:gd name="T3" fmla="*/ 19 h 181"/>
                <a:gd name="T4" fmla="*/ 132 w 185"/>
                <a:gd name="T5" fmla="*/ 15 h 181"/>
                <a:gd name="T6" fmla="*/ 112 w 185"/>
                <a:gd name="T7" fmla="*/ 0 h 181"/>
                <a:gd name="T8" fmla="*/ 98 w 185"/>
                <a:gd name="T9" fmla="*/ 17 h 181"/>
                <a:gd name="T10" fmla="*/ 76 w 185"/>
                <a:gd name="T11" fmla="*/ 17 h 181"/>
                <a:gd name="T12" fmla="*/ 59 w 185"/>
                <a:gd name="T13" fmla="*/ 9 h 181"/>
                <a:gd name="T14" fmla="*/ 59 w 185"/>
                <a:gd name="T15" fmla="*/ 91 h 181"/>
                <a:gd name="T16" fmla="*/ 0 w 185"/>
                <a:gd name="T17" fmla="*/ 97 h 181"/>
                <a:gd name="T18" fmla="*/ 0 w 185"/>
                <a:gd name="T19" fmla="*/ 163 h 181"/>
                <a:gd name="T20" fmla="*/ 72 w 185"/>
                <a:gd name="T21" fmla="*/ 181 h 181"/>
                <a:gd name="T22" fmla="*/ 185 w 185"/>
                <a:gd name="T23" fmla="*/ 152 h 181"/>
                <a:gd name="T24" fmla="*/ 185 w 185"/>
                <a:gd name="T25" fmla="*/ 91 h 181"/>
                <a:gd name="T26" fmla="*/ 168 w 185"/>
                <a:gd name="T27" fmla="*/ 90 h 18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85"/>
                <a:gd name="T43" fmla="*/ 0 h 181"/>
                <a:gd name="T44" fmla="*/ 185 w 185"/>
                <a:gd name="T45" fmla="*/ 181 h 18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85" h="181">
                  <a:moveTo>
                    <a:pt x="168" y="90"/>
                  </a:moveTo>
                  <a:lnTo>
                    <a:pt x="168" y="19"/>
                  </a:lnTo>
                  <a:lnTo>
                    <a:pt x="132" y="15"/>
                  </a:lnTo>
                  <a:lnTo>
                    <a:pt x="112" y="0"/>
                  </a:lnTo>
                  <a:lnTo>
                    <a:pt x="98" y="17"/>
                  </a:lnTo>
                  <a:lnTo>
                    <a:pt x="76" y="17"/>
                  </a:lnTo>
                  <a:lnTo>
                    <a:pt x="59" y="9"/>
                  </a:lnTo>
                  <a:lnTo>
                    <a:pt x="59" y="91"/>
                  </a:lnTo>
                  <a:lnTo>
                    <a:pt x="0" y="97"/>
                  </a:lnTo>
                  <a:lnTo>
                    <a:pt x="0" y="163"/>
                  </a:lnTo>
                  <a:lnTo>
                    <a:pt x="72" y="181"/>
                  </a:lnTo>
                  <a:lnTo>
                    <a:pt x="185" y="152"/>
                  </a:lnTo>
                  <a:lnTo>
                    <a:pt x="185" y="91"/>
                  </a:lnTo>
                  <a:lnTo>
                    <a:pt x="168" y="90"/>
                  </a:lnTo>
                  <a:close/>
                </a:path>
              </a:pathLst>
            </a:custGeom>
            <a:solidFill>
              <a:srgbClr val="850202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83" name="Line 1458"/>
            <p:cNvSpPr>
              <a:spLocks noChangeShapeType="1"/>
            </p:cNvSpPr>
            <p:nvPr/>
          </p:nvSpPr>
          <p:spPr bwMode="auto">
            <a:xfrm>
              <a:off x="606" y="1616"/>
              <a:ext cx="1" cy="8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84" name="Line 1459"/>
            <p:cNvSpPr>
              <a:spLocks noChangeShapeType="1"/>
            </p:cNvSpPr>
            <p:nvPr/>
          </p:nvSpPr>
          <p:spPr bwMode="auto">
            <a:xfrm flipV="1">
              <a:off x="605" y="1691"/>
              <a:ext cx="37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85" name="Freeform 1460"/>
            <p:cNvSpPr>
              <a:spLocks/>
            </p:cNvSpPr>
            <p:nvPr/>
          </p:nvSpPr>
          <p:spPr bwMode="auto">
            <a:xfrm>
              <a:off x="490" y="1549"/>
              <a:ext cx="28" cy="119"/>
            </a:xfrm>
            <a:custGeom>
              <a:avLst/>
              <a:gdLst>
                <a:gd name="T0" fmla="*/ 28 w 28"/>
                <a:gd name="T1" fmla="*/ 7 h 119"/>
                <a:gd name="T2" fmla="*/ 4 w 28"/>
                <a:gd name="T3" fmla="*/ 0 h 119"/>
                <a:gd name="T4" fmla="*/ 4 w 28"/>
                <a:gd name="T5" fmla="*/ 41 h 119"/>
                <a:gd name="T6" fmla="*/ 0 w 28"/>
                <a:gd name="T7" fmla="*/ 42 h 119"/>
                <a:gd name="T8" fmla="*/ 0 w 28"/>
                <a:gd name="T9" fmla="*/ 119 h 119"/>
                <a:gd name="T10" fmla="*/ 28 w 28"/>
                <a:gd name="T11" fmla="*/ 96 h 119"/>
                <a:gd name="T12" fmla="*/ 28 w 28"/>
                <a:gd name="T13" fmla="*/ 7 h 1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"/>
                <a:gd name="T22" fmla="*/ 0 h 119"/>
                <a:gd name="T23" fmla="*/ 28 w 28"/>
                <a:gd name="T24" fmla="*/ 119 h 1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" h="119">
                  <a:moveTo>
                    <a:pt x="28" y="7"/>
                  </a:moveTo>
                  <a:lnTo>
                    <a:pt x="4" y="0"/>
                  </a:lnTo>
                  <a:lnTo>
                    <a:pt x="4" y="41"/>
                  </a:lnTo>
                  <a:lnTo>
                    <a:pt x="0" y="42"/>
                  </a:lnTo>
                  <a:lnTo>
                    <a:pt x="0" y="119"/>
                  </a:lnTo>
                  <a:lnTo>
                    <a:pt x="28" y="96"/>
                  </a:lnTo>
                  <a:lnTo>
                    <a:pt x="28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86" name="Freeform 1461"/>
            <p:cNvSpPr>
              <a:spLocks/>
            </p:cNvSpPr>
            <p:nvPr/>
          </p:nvSpPr>
          <p:spPr bwMode="auto">
            <a:xfrm>
              <a:off x="642" y="1434"/>
              <a:ext cx="23" cy="242"/>
            </a:xfrm>
            <a:custGeom>
              <a:avLst/>
              <a:gdLst>
                <a:gd name="T0" fmla="*/ 23 w 23"/>
                <a:gd name="T1" fmla="*/ 0 h 242"/>
                <a:gd name="T2" fmla="*/ 23 w 23"/>
                <a:gd name="T3" fmla="*/ 242 h 242"/>
                <a:gd name="T4" fmla="*/ 0 w 23"/>
                <a:gd name="T5" fmla="*/ 242 h 242"/>
                <a:gd name="T6" fmla="*/ 0 60000 65536"/>
                <a:gd name="T7" fmla="*/ 0 60000 65536"/>
                <a:gd name="T8" fmla="*/ 0 60000 65536"/>
                <a:gd name="T9" fmla="*/ 0 w 23"/>
                <a:gd name="T10" fmla="*/ 0 h 242"/>
                <a:gd name="T11" fmla="*/ 23 w 23"/>
                <a:gd name="T12" fmla="*/ 242 h 2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242">
                  <a:moveTo>
                    <a:pt x="23" y="0"/>
                  </a:moveTo>
                  <a:lnTo>
                    <a:pt x="23" y="242"/>
                  </a:lnTo>
                  <a:lnTo>
                    <a:pt x="0" y="242"/>
                  </a:lnTo>
                </a:path>
              </a:pathLst>
            </a:cu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87" name="Freeform 1462"/>
            <p:cNvSpPr>
              <a:spLocks/>
            </p:cNvSpPr>
            <p:nvPr/>
          </p:nvSpPr>
          <p:spPr bwMode="auto">
            <a:xfrm>
              <a:off x="493" y="1399"/>
              <a:ext cx="144" cy="270"/>
            </a:xfrm>
            <a:custGeom>
              <a:avLst/>
              <a:gdLst>
                <a:gd name="T0" fmla="*/ 107 w 144"/>
                <a:gd name="T1" fmla="*/ 11 h 270"/>
                <a:gd name="T2" fmla="*/ 126 w 144"/>
                <a:gd name="T3" fmla="*/ 22 h 270"/>
                <a:gd name="T4" fmla="*/ 143 w 144"/>
                <a:gd name="T5" fmla="*/ 46 h 270"/>
                <a:gd name="T6" fmla="*/ 143 w 144"/>
                <a:gd name="T7" fmla="*/ 54 h 270"/>
                <a:gd name="T8" fmla="*/ 123 w 144"/>
                <a:gd name="T9" fmla="*/ 65 h 270"/>
                <a:gd name="T10" fmla="*/ 115 w 144"/>
                <a:gd name="T11" fmla="*/ 61 h 270"/>
                <a:gd name="T12" fmla="*/ 110 w 144"/>
                <a:gd name="T13" fmla="*/ 72 h 270"/>
                <a:gd name="T14" fmla="*/ 109 w 144"/>
                <a:gd name="T15" fmla="*/ 84 h 270"/>
                <a:gd name="T16" fmla="*/ 107 w 144"/>
                <a:gd name="T17" fmla="*/ 94 h 270"/>
                <a:gd name="T18" fmla="*/ 109 w 144"/>
                <a:gd name="T19" fmla="*/ 121 h 270"/>
                <a:gd name="T20" fmla="*/ 112 w 144"/>
                <a:gd name="T21" fmla="*/ 143 h 270"/>
                <a:gd name="T22" fmla="*/ 115 w 144"/>
                <a:gd name="T23" fmla="*/ 174 h 270"/>
                <a:gd name="T24" fmla="*/ 113 w 144"/>
                <a:gd name="T25" fmla="*/ 196 h 270"/>
                <a:gd name="T26" fmla="*/ 113 w 144"/>
                <a:gd name="T27" fmla="*/ 207 h 270"/>
                <a:gd name="T28" fmla="*/ 98 w 144"/>
                <a:gd name="T29" fmla="*/ 218 h 270"/>
                <a:gd name="T30" fmla="*/ 78 w 144"/>
                <a:gd name="T31" fmla="*/ 210 h 270"/>
                <a:gd name="T32" fmla="*/ 78 w 144"/>
                <a:gd name="T33" fmla="*/ 195 h 270"/>
                <a:gd name="T34" fmla="*/ 76 w 144"/>
                <a:gd name="T35" fmla="*/ 180 h 270"/>
                <a:gd name="T36" fmla="*/ 74 w 144"/>
                <a:gd name="T37" fmla="*/ 164 h 270"/>
                <a:gd name="T38" fmla="*/ 71 w 144"/>
                <a:gd name="T39" fmla="*/ 157 h 270"/>
                <a:gd name="T40" fmla="*/ 68 w 144"/>
                <a:gd name="T41" fmla="*/ 167 h 270"/>
                <a:gd name="T42" fmla="*/ 67 w 144"/>
                <a:gd name="T43" fmla="*/ 174 h 270"/>
                <a:gd name="T44" fmla="*/ 67 w 144"/>
                <a:gd name="T45" fmla="*/ 180 h 270"/>
                <a:gd name="T46" fmla="*/ 65 w 144"/>
                <a:gd name="T47" fmla="*/ 185 h 270"/>
                <a:gd name="T48" fmla="*/ 65 w 144"/>
                <a:gd name="T49" fmla="*/ 192 h 270"/>
                <a:gd name="T50" fmla="*/ 64 w 144"/>
                <a:gd name="T51" fmla="*/ 201 h 270"/>
                <a:gd name="T52" fmla="*/ 59 w 144"/>
                <a:gd name="T53" fmla="*/ 212 h 270"/>
                <a:gd name="T54" fmla="*/ 40 w 144"/>
                <a:gd name="T55" fmla="*/ 219 h 270"/>
                <a:gd name="T56" fmla="*/ 37 w 144"/>
                <a:gd name="T57" fmla="*/ 270 h 270"/>
                <a:gd name="T58" fmla="*/ 20 w 144"/>
                <a:gd name="T59" fmla="*/ 267 h 270"/>
                <a:gd name="T60" fmla="*/ 15 w 144"/>
                <a:gd name="T61" fmla="*/ 257 h 270"/>
                <a:gd name="T62" fmla="*/ 18 w 144"/>
                <a:gd name="T63" fmla="*/ 242 h 270"/>
                <a:gd name="T64" fmla="*/ 22 w 144"/>
                <a:gd name="T65" fmla="*/ 224 h 270"/>
                <a:gd name="T66" fmla="*/ 22 w 144"/>
                <a:gd name="T67" fmla="*/ 207 h 270"/>
                <a:gd name="T68" fmla="*/ 22 w 144"/>
                <a:gd name="T69" fmla="*/ 190 h 270"/>
                <a:gd name="T70" fmla="*/ 23 w 144"/>
                <a:gd name="T71" fmla="*/ 176 h 270"/>
                <a:gd name="T72" fmla="*/ 23 w 144"/>
                <a:gd name="T73" fmla="*/ 164 h 270"/>
                <a:gd name="T74" fmla="*/ 25 w 144"/>
                <a:gd name="T75" fmla="*/ 153 h 270"/>
                <a:gd name="T76" fmla="*/ 26 w 144"/>
                <a:gd name="T77" fmla="*/ 134 h 270"/>
                <a:gd name="T78" fmla="*/ 29 w 144"/>
                <a:gd name="T79" fmla="*/ 113 h 270"/>
                <a:gd name="T80" fmla="*/ 32 w 144"/>
                <a:gd name="T81" fmla="*/ 100 h 270"/>
                <a:gd name="T82" fmla="*/ 37 w 144"/>
                <a:gd name="T83" fmla="*/ 96 h 270"/>
                <a:gd name="T84" fmla="*/ 42 w 144"/>
                <a:gd name="T85" fmla="*/ 82 h 270"/>
                <a:gd name="T86" fmla="*/ 39 w 144"/>
                <a:gd name="T87" fmla="*/ 69 h 270"/>
                <a:gd name="T88" fmla="*/ 36 w 144"/>
                <a:gd name="T89" fmla="*/ 51 h 270"/>
                <a:gd name="T90" fmla="*/ 32 w 144"/>
                <a:gd name="T91" fmla="*/ 60 h 270"/>
                <a:gd name="T92" fmla="*/ 29 w 144"/>
                <a:gd name="T93" fmla="*/ 65 h 270"/>
                <a:gd name="T94" fmla="*/ 22 w 144"/>
                <a:gd name="T95" fmla="*/ 65 h 270"/>
                <a:gd name="T96" fmla="*/ 1 w 144"/>
                <a:gd name="T97" fmla="*/ 51 h 270"/>
                <a:gd name="T98" fmla="*/ 8 w 144"/>
                <a:gd name="T99" fmla="*/ 40 h 270"/>
                <a:gd name="T100" fmla="*/ 14 w 144"/>
                <a:gd name="T101" fmla="*/ 32 h 270"/>
                <a:gd name="T102" fmla="*/ 20 w 144"/>
                <a:gd name="T103" fmla="*/ 26 h 270"/>
                <a:gd name="T104" fmla="*/ 28 w 144"/>
                <a:gd name="T105" fmla="*/ 17 h 270"/>
                <a:gd name="T106" fmla="*/ 39 w 144"/>
                <a:gd name="T107" fmla="*/ 8 h 270"/>
                <a:gd name="T108" fmla="*/ 51 w 144"/>
                <a:gd name="T109" fmla="*/ 6 h 270"/>
                <a:gd name="T110" fmla="*/ 62 w 144"/>
                <a:gd name="T111" fmla="*/ 5 h 270"/>
                <a:gd name="T112" fmla="*/ 70 w 144"/>
                <a:gd name="T113" fmla="*/ 0 h 270"/>
                <a:gd name="T114" fmla="*/ 106 w 144"/>
                <a:gd name="T115" fmla="*/ 8 h 27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4"/>
                <a:gd name="T175" fmla="*/ 0 h 270"/>
                <a:gd name="T176" fmla="*/ 144 w 144"/>
                <a:gd name="T177" fmla="*/ 270 h 27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4" h="270">
                  <a:moveTo>
                    <a:pt x="106" y="8"/>
                  </a:moveTo>
                  <a:lnTo>
                    <a:pt x="107" y="11"/>
                  </a:lnTo>
                  <a:lnTo>
                    <a:pt x="113" y="15"/>
                  </a:lnTo>
                  <a:lnTo>
                    <a:pt x="126" y="22"/>
                  </a:lnTo>
                  <a:lnTo>
                    <a:pt x="130" y="29"/>
                  </a:lnTo>
                  <a:lnTo>
                    <a:pt x="143" y="46"/>
                  </a:lnTo>
                  <a:lnTo>
                    <a:pt x="144" y="51"/>
                  </a:lnTo>
                  <a:lnTo>
                    <a:pt x="143" y="54"/>
                  </a:lnTo>
                  <a:lnTo>
                    <a:pt x="127" y="65"/>
                  </a:lnTo>
                  <a:lnTo>
                    <a:pt x="123" y="65"/>
                  </a:lnTo>
                  <a:lnTo>
                    <a:pt x="118" y="64"/>
                  </a:lnTo>
                  <a:lnTo>
                    <a:pt x="115" y="61"/>
                  </a:lnTo>
                  <a:lnTo>
                    <a:pt x="112" y="69"/>
                  </a:lnTo>
                  <a:lnTo>
                    <a:pt x="110" y="72"/>
                  </a:lnTo>
                  <a:lnTo>
                    <a:pt x="107" y="78"/>
                  </a:lnTo>
                  <a:lnTo>
                    <a:pt x="109" y="84"/>
                  </a:lnTo>
                  <a:lnTo>
                    <a:pt x="107" y="89"/>
                  </a:lnTo>
                  <a:lnTo>
                    <a:pt x="107" y="94"/>
                  </a:lnTo>
                  <a:lnTo>
                    <a:pt x="107" y="103"/>
                  </a:lnTo>
                  <a:lnTo>
                    <a:pt x="109" y="121"/>
                  </a:lnTo>
                  <a:lnTo>
                    <a:pt x="110" y="132"/>
                  </a:lnTo>
                  <a:lnTo>
                    <a:pt x="112" y="143"/>
                  </a:lnTo>
                  <a:lnTo>
                    <a:pt x="113" y="159"/>
                  </a:lnTo>
                  <a:lnTo>
                    <a:pt x="115" y="174"/>
                  </a:lnTo>
                  <a:lnTo>
                    <a:pt x="115" y="188"/>
                  </a:lnTo>
                  <a:lnTo>
                    <a:pt x="113" y="196"/>
                  </a:lnTo>
                  <a:lnTo>
                    <a:pt x="112" y="200"/>
                  </a:lnTo>
                  <a:lnTo>
                    <a:pt x="113" y="207"/>
                  </a:lnTo>
                  <a:lnTo>
                    <a:pt x="110" y="215"/>
                  </a:lnTo>
                  <a:lnTo>
                    <a:pt x="98" y="218"/>
                  </a:lnTo>
                  <a:lnTo>
                    <a:pt x="79" y="218"/>
                  </a:lnTo>
                  <a:lnTo>
                    <a:pt x="78" y="210"/>
                  </a:lnTo>
                  <a:lnTo>
                    <a:pt x="78" y="201"/>
                  </a:lnTo>
                  <a:lnTo>
                    <a:pt x="78" y="195"/>
                  </a:lnTo>
                  <a:lnTo>
                    <a:pt x="76" y="188"/>
                  </a:lnTo>
                  <a:lnTo>
                    <a:pt x="76" y="180"/>
                  </a:lnTo>
                  <a:lnTo>
                    <a:pt x="74" y="173"/>
                  </a:lnTo>
                  <a:lnTo>
                    <a:pt x="74" y="164"/>
                  </a:lnTo>
                  <a:lnTo>
                    <a:pt x="74" y="154"/>
                  </a:lnTo>
                  <a:lnTo>
                    <a:pt x="71" y="157"/>
                  </a:lnTo>
                  <a:lnTo>
                    <a:pt x="70" y="162"/>
                  </a:lnTo>
                  <a:lnTo>
                    <a:pt x="68" y="167"/>
                  </a:lnTo>
                  <a:lnTo>
                    <a:pt x="67" y="170"/>
                  </a:lnTo>
                  <a:lnTo>
                    <a:pt x="67" y="174"/>
                  </a:lnTo>
                  <a:lnTo>
                    <a:pt x="67" y="176"/>
                  </a:lnTo>
                  <a:lnTo>
                    <a:pt x="67" y="180"/>
                  </a:lnTo>
                  <a:lnTo>
                    <a:pt x="65" y="183"/>
                  </a:lnTo>
                  <a:lnTo>
                    <a:pt x="65" y="185"/>
                  </a:lnTo>
                  <a:lnTo>
                    <a:pt x="65" y="189"/>
                  </a:lnTo>
                  <a:lnTo>
                    <a:pt x="65" y="192"/>
                  </a:lnTo>
                  <a:lnTo>
                    <a:pt x="64" y="196"/>
                  </a:lnTo>
                  <a:lnTo>
                    <a:pt x="64" y="201"/>
                  </a:lnTo>
                  <a:lnTo>
                    <a:pt x="60" y="206"/>
                  </a:lnTo>
                  <a:lnTo>
                    <a:pt x="59" y="212"/>
                  </a:lnTo>
                  <a:lnTo>
                    <a:pt x="56" y="219"/>
                  </a:lnTo>
                  <a:lnTo>
                    <a:pt x="40" y="219"/>
                  </a:lnTo>
                  <a:lnTo>
                    <a:pt x="40" y="270"/>
                  </a:lnTo>
                  <a:lnTo>
                    <a:pt x="37" y="270"/>
                  </a:lnTo>
                  <a:lnTo>
                    <a:pt x="29" y="270"/>
                  </a:lnTo>
                  <a:lnTo>
                    <a:pt x="20" y="267"/>
                  </a:lnTo>
                  <a:lnTo>
                    <a:pt x="15" y="266"/>
                  </a:lnTo>
                  <a:lnTo>
                    <a:pt x="15" y="257"/>
                  </a:lnTo>
                  <a:lnTo>
                    <a:pt x="17" y="250"/>
                  </a:lnTo>
                  <a:lnTo>
                    <a:pt x="18" y="242"/>
                  </a:lnTo>
                  <a:lnTo>
                    <a:pt x="20" y="232"/>
                  </a:lnTo>
                  <a:lnTo>
                    <a:pt x="22" y="224"/>
                  </a:lnTo>
                  <a:lnTo>
                    <a:pt x="22" y="216"/>
                  </a:lnTo>
                  <a:lnTo>
                    <a:pt x="22" y="207"/>
                  </a:lnTo>
                  <a:lnTo>
                    <a:pt x="22" y="199"/>
                  </a:lnTo>
                  <a:lnTo>
                    <a:pt x="22" y="190"/>
                  </a:lnTo>
                  <a:lnTo>
                    <a:pt x="22" y="184"/>
                  </a:lnTo>
                  <a:lnTo>
                    <a:pt x="23" y="176"/>
                  </a:lnTo>
                  <a:lnTo>
                    <a:pt x="23" y="170"/>
                  </a:lnTo>
                  <a:lnTo>
                    <a:pt x="23" y="164"/>
                  </a:lnTo>
                  <a:lnTo>
                    <a:pt x="25" y="158"/>
                  </a:lnTo>
                  <a:lnTo>
                    <a:pt x="25" y="153"/>
                  </a:lnTo>
                  <a:lnTo>
                    <a:pt x="26" y="141"/>
                  </a:lnTo>
                  <a:lnTo>
                    <a:pt x="26" y="134"/>
                  </a:lnTo>
                  <a:lnTo>
                    <a:pt x="28" y="121"/>
                  </a:lnTo>
                  <a:lnTo>
                    <a:pt x="29" y="113"/>
                  </a:lnTo>
                  <a:lnTo>
                    <a:pt x="31" y="105"/>
                  </a:lnTo>
                  <a:lnTo>
                    <a:pt x="32" y="100"/>
                  </a:lnTo>
                  <a:lnTo>
                    <a:pt x="36" y="98"/>
                  </a:lnTo>
                  <a:lnTo>
                    <a:pt x="37" y="96"/>
                  </a:lnTo>
                  <a:lnTo>
                    <a:pt x="39" y="94"/>
                  </a:lnTo>
                  <a:lnTo>
                    <a:pt x="42" y="82"/>
                  </a:lnTo>
                  <a:lnTo>
                    <a:pt x="40" y="75"/>
                  </a:lnTo>
                  <a:lnTo>
                    <a:pt x="39" y="69"/>
                  </a:lnTo>
                  <a:lnTo>
                    <a:pt x="37" y="60"/>
                  </a:lnTo>
                  <a:lnTo>
                    <a:pt x="36" y="51"/>
                  </a:lnTo>
                  <a:lnTo>
                    <a:pt x="36" y="56"/>
                  </a:lnTo>
                  <a:lnTo>
                    <a:pt x="32" y="60"/>
                  </a:lnTo>
                  <a:lnTo>
                    <a:pt x="32" y="62"/>
                  </a:lnTo>
                  <a:lnTo>
                    <a:pt x="29" y="65"/>
                  </a:lnTo>
                  <a:lnTo>
                    <a:pt x="26" y="66"/>
                  </a:lnTo>
                  <a:lnTo>
                    <a:pt x="22" y="65"/>
                  </a:lnTo>
                  <a:lnTo>
                    <a:pt x="0" y="59"/>
                  </a:lnTo>
                  <a:lnTo>
                    <a:pt x="1" y="51"/>
                  </a:lnTo>
                  <a:lnTo>
                    <a:pt x="4" y="45"/>
                  </a:lnTo>
                  <a:lnTo>
                    <a:pt x="8" y="40"/>
                  </a:lnTo>
                  <a:lnTo>
                    <a:pt x="11" y="35"/>
                  </a:lnTo>
                  <a:lnTo>
                    <a:pt x="14" y="32"/>
                  </a:lnTo>
                  <a:lnTo>
                    <a:pt x="17" y="29"/>
                  </a:lnTo>
                  <a:lnTo>
                    <a:pt x="20" y="26"/>
                  </a:lnTo>
                  <a:lnTo>
                    <a:pt x="23" y="23"/>
                  </a:lnTo>
                  <a:lnTo>
                    <a:pt x="28" y="17"/>
                  </a:lnTo>
                  <a:lnTo>
                    <a:pt x="34" y="12"/>
                  </a:lnTo>
                  <a:lnTo>
                    <a:pt x="39" y="8"/>
                  </a:lnTo>
                  <a:lnTo>
                    <a:pt x="46" y="7"/>
                  </a:lnTo>
                  <a:lnTo>
                    <a:pt x="51" y="6"/>
                  </a:lnTo>
                  <a:lnTo>
                    <a:pt x="57" y="5"/>
                  </a:lnTo>
                  <a:lnTo>
                    <a:pt x="62" y="5"/>
                  </a:lnTo>
                  <a:lnTo>
                    <a:pt x="67" y="1"/>
                  </a:lnTo>
                  <a:lnTo>
                    <a:pt x="70" y="0"/>
                  </a:lnTo>
                  <a:lnTo>
                    <a:pt x="73" y="0"/>
                  </a:lnTo>
                  <a:lnTo>
                    <a:pt x="106" y="8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88" name="Freeform 1463"/>
            <p:cNvSpPr>
              <a:spLocks/>
            </p:cNvSpPr>
            <p:nvPr/>
          </p:nvSpPr>
          <p:spPr bwMode="auto">
            <a:xfrm>
              <a:off x="614" y="1439"/>
              <a:ext cx="2" cy="8"/>
            </a:xfrm>
            <a:custGeom>
              <a:avLst/>
              <a:gdLst>
                <a:gd name="T0" fmla="*/ 2 w 2"/>
                <a:gd name="T1" fmla="*/ 0 h 8"/>
                <a:gd name="T2" fmla="*/ 0 w 2"/>
                <a:gd name="T3" fmla="*/ 5 h 8"/>
                <a:gd name="T4" fmla="*/ 0 w 2"/>
                <a:gd name="T5" fmla="*/ 6 h 8"/>
                <a:gd name="T6" fmla="*/ 0 w 2"/>
                <a:gd name="T7" fmla="*/ 8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8"/>
                <a:gd name="T14" fmla="*/ 2 w 2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8">
                  <a:moveTo>
                    <a:pt x="2" y="0"/>
                  </a:move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89" name="Freeform 1464"/>
            <p:cNvSpPr>
              <a:spLocks/>
            </p:cNvSpPr>
            <p:nvPr/>
          </p:nvSpPr>
          <p:spPr bwMode="auto">
            <a:xfrm>
              <a:off x="174" y="1485"/>
              <a:ext cx="31" cy="93"/>
            </a:xfrm>
            <a:custGeom>
              <a:avLst/>
              <a:gdLst>
                <a:gd name="T0" fmla="*/ 20 w 31"/>
                <a:gd name="T1" fmla="*/ 66 h 93"/>
                <a:gd name="T2" fmla="*/ 20 w 31"/>
                <a:gd name="T3" fmla="*/ 48 h 93"/>
                <a:gd name="T4" fmla="*/ 20 w 31"/>
                <a:gd name="T5" fmla="*/ 28 h 93"/>
                <a:gd name="T6" fmla="*/ 18 w 31"/>
                <a:gd name="T7" fmla="*/ 16 h 93"/>
                <a:gd name="T8" fmla="*/ 17 w 31"/>
                <a:gd name="T9" fmla="*/ 11 h 93"/>
                <a:gd name="T10" fmla="*/ 12 w 31"/>
                <a:gd name="T11" fmla="*/ 10 h 93"/>
                <a:gd name="T12" fmla="*/ 8 w 31"/>
                <a:gd name="T13" fmla="*/ 10 h 93"/>
                <a:gd name="T14" fmla="*/ 1 w 31"/>
                <a:gd name="T15" fmla="*/ 10 h 93"/>
                <a:gd name="T16" fmla="*/ 1 w 31"/>
                <a:gd name="T17" fmla="*/ 7 h 93"/>
                <a:gd name="T18" fmla="*/ 0 w 31"/>
                <a:gd name="T19" fmla="*/ 5 h 93"/>
                <a:gd name="T20" fmla="*/ 1 w 31"/>
                <a:gd name="T21" fmla="*/ 2 h 93"/>
                <a:gd name="T22" fmla="*/ 3 w 31"/>
                <a:gd name="T23" fmla="*/ 0 h 93"/>
                <a:gd name="T24" fmla="*/ 9 w 31"/>
                <a:gd name="T25" fmla="*/ 0 h 93"/>
                <a:gd name="T26" fmla="*/ 12 w 31"/>
                <a:gd name="T27" fmla="*/ 0 h 93"/>
                <a:gd name="T28" fmla="*/ 15 w 31"/>
                <a:gd name="T29" fmla="*/ 0 h 93"/>
                <a:gd name="T30" fmla="*/ 18 w 31"/>
                <a:gd name="T31" fmla="*/ 0 h 93"/>
                <a:gd name="T32" fmla="*/ 22 w 31"/>
                <a:gd name="T33" fmla="*/ 1 h 93"/>
                <a:gd name="T34" fmla="*/ 25 w 31"/>
                <a:gd name="T35" fmla="*/ 5 h 93"/>
                <a:gd name="T36" fmla="*/ 28 w 31"/>
                <a:gd name="T37" fmla="*/ 14 h 93"/>
                <a:gd name="T38" fmla="*/ 29 w 31"/>
                <a:gd name="T39" fmla="*/ 21 h 93"/>
                <a:gd name="T40" fmla="*/ 31 w 31"/>
                <a:gd name="T41" fmla="*/ 29 h 93"/>
                <a:gd name="T42" fmla="*/ 31 w 31"/>
                <a:gd name="T43" fmla="*/ 37 h 93"/>
                <a:gd name="T44" fmla="*/ 31 w 31"/>
                <a:gd name="T45" fmla="*/ 45 h 93"/>
                <a:gd name="T46" fmla="*/ 31 w 31"/>
                <a:gd name="T47" fmla="*/ 54 h 93"/>
                <a:gd name="T48" fmla="*/ 29 w 31"/>
                <a:gd name="T49" fmla="*/ 62 h 93"/>
                <a:gd name="T50" fmla="*/ 28 w 31"/>
                <a:gd name="T51" fmla="*/ 70 h 93"/>
                <a:gd name="T52" fmla="*/ 26 w 31"/>
                <a:gd name="T53" fmla="*/ 76 h 93"/>
                <a:gd name="T54" fmla="*/ 23 w 31"/>
                <a:gd name="T55" fmla="*/ 87 h 93"/>
                <a:gd name="T56" fmla="*/ 22 w 31"/>
                <a:gd name="T57" fmla="*/ 88 h 93"/>
                <a:gd name="T58" fmla="*/ 18 w 31"/>
                <a:gd name="T59" fmla="*/ 90 h 93"/>
                <a:gd name="T60" fmla="*/ 15 w 31"/>
                <a:gd name="T61" fmla="*/ 92 h 93"/>
                <a:gd name="T62" fmla="*/ 12 w 31"/>
                <a:gd name="T63" fmla="*/ 92 h 93"/>
                <a:gd name="T64" fmla="*/ 9 w 31"/>
                <a:gd name="T65" fmla="*/ 93 h 93"/>
                <a:gd name="T66" fmla="*/ 4 w 31"/>
                <a:gd name="T67" fmla="*/ 93 h 93"/>
                <a:gd name="T68" fmla="*/ 3 w 31"/>
                <a:gd name="T69" fmla="*/ 90 h 93"/>
                <a:gd name="T70" fmla="*/ 1 w 31"/>
                <a:gd name="T71" fmla="*/ 89 h 93"/>
                <a:gd name="T72" fmla="*/ 1 w 31"/>
                <a:gd name="T73" fmla="*/ 87 h 93"/>
                <a:gd name="T74" fmla="*/ 3 w 31"/>
                <a:gd name="T75" fmla="*/ 83 h 93"/>
                <a:gd name="T76" fmla="*/ 8 w 31"/>
                <a:gd name="T77" fmla="*/ 83 h 93"/>
                <a:gd name="T78" fmla="*/ 12 w 31"/>
                <a:gd name="T79" fmla="*/ 83 h 93"/>
                <a:gd name="T80" fmla="*/ 15 w 31"/>
                <a:gd name="T81" fmla="*/ 82 h 93"/>
                <a:gd name="T82" fmla="*/ 18 w 31"/>
                <a:gd name="T83" fmla="*/ 78 h 93"/>
                <a:gd name="T84" fmla="*/ 20 w 31"/>
                <a:gd name="T85" fmla="*/ 66 h 9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1"/>
                <a:gd name="T130" fmla="*/ 0 h 93"/>
                <a:gd name="T131" fmla="*/ 31 w 31"/>
                <a:gd name="T132" fmla="*/ 93 h 9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1" h="93">
                  <a:moveTo>
                    <a:pt x="20" y="66"/>
                  </a:moveTo>
                  <a:lnTo>
                    <a:pt x="20" y="48"/>
                  </a:lnTo>
                  <a:lnTo>
                    <a:pt x="20" y="28"/>
                  </a:lnTo>
                  <a:lnTo>
                    <a:pt x="18" y="16"/>
                  </a:lnTo>
                  <a:lnTo>
                    <a:pt x="17" y="11"/>
                  </a:lnTo>
                  <a:lnTo>
                    <a:pt x="12" y="10"/>
                  </a:lnTo>
                  <a:lnTo>
                    <a:pt x="8" y="10"/>
                  </a:lnTo>
                  <a:lnTo>
                    <a:pt x="1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2" y="1"/>
                  </a:lnTo>
                  <a:lnTo>
                    <a:pt x="25" y="5"/>
                  </a:lnTo>
                  <a:lnTo>
                    <a:pt x="28" y="14"/>
                  </a:lnTo>
                  <a:lnTo>
                    <a:pt x="29" y="21"/>
                  </a:lnTo>
                  <a:lnTo>
                    <a:pt x="31" y="29"/>
                  </a:lnTo>
                  <a:lnTo>
                    <a:pt x="31" y="37"/>
                  </a:lnTo>
                  <a:lnTo>
                    <a:pt x="31" y="45"/>
                  </a:lnTo>
                  <a:lnTo>
                    <a:pt x="31" y="54"/>
                  </a:lnTo>
                  <a:lnTo>
                    <a:pt x="29" y="62"/>
                  </a:lnTo>
                  <a:lnTo>
                    <a:pt x="28" y="70"/>
                  </a:lnTo>
                  <a:lnTo>
                    <a:pt x="26" y="76"/>
                  </a:lnTo>
                  <a:lnTo>
                    <a:pt x="23" y="87"/>
                  </a:lnTo>
                  <a:lnTo>
                    <a:pt x="22" y="88"/>
                  </a:lnTo>
                  <a:lnTo>
                    <a:pt x="18" y="90"/>
                  </a:lnTo>
                  <a:lnTo>
                    <a:pt x="15" y="92"/>
                  </a:lnTo>
                  <a:lnTo>
                    <a:pt x="12" y="92"/>
                  </a:lnTo>
                  <a:lnTo>
                    <a:pt x="9" y="93"/>
                  </a:lnTo>
                  <a:lnTo>
                    <a:pt x="4" y="93"/>
                  </a:lnTo>
                  <a:lnTo>
                    <a:pt x="3" y="90"/>
                  </a:lnTo>
                  <a:lnTo>
                    <a:pt x="1" y="89"/>
                  </a:lnTo>
                  <a:lnTo>
                    <a:pt x="1" y="87"/>
                  </a:lnTo>
                  <a:lnTo>
                    <a:pt x="3" y="83"/>
                  </a:lnTo>
                  <a:lnTo>
                    <a:pt x="8" y="83"/>
                  </a:lnTo>
                  <a:lnTo>
                    <a:pt x="12" y="83"/>
                  </a:lnTo>
                  <a:lnTo>
                    <a:pt x="15" y="82"/>
                  </a:lnTo>
                  <a:lnTo>
                    <a:pt x="18" y="78"/>
                  </a:lnTo>
                  <a:lnTo>
                    <a:pt x="20" y="66"/>
                  </a:lnTo>
                  <a:close/>
                </a:path>
              </a:pathLst>
            </a:custGeom>
            <a:solidFill>
              <a:srgbClr val="ABABAB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90" name="Freeform 1465"/>
            <p:cNvSpPr>
              <a:spLocks/>
            </p:cNvSpPr>
            <p:nvPr/>
          </p:nvSpPr>
          <p:spPr bwMode="auto">
            <a:xfrm>
              <a:off x="174" y="1571"/>
              <a:ext cx="3" cy="8"/>
            </a:xfrm>
            <a:custGeom>
              <a:avLst/>
              <a:gdLst>
                <a:gd name="T0" fmla="*/ 0 w 3"/>
                <a:gd name="T1" fmla="*/ 0 h 8"/>
                <a:gd name="T2" fmla="*/ 0 w 3"/>
                <a:gd name="T3" fmla="*/ 3 h 8"/>
                <a:gd name="T4" fmla="*/ 0 w 3"/>
                <a:gd name="T5" fmla="*/ 4 h 8"/>
                <a:gd name="T6" fmla="*/ 1 w 3"/>
                <a:gd name="T7" fmla="*/ 7 h 8"/>
                <a:gd name="T8" fmla="*/ 3 w 3"/>
                <a:gd name="T9" fmla="*/ 8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8"/>
                <a:gd name="T17" fmla="*/ 3 w 3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8">
                  <a:moveTo>
                    <a:pt x="0" y="0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1" y="7"/>
                  </a:lnTo>
                  <a:lnTo>
                    <a:pt x="3" y="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91" name="Freeform 1466"/>
            <p:cNvSpPr>
              <a:spLocks/>
            </p:cNvSpPr>
            <p:nvPr/>
          </p:nvSpPr>
          <p:spPr bwMode="auto">
            <a:xfrm>
              <a:off x="186" y="1490"/>
              <a:ext cx="13" cy="16"/>
            </a:xfrm>
            <a:custGeom>
              <a:avLst/>
              <a:gdLst>
                <a:gd name="T0" fmla="*/ 0 w 13"/>
                <a:gd name="T1" fmla="*/ 0 h 16"/>
                <a:gd name="T2" fmla="*/ 5 w 13"/>
                <a:gd name="T3" fmla="*/ 0 h 16"/>
                <a:gd name="T4" fmla="*/ 6 w 13"/>
                <a:gd name="T5" fmla="*/ 1 h 16"/>
                <a:gd name="T6" fmla="*/ 10 w 13"/>
                <a:gd name="T7" fmla="*/ 2 h 16"/>
                <a:gd name="T8" fmla="*/ 10 w 13"/>
                <a:gd name="T9" fmla="*/ 5 h 16"/>
                <a:gd name="T10" fmla="*/ 11 w 13"/>
                <a:gd name="T11" fmla="*/ 7 h 16"/>
                <a:gd name="T12" fmla="*/ 11 w 13"/>
                <a:gd name="T13" fmla="*/ 11 h 16"/>
                <a:gd name="T14" fmla="*/ 13 w 13"/>
                <a:gd name="T15" fmla="*/ 13 h 16"/>
                <a:gd name="T16" fmla="*/ 13 w 13"/>
                <a:gd name="T17" fmla="*/ 16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6"/>
                <a:gd name="T29" fmla="*/ 13 w 13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6">
                  <a:moveTo>
                    <a:pt x="0" y="0"/>
                  </a:moveTo>
                  <a:lnTo>
                    <a:pt x="5" y="0"/>
                  </a:lnTo>
                  <a:lnTo>
                    <a:pt x="6" y="1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11" y="7"/>
                  </a:lnTo>
                  <a:lnTo>
                    <a:pt x="11" y="11"/>
                  </a:lnTo>
                  <a:lnTo>
                    <a:pt x="13" y="13"/>
                  </a:lnTo>
                  <a:lnTo>
                    <a:pt x="13" y="16"/>
                  </a:lnTo>
                </a:path>
              </a:pathLst>
            </a:cu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92" name="Freeform 1467"/>
            <p:cNvSpPr>
              <a:spLocks/>
            </p:cNvSpPr>
            <p:nvPr/>
          </p:nvSpPr>
          <p:spPr bwMode="auto">
            <a:xfrm>
              <a:off x="672" y="1491"/>
              <a:ext cx="31" cy="92"/>
            </a:xfrm>
            <a:custGeom>
              <a:avLst/>
              <a:gdLst>
                <a:gd name="T0" fmla="*/ 12 w 31"/>
                <a:gd name="T1" fmla="*/ 92 h 92"/>
                <a:gd name="T2" fmla="*/ 4 w 31"/>
                <a:gd name="T3" fmla="*/ 92 h 92"/>
                <a:gd name="T4" fmla="*/ 1 w 31"/>
                <a:gd name="T5" fmla="*/ 91 h 92"/>
                <a:gd name="T6" fmla="*/ 1 w 31"/>
                <a:gd name="T7" fmla="*/ 88 h 92"/>
                <a:gd name="T8" fmla="*/ 1 w 31"/>
                <a:gd name="T9" fmla="*/ 86 h 92"/>
                <a:gd name="T10" fmla="*/ 3 w 31"/>
                <a:gd name="T11" fmla="*/ 83 h 92"/>
                <a:gd name="T12" fmla="*/ 7 w 31"/>
                <a:gd name="T13" fmla="*/ 83 h 92"/>
                <a:gd name="T14" fmla="*/ 12 w 31"/>
                <a:gd name="T15" fmla="*/ 83 h 92"/>
                <a:gd name="T16" fmla="*/ 15 w 31"/>
                <a:gd name="T17" fmla="*/ 82 h 92"/>
                <a:gd name="T18" fmla="*/ 17 w 31"/>
                <a:gd name="T19" fmla="*/ 77 h 92"/>
                <a:gd name="T20" fmla="*/ 20 w 31"/>
                <a:gd name="T21" fmla="*/ 65 h 92"/>
                <a:gd name="T22" fmla="*/ 20 w 31"/>
                <a:gd name="T23" fmla="*/ 46 h 92"/>
                <a:gd name="T24" fmla="*/ 18 w 31"/>
                <a:gd name="T25" fmla="*/ 31 h 92"/>
                <a:gd name="T26" fmla="*/ 18 w 31"/>
                <a:gd name="T27" fmla="*/ 28 h 92"/>
                <a:gd name="T28" fmla="*/ 17 w 31"/>
                <a:gd name="T29" fmla="*/ 16 h 92"/>
                <a:gd name="T30" fmla="*/ 17 w 31"/>
                <a:gd name="T31" fmla="*/ 8 h 92"/>
                <a:gd name="T32" fmla="*/ 14 w 31"/>
                <a:gd name="T33" fmla="*/ 7 h 92"/>
                <a:gd name="T34" fmla="*/ 7 w 31"/>
                <a:gd name="T35" fmla="*/ 8 h 92"/>
                <a:gd name="T36" fmla="*/ 1 w 31"/>
                <a:gd name="T37" fmla="*/ 8 h 92"/>
                <a:gd name="T38" fmla="*/ 0 w 31"/>
                <a:gd name="T39" fmla="*/ 6 h 92"/>
                <a:gd name="T40" fmla="*/ 0 w 31"/>
                <a:gd name="T41" fmla="*/ 5 h 92"/>
                <a:gd name="T42" fmla="*/ 1 w 31"/>
                <a:gd name="T43" fmla="*/ 2 h 92"/>
                <a:gd name="T44" fmla="*/ 3 w 31"/>
                <a:gd name="T45" fmla="*/ 0 h 92"/>
                <a:gd name="T46" fmla="*/ 9 w 31"/>
                <a:gd name="T47" fmla="*/ 0 h 92"/>
                <a:gd name="T48" fmla="*/ 12 w 31"/>
                <a:gd name="T49" fmla="*/ 0 h 92"/>
                <a:gd name="T50" fmla="*/ 14 w 31"/>
                <a:gd name="T51" fmla="*/ 0 h 92"/>
                <a:gd name="T52" fmla="*/ 17 w 31"/>
                <a:gd name="T53" fmla="*/ 0 h 92"/>
                <a:gd name="T54" fmla="*/ 21 w 31"/>
                <a:gd name="T55" fmla="*/ 0 h 92"/>
                <a:gd name="T56" fmla="*/ 25 w 31"/>
                <a:gd name="T57" fmla="*/ 2 h 92"/>
                <a:gd name="T58" fmla="*/ 28 w 31"/>
                <a:gd name="T59" fmla="*/ 7 h 92"/>
                <a:gd name="T60" fmla="*/ 28 w 31"/>
                <a:gd name="T61" fmla="*/ 13 h 92"/>
                <a:gd name="T62" fmla="*/ 29 w 31"/>
                <a:gd name="T63" fmla="*/ 21 h 92"/>
                <a:gd name="T64" fmla="*/ 29 w 31"/>
                <a:gd name="T65" fmla="*/ 28 h 92"/>
                <a:gd name="T66" fmla="*/ 31 w 31"/>
                <a:gd name="T67" fmla="*/ 35 h 92"/>
                <a:gd name="T68" fmla="*/ 31 w 31"/>
                <a:gd name="T69" fmla="*/ 44 h 92"/>
                <a:gd name="T70" fmla="*/ 29 w 31"/>
                <a:gd name="T71" fmla="*/ 53 h 92"/>
                <a:gd name="T72" fmla="*/ 29 w 31"/>
                <a:gd name="T73" fmla="*/ 61 h 92"/>
                <a:gd name="T74" fmla="*/ 28 w 31"/>
                <a:gd name="T75" fmla="*/ 69 h 92"/>
                <a:gd name="T76" fmla="*/ 26 w 31"/>
                <a:gd name="T77" fmla="*/ 76 h 92"/>
                <a:gd name="T78" fmla="*/ 23 w 31"/>
                <a:gd name="T79" fmla="*/ 86 h 92"/>
                <a:gd name="T80" fmla="*/ 20 w 31"/>
                <a:gd name="T81" fmla="*/ 89 h 92"/>
                <a:gd name="T82" fmla="*/ 18 w 31"/>
                <a:gd name="T83" fmla="*/ 91 h 92"/>
                <a:gd name="T84" fmla="*/ 12 w 31"/>
                <a:gd name="T85" fmla="*/ 92 h 9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1"/>
                <a:gd name="T130" fmla="*/ 0 h 92"/>
                <a:gd name="T131" fmla="*/ 31 w 31"/>
                <a:gd name="T132" fmla="*/ 92 h 9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1" h="92">
                  <a:moveTo>
                    <a:pt x="12" y="92"/>
                  </a:moveTo>
                  <a:lnTo>
                    <a:pt x="4" y="92"/>
                  </a:lnTo>
                  <a:lnTo>
                    <a:pt x="1" y="91"/>
                  </a:lnTo>
                  <a:lnTo>
                    <a:pt x="1" y="88"/>
                  </a:lnTo>
                  <a:lnTo>
                    <a:pt x="1" y="86"/>
                  </a:lnTo>
                  <a:lnTo>
                    <a:pt x="3" y="83"/>
                  </a:lnTo>
                  <a:lnTo>
                    <a:pt x="7" y="83"/>
                  </a:lnTo>
                  <a:lnTo>
                    <a:pt x="12" y="83"/>
                  </a:lnTo>
                  <a:lnTo>
                    <a:pt x="15" y="82"/>
                  </a:lnTo>
                  <a:lnTo>
                    <a:pt x="17" y="77"/>
                  </a:lnTo>
                  <a:lnTo>
                    <a:pt x="20" y="65"/>
                  </a:lnTo>
                  <a:lnTo>
                    <a:pt x="20" y="46"/>
                  </a:lnTo>
                  <a:lnTo>
                    <a:pt x="18" y="31"/>
                  </a:lnTo>
                  <a:lnTo>
                    <a:pt x="18" y="28"/>
                  </a:lnTo>
                  <a:lnTo>
                    <a:pt x="17" y="16"/>
                  </a:lnTo>
                  <a:lnTo>
                    <a:pt x="17" y="8"/>
                  </a:lnTo>
                  <a:lnTo>
                    <a:pt x="14" y="7"/>
                  </a:lnTo>
                  <a:lnTo>
                    <a:pt x="7" y="8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5" y="2"/>
                  </a:lnTo>
                  <a:lnTo>
                    <a:pt x="28" y="7"/>
                  </a:lnTo>
                  <a:lnTo>
                    <a:pt x="28" y="13"/>
                  </a:lnTo>
                  <a:lnTo>
                    <a:pt x="29" y="21"/>
                  </a:lnTo>
                  <a:lnTo>
                    <a:pt x="29" y="28"/>
                  </a:lnTo>
                  <a:lnTo>
                    <a:pt x="31" y="35"/>
                  </a:lnTo>
                  <a:lnTo>
                    <a:pt x="31" y="44"/>
                  </a:lnTo>
                  <a:lnTo>
                    <a:pt x="29" y="53"/>
                  </a:lnTo>
                  <a:lnTo>
                    <a:pt x="29" y="61"/>
                  </a:lnTo>
                  <a:lnTo>
                    <a:pt x="28" y="69"/>
                  </a:lnTo>
                  <a:lnTo>
                    <a:pt x="26" y="76"/>
                  </a:lnTo>
                  <a:lnTo>
                    <a:pt x="23" y="86"/>
                  </a:lnTo>
                  <a:lnTo>
                    <a:pt x="20" y="89"/>
                  </a:lnTo>
                  <a:lnTo>
                    <a:pt x="18" y="91"/>
                  </a:lnTo>
                  <a:lnTo>
                    <a:pt x="12" y="92"/>
                  </a:lnTo>
                  <a:close/>
                </a:path>
              </a:pathLst>
            </a:custGeom>
            <a:solidFill>
              <a:srgbClr val="ABABAB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93" name="Freeform 1468"/>
            <p:cNvSpPr>
              <a:spLocks/>
            </p:cNvSpPr>
            <p:nvPr/>
          </p:nvSpPr>
          <p:spPr bwMode="auto">
            <a:xfrm>
              <a:off x="670" y="1574"/>
              <a:ext cx="3" cy="11"/>
            </a:xfrm>
            <a:custGeom>
              <a:avLst/>
              <a:gdLst>
                <a:gd name="T0" fmla="*/ 0 w 3"/>
                <a:gd name="T1" fmla="*/ 0 h 11"/>
                <a:gd name="T2" fmla="*/ 0 w 3"/>
                <a:gd name="T3" fmla="*/ 4 h 11"/>
                <a:gd name="T4" fmla="*/ 0 w 3"/>
                <a:gd name="T5" fmla="*/ 6 h 11"/>
                <a:gd name="T6" fmla="*/ 0 w 3"/>
                <a:gd name="T7" fmla="*/ 9 h 11"/>
                <a:gd name="T8" fmla="*/ 3 w 3"/>
                <a:gd name="T9" fmla="*/ 11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11"/>
                <a:gd name="T17" fmla="*/ 3 w 3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11">
                  <a:moveTo>
                    <a:pt x="0" y="0"/>
                  </a:moveTo>
                  <a:lnTo>
                    <a:pt x="0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3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94" name="Freeform 1469"/>
            <p:cNvSpPr>
              <a:spLocks/>
            </p:cNvSpPr>
            <p:nvPr/>
          </p:nvSpPr>
          <p:spPr bwMode="auto">
            <a:xfrm>
              <a:off x="684" y="1493"/>
              <a:ext cx="11" cy="16"/>
            </a:xfrm>
            <a:custGeom>
              <a:avLst/>
              <a:gdLst>
                <a:gd name="T0" fmla="*/ 0 w 11"/>
                <a:gd name="T1" fmla="*/ 0 h 16"/>
                <a:gd name="T2" fmla="*/ 3 w 11"/>
                <a:gd name="T3" fmla="*/ 2 h 16"/>
                <a:gd name="T4" fmla="*/ 6 w 11"/>
                <a:gd name="T5" fmla="*/ 2 h 16"/>
                <a:gd name="T6" fmla="*/ 8 w 11"/>
                <a:gd name="T7" fmla="*/ 4 h 16"/>
                <a:gd name="T8" fmla="*/ 9 w 11"/>
                <a:gd name="T9" fmla="*/ 5 h 16"/>
                <a:gd name="T10" fmla="*/ 9 w 11"/>
                <a:gd name="T11" fmla="*/ 8 h 16"/>
                <a:gd name="T12" fmla="*/ 11 w 11"/>
                <a:gd name="T13" fmla="*/ 10 h 16"/>
                <a:gd name="T14" fmla="*/ 11 w 11"/>
                <a:gd name="T15" fmla="*/ 13 h 16"/>
                <a:gd name="T16" fmla="*/ 11 w 11"/>
                <a:gd name="T17" fmla="*/ 16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16"/>
                <a:gd name="T29" fmla="*/ 11 w 11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16">
                  <a:moveTo>
                    <a:pt x="0" y="0"/>
                  </a:moveTo>
                  <a:lnTo>
                    <a:pt x="3" y="2"/>
                  </a:lnTo>
                  <a:lnTo>
                    <a:pt x="6" y="2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8"/>
                  </a:lnTo>
                  <a:lnTo>
                    <a:pt x="11" y="10"/>
                  </a:lnTo>
                  <a:lnTo>
                    <a:pt x="11" y="13"/>
                  </a:lnTo>
                  <a:lnTo>
                    <a:pt x="11" y="16"/>
                  </a:lnTo>
                </a:path>
              </a:pathLst>
            </a:cu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95" name="Freeform 1470"/>
            <p:cNvSpPr>
              <a:spLocks/>
            </p:cNvSpPr>
            <p:nvPr/>
          </p:nvSpPr>
          <p:spPr bwMode="auto">
            <a:xfrm>
              <a:off x="244" y="1577"/>
              <a:ext cx="84" cy="82"/>
            </a:xfrm>
            <a:custGeom>
              <a:avLst/>
              <a:gdLst>
                <a:gd name="T0" fmla="*/ 84 w 84"/>
                <a:gd name="T1" fmla="*/ 82 h 82"/>
                <a:gd name="T2" fmla="*/ 84 w 84"/>
                <a:gd name="T3" fmla="*/ 0 h 82"/>
                <a:gd name="T4" fmla="*/ 0 w 84"/>
                <a:gd name="T5" fmla="*/ 0 h 82"/>
                <a:gd name="T6" fmla="*/ 0 60000 65536"/>
                <a:gd name="T7" fmla="*/ 0 60000 65536"/>
                <a:gd name="T8" fmla="*/ 0 60000 65536"/>
                <a:gd name="T9" fmla="*/ 0 w 84"/>
                <a:gd name="T10" fmla="*/ 0 h 82"/>
                <a:gd name="T11" fmla="*/ 84 w 84"/>
                <a:gd name="T12" fmla="*/ 82 h 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4" h="82">
                  <a:moveTo>
                    <a:pt x="84" y="82"/>
                  </a:moveTo>
                  <a:lnTo>
                    <a:pt x="84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96" name="Line 1471"/>
            <p:cNvSpPr>
              <a:spLocks noChangeShapeType="1"/>
            </p:cNvSpPr>
            <p:nvPr/>
          </p:nvSpPr>
          <p:spPr bwMode="auto">
            <a:xfrm flipH="1">
              <a:off x="336" y="1407"/>
              <a:ext cx="37" cy="2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97" name="Line 1472"/>
            <p:cNvSpPr>
              <a:spLocks noChangeShapeType="1"/>
            </p:cNvSpPr>
            <p:nvPr/>
          </p:nvSpPr>
          <p:spPr bwMode="auto">
            <a:xfrm flipH="1">
              <a:off x="365" y="1411"/>
              <a:ext cx="20" cy="1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98" name="Freeform 1473"/>
            <p:cNvSpPr>
              <a:spLocks/>
            </p:cNvSpPr>
            <p:nvPr/>
          </p:nvSpPr>
          <p:spPr bwMode="auto">
            <a:xfrm>
              <a:off x="454" y="1303"/>
              <a:ext cx="22" cy="60"/>
            </a:xfrm>
            <a:custGeom>
              <a:avLst/>
              <a:gdLst>
                <a:gd name="T0" fmla="*/ 8 w 22"/>
                <a:gd name="T1" fmla="*/ 5 h 60"/>
                <a:gd name="T2" fmla="*/ 6 w 22"/>
                <a:gd name="T3" fmla="*/ 12 h 60"/>
                <a:gd name="T4" fmla="*/ 5 w 22"/>
                <a:gd name="T5" fmla="*/ 20 h 60"/>
                <a:gd name="T6" fmla="*/ 3 w 22"/>
                <a:gd name="T7" fmla="*/ 27 h 60"/>
                <a:gd name="T8" fmla="*/ 1 w 22"/>
                <a:gd name="T9" fmla="*/ 34 h 60"/>
                <a:gd name="T10" fmla="*/ 0 w 22"/>
                <a:gd name="T11" fmla="*/ 41 h 60"/>
                <a:gd name="T12" fmla="*/ 0 w 22"/>
                <a:gd name="T13" fmla="*/ 48 h 60"/>
                <a:gd name="T14" fmla="*/ 3 w 22"/>
                <a:gd name="T15" fmla="*/ 55 h 60"/>
                <a:gd name="T16" fmla="*/ 6 w 22"/>
                <a:gd name="T17" fmla="*/ 60 h 60"/>
                <a:gd name="T18" fmla="*/ 11 w 22"/>
                <a:gd name="T19" fmla="*/ 60 h 60"/>
                <a:gd name="T20" fmla="*/ 17 w 22"/>
                <a:gd name="T21" fmla="*/ 57 h 60"/>
                <a:gd name="T22" fmla="*/ 20 w 22"/>
                <a:gd name="T23" fmla="*/ 52 h 60"/>
                <a:gd name="T24" fmla="*/ 22 w 22"/>
                <a:gd name="T25" fmla="*/ 47 h 60"/>
                <a:gd name="T26" fmla="*/ 22 w 22"/>
                <a:gd name="T27" fmla="*/ 41 h 60"/>
                <a:gd name="T28" fmla="*/ 22 w 22"/>
                <a:gd name="T29" fmla="*/ 36 h 60"/>
                <a:gd name="T30" fmla="*/ 20 w 22"/>
                <a:gd name="T31" fmla="*/ 31 h 60"/>
                <a:gd name="T32" fmla="*/ 20 w 22"/>
                <a:gd name="T33" fmla="*/ 25 h 60"/>
                <a:gd name="T34" fmla="*/ 19 w 22"/>
                <a:gd name="T35" fmla="*/ 18 h 60"/>
                <a:gd name="T36" fmla="*/ 19 w 22"/>
                <a:gd name="T37" fmla="*/ 11 h 60"/>
                <a:gd name="T38" fmla="*/ 20 w 22"/>
                <a:gd name="T39" fmla="*/ 5 h 60"/>
                <a:gd name="T40" fmla="*/ 14 w 22"/>
                <a:gd name="T41" fmla="*/ 1 h 60"/>
                <a:gd name="T42" fmla="*/ 14 w 22"/>
                <a:gd name="T43" fmla="*/ 5 h 60"/>
                <a:gd name="T44" fmla="*/ 14 w 22"/>
                <a:gd name="T45" fmla="*/ 10 h 60"/>
                <a:gd name="T46" fmla="*/ 15 w 22"/>
                <a:gd name="T47" fmla="*/ 15 h 60"/>
                <a:gd name="T48" fmla="*/ 15 w 22"/>
                <a:gd name="T49" fmla="*/ 21 h 60"/>
                <a:gd name="T50" fmla="*/ 15 w 22"/>
                <a:gd name="T51" fmla="*/ 27 h 60"/>
                <a:gd name="T52" fmla="*/ 15 w 22"/>
                <a:gd name="T53" fmla="*/ 33 h 60"/>
                <a:gd name="T54" fmla="*/ 17 w 22"/>
                <a:gd name="T55" fmla="*/ 39 h 60"/>
                <a:gd name="T56" fmla="*/ 17 w 22"/>
                <a:gd name="T57" fmla="*/ 44 h 60"/>
                <a:gd name="T58" fmla="*/ 14 w 22"/>
                <a:gd name="T59" fmla="*/ 50 h 60"/>
                <a:gd name="T60" fmla="*/ 9 w 22"/>
                <a:gd name="T61" fmla="*/ 53 h 60"/>
                <a:gd name="T62" fmla="*/ 6 w 22"/>
                <a:gd name="T63" fmla="*/ 48 h 60"/>
                <a:gd name="T64" fmla="*/ 6 w 22"/>
                <a:gd name="T65" fmla="*/ 43 h 60"/>
                <a:gd name="T66" fmla="*/ 8 w 22"/>
                <a:gd name="T67" fmla="*/ 38 h 60"/>
                <a:gd name="T68" fmla="*/ 9 w 22"/>
                <a:gd name="T69" fmla="*/ 31 h 60"/>
                <a:gd name="T70" fmla="*/ 11 w 22"/>
                <a:gd name="T71" fmla="*/ 25 h 60"/>
                <a:gd name="T72" fmla="*/ 11 w 22"/>
                <a:gd name="T73" fmla="*/ 18 h 60"/>
                <a:gd name="T74" fmla="*/ 12 w 22"/>
                <a:gd name="T75" fmla="*/ 12 h 60"/>
                <a:gd name="T76" fmla="*/ 14 w 22"/>
                <a:gd name="T77" fmla="*/ 6 h 60"/>
                <a:gd name="T78" fmla="*/ 12 w 22"/>
                <a:gd name="T79" fmla="*/ 1 h 6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2"/>
                <a:gd name="T121" fmla="*/ 0 h 60"/>
                <a:gd name="T122" fmla="*/ 22 w 22"/>
                <a:gd name="T123" fmla="*/ 60 h 6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2" h="60">
                  <a:moveTo>
                    <a:pt x="8" y="0"/>
                  </a:moveTo>
                  <a:lnTo>
                    <a:pt x="8" y="5"/>
                  </a:lnTo>
                  <a:lnTo>
                    <a:pt x="8" y="9"/>
                  </a:lnTo>
                  <a:lnTo>
                    <a:pt x="6" y="12"/>
                  </a:lnTo>
                  <a:lnTo>
                    <a:pt x="6" y="16"/>
                  </a:lnTo>
                  <a:lnTo>
                    <a:pt x="5" y="20"/>
                  </a:lnTo>
                  <a:lnTo>
                    <a:pt x="5" y="23"/>
                  </a:lnTo>
                  <a:lnTo>
                    <a:pt x="3" y="27"/>
                  </a:lnTo>
                  <a:lnTo>
                    <a:pt x="1" y="31"/>
                  </a:lnTo>
                  <a:lnTo>
                    <a:pt x="1" y="34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1" y="52"/>
                  </a:lnTo>
                  <a:lnTo>
                    <a:pt x="3" y="55"/>
                  </a:lnTo>
                  <a:lnTo>
                    <a:pt x="5" y="59"/>
                  </a:lnTo>
                  <a:lnTo>
                    <a:pt x="6" y="60"/>
                  </a:lnTo>
                  <a:lnTo>
                    <a:pt x="9" y="60"/>
                  </a:lnTo>
                  <a:lnTo>
                    <a:pt x="11" y="60"/>
                  </a:lnTo>
                  <a:lnTo>
                    <a:pt x="14" y="59"/>
                  </a:lnTo>
                  <a:lnTo>
                    <a:pt x="17" y="57"/>
                  </a:lnTo>
                  <a:lnTo>
                    <a:pt x="19" y="53"/>
                  </a:lnTo>
                  <a:lnTo>
                    <a:pt x="20" y="52"/>
                  </a:lnTo>
                  <a:lnTo>
                    <a:pt x="20" y="49"/>
                  </a:lnTo>
                  <a:lnTo>
                    <a:pt x="22" y="47"/>
                  </a:lnTo>
                  <a:lnTo>
                    <a:pt x="22" y="44"/>
                  </a:lnTo>
                  <a:lnTo>
                    <a:pt x="22" y="41"/>
                  </a:lnTo>
                  <a:lnTo>
                    <a:pt x="22" y="38"/>
                  </a:lnTo>
                  <a:lnTo>
                    <a:pt x="22" y="36"/>
                  </a:lnTo>
                  <a:lnTo>
                    <a:pt x="22" y="33"/>
                  </a:lnTo>
                  <a:lnTo>
                    <a:pt x="20" y="31"/>
                  </a:lnTo>
                  <a:lnTo>
                    <a:pt x="20" y="27"/>
                  </a:lnTo>
                  <a:lnTo>
                    <a:pt x="20" y="25"/>
                  </a:lnTo>
                  <a:lnTo>
                    <a:pt x="19" y="21"/>
                  </a:lnTo>
                  <a:lnTo>
                    <a:pt x="19" y="18"/>
                  </a:lnTo>
                  <a:lnTo>
                    <a:pt x="19" y="15"/>
                  </a:lnTo>
                  <a:lnTo>
                    <a:pt x="19" y="11"/>
                  </a:lnTo>
                  <a:lnTo>
                    <a:pt x="19" y="9"/>
                  </a:lnTo>
                  <a:lnTo>
                    <a:pt x="20" y="5"/>
                  </a:lnTo>
                  <a:lnTo>
                    <a:pt x="20" y="1"/>
                  </a:lnTo>
                  <a:lnTo>
                    <a:pt x="14" y="1"/>
                  </a:lnTo>
                  <a:lnTo>
                    <a:pt x="14" y="3"/>
                  </a:lnTo>
                  <a:lnTo>
                    <a:pt x="14" y="5"/>
                  </a:lnTo>
                  <a:lnTo>
                    <a:pt x="14" y="7"/>
                  </a:lnTo>
                  <a:lnTo>
                    <a:pt x="14" y="10"/>
                  </a:lnTo>
                  <a:lnTo>
                    <a:pt x="14" y="12"/>
                  </a:lnTo>
                  <a:lnTo>
                    <a:pt x="15" y="15"/>
                  </a:lnTo>
                  <a:lnTo>
                    <a:pt x="15" y="18"/>
                  </a:lnTo>
                  <a:lnTo>
                    <a:pt x="15" y="21"/>
                  </a:lnTo>
                  <a:lnTo>
                    <a:pt x="15" y="25"/>
                  </a:lnTo>
                  <a:lnTo>
                    <a:pt x="15" y="27"/>
                  </a:lnTo>
                  <a:lnTo>
                    <a:pt x="15" y="31"/>
                  </a:lnTo>
                  <a:lnTo>
                    <a:pt x="15" y="33"/>
                  </a:lnTo>
                  <a:lnTo>
                    <a:pt x="17" y="37"/>
                  </a:lnTo>
                  <a:lnTo>
                    <a:pt x="17" y="39"/>
                  </a:lnTo>
                  <a:lnTo>
                    <a:pt x="17" y="42"/>
                  </a:lnTo>
                  <a:lnTo>
                    <a:pt x="17" y="44"/>
                  </a:lnTo>
                  <a:lnTo>
                    <a:pt x="15" y="47"/>
                  </a:lnTo>
                  <a:lnTo>
                    <a:pt x="14" y="50"/>
                  </a:lnTo>
                  <a:lnTo>
                    <a:pt x="11" y="52"/>
                  </a:lnTo>
                  <a:lnTo>
                    <a:pt x="9" y="53"/>
                  </a:lnTo>
                  <a:lnTo>
                    <a:pt x="8" y="50"/>
                  </a:lnTo>
                  <a:lnTo>
                    <a:pt x="6" y="48"/>
                  </a:lnTo>
                  <a:lnTo>
                    <a:pt x="6" y="45"/>
                  </a:lnTo>
                  <a:lnTo>
                    <a:pt x="6" y="43"/>
                  </a:lnTo>
                  <a:lnTo>
                    <a:pt x="8" y="41"/>
                  </a:lnTo>
                  <a:lnTo>
                    <a:pt x="8" y="38"/>
                  </a:lnTo>
                  <a:lnTo>
                    <a:pt x="8" y="34"/>
                  </a:lnTo>
                  <a:lnTo>
                    <a:pt x="9" y="31"/>
                  </a:lnTo>
                  <a:lnTo>
                    <a:pt x="9" y="28"/>
                  </a:lnTo>
                  <a:lnTo>
                    <a:pt x="11" y="25"/>
                  </a:lnTo>
                  <a:lnTo>
                    <a:pt x="11" y="21"/>
                  </a:lnTo>
                  <a:lnTo>
                    <a:pt x="11" y="18"/>
                  </a:lnTo>
                  <a:lnTo>
                    <a:pt x="12" y="15"/>
                  </a:lnTo>
                  <a:lnTo>
                    <a:pt x="12" y="12"/>
                  </a:lnTo>
                  <a:lnTo>
                    <a:pt x="12" y="9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2" y="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ABABAB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99" name="Freeform 1474"/>
            <p:cNvSpPr>
              <a:spLocks/>
            </p:cNvSpPr>
            <p:nvPr/>
          </p:nvSpPr>
          <p:spPr bwMode="auto">
            <a:xfrm>
              <a:off x="199" y="1226"/>
              <a:ext cx="460" cy="108"/>
            </a:xfrm>
            <a:custGeom>
              <a:avLst/>
              <a:gdLst>
                <a:gd name="T0" fmla="*/ 460 w 460"/>
                <a:gd name="T1" fmla="*/ 108 h 108"/>
                <a:gd name="T2" fmla="*/ 0 w 460"/>
                <a:gd name="T3" fmla="*/ 49 h 108"/>
                <a:gd name="T4" fmla="*/ 0 w 460"/>
                <a:gd name="T5" fmla="*/ 0 h 108"/>
                <a:gd name="T6" fmla="*/ 459 w 460"/>
                <a:gd name="T7" fmla="*/ 65 h 108"/>
                <a:gd name="T8" fmla="*/ 460 w 460"/>
                <a:gd name="T9" fmla="*/ 108 h 108"/>
                <a:gd name="T10" fmla="*/ 460 w 460"/>
                <a:gd name="T11" fmla="*/ 108 h 1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0"/>
                <a:gd name="T19" fmla="*/ 0 h 108"/>
                <a:gd name="T20" fmla="*/ 460 w 460"/>
                <a:gd name="T21" fmla="*/ 108 h 10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0" h="108">
                  <a:moveTo>
                    <a:pt x="460" y="108"/>
                  </a:moveTo>
                  <a:lnTo>
                    <a:pt x="0" y="49"/>
                  </a:lnTo>
                  <a:lnTo>
                    <a:pt x="0" y="0"/>
                  </a:lnTo>
                  <a:lnTo>
                    <a:pt x="459" y="65"/>
                  </a:lnTo>
                  <a:lnTo>
                    <a:pt x="460" y="108"/>
                  </a:lnTo>
                  <a:close/>
                </a:path>
              </a:pathLst>
            </a:custGeom>
            <a:solidFill>
              <a:srgbClr val="ABABAB"/>
            </a:solidFill>
            <a:ln w="0">
              <a:solidFill>
                <a:srgbClr val="ABABAB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00" name="Freeform 1475"/>
            <p:cNvSpPr>
              <a:spLocks/>
            </p:cNvSpPr>
            <p:nvPr/>
          </p:nvSpPr>
          <p:spPr bwMode="auto">
            <a:xfrm>
              <a:off x="199" y="1225"/>
              <a:ext cx="462" cy="109"/>
            </a:xfrm>
            <a:custGeom>
              <a:avLst/>
              <a:gdLst>
                <a:gd name="T0" fmla="*/ 462 w 462"/>
                <a:gd name="T1" fmla="*/ 109 h 109"/>
                <a:gd name="T2" fmla="*/ 452 w 462"/>
                <a:gd name="T3" fmla="*/ 109 h 109"/>
                <a:gd name="T4" fmla="*/ 457 w 462"/>
                <a:gd name="T5" fmla="*/ 101 h 109"/>
                <a:gd name="T6" fmla="*/ 457 w 462"/>
                <a:gd name="T7" fmla="*/ 95 h 109"/>
                <a:gd name="T8" fmla="*/ 459 w 462"/>
                <a:gd name="T9" fmla="*/ 88 h 109"/>
                <a:gd name="T10" fmla="*/ 459 w 462"/>
                <a:gd name="T11" fmla="*/ 83 h 109"/>
                <a:gd name="T12" fmla="*/ 457 w 462"/>
                <a:gd name="T13" fmla="*/ 79 h 109"/>
                <a:gd name="T14" fmla="*/ 456 w 462"/>
                <a:gd name="T15" fmla="*/ 76 h 109"/>
                <a:gd name="T16" fmla="*/ 452 w 462"/>
                <a:gd name="T17" fmla="*/ 71 h 109"/>
                <a:gd name="T18" fmla="*/ 448 w 462"/>
                <a:gd name="T19" fmla="*/ 67 h 109"/>
                <a:gd name="T20" fmla="*/ 0 w 462"/>
                <a:gd name="T21" fmla="*/ 3 h 109"/>
                <a:gd name="T22" fmla="*/ 0 w 462"/>
                <a:gd name="T23" fmla="*/ 0 h 109"/>
                <a:gd name="T24" fmla="*/ 462 w 462"/>
                <a:gd name="T25" fmla="*/ 62 h 109"/>
                <a:gd name="T26" fmla="*/ 462 w 462"/>
                <a:gd name="T27" fmla="*/ 109 h 10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62"/>
                <a:gd name="T43" fmla="*/ 0 h 109"/>
                <a:gd name="T44" fmla="*/ 462 w 462"/>
                <a:gd name="T45" fmla="*/ 109 h 10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62" h="109">
                  <a:moveTo>
                    <a:pt x="462" y="109"/>
                  </a:moveTo>
                  <a:lnTo>
                    <a:pt x="452" y="109"/>
                  </a:lnTo>
                  <a:lnTo>
                    <a:pt x="457" y="101"/>
                  </a:lnTo>
                  <a:lnTo>
                    <a:pt x="457" y="95"/>
                  </a:lnTo>
                  <a:lnTo>
                    <a:pt x="459" y="88"/>
                  </a:lnTo>
                  <a:lnTo>
                    <a:pt x="459" y="83"/>
                  </a:lnTo>
                  <a:lnTo>
                    <a:pt x="457" y="79"/>
                  </a:lnTo>
                  <a:lnTo>
                    <a:pt x="456" y="76"/>
                  </a:lnTo>
                  <a:lnTo>
                    <a:pt x="452" y="71"/>
                  </a:lnTo>
                  <a:lnTo>
                    <a:pt x="448" y="67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2" y="62"/>
                  </a:lnTo>
                  <a:lnTo>
                    <a:pt x="462" y="10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01" name="Line 1476"/>
            <p:cNvSpPr>
              <a:spLocks noChangeShapeType="1"/>
            </p:cNvSpPr>
            <p:nvPr/>
          </p:nvSpPr>
          <p:spPr bwMode="auto">
            <a:xfrm flipH="1" flipV="1">
              <a:off x="199" y="1242"/>
              <a:ext cx="456" cy="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102" name="Line 1477"/>
            <p:cNvSpPr>
              <a:spLocks noChangeShapeType="1"/>
            </p:cNvSpPr>
            <p:nvPr/>
          </p:nvSpPr>
          <p:spPr bwMode="auto">
            <a:xfrm>
              <a:off x="199" y="1248"/>
              <a:ext cx="457" cy="6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103" name="Line 1478"/>
            <p:cNvSpPr>
              <a:spLocks noChangeShapeType="1"/>
            </p:cNvSpPr>
            <p:nvPr/>
          </p:nvSpPr>
          <p:spPr bwMode="auto">
            <a:xfrm>
              <a:off x="177" y="1708"/>
              <a:ext cx="1" cy="114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104" name="Freeform 1479"/>
            <p:cNvSpPr>
              <a:spLocks/>
            </p:cNvSpPr>
            <p:nvPr/>
          </p:nvSpPr>
          <p:spPr bwMode="auto">
            <a:xfrm>
              <a:off x="241" y="1725"/>
              <a:ext cx="98" cy="60"/>
            </a:xfrm>
            <a:custGeom>
              <a:avLst/>
              <a:gdLst>
                <a:gd name="T0" fmla="*/ 98 w 98"/>
                <a:gd name="T1" fmla="*/ 0 h 60"/>
                <a:gd name="T2" fmla="*/ 0 w 98"/>
                <a:gd name="T3" fmla="*/ 0 h 60"/>
                <a:gd name="T4" fmla="*/ 0 w 98"/>
                <a:gd name="T5" fmla="*/ 60 h 60"/>
                <a:gd name="T6" fmla="*/ 0 60000 65536"/>
                <a:gd name="T7" fmla="*/ 0 60000 65536"/>
                <a:gd name="T8" fmla="*/ 0 60000 65536"/>
                <a:gd name="T9" fmla="*/ 0 w 98"/>
                <a:gd name="T10" fmla="*/ 0 h 60"/>
                <a:gd name="T11" fmla="*/ 98 w 98"/>
                <a:gd name="T12" fmla="*/ 60 h 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8" h="60">
                  <a:moveTo>
                    <a:pt x="98" y="0"/>
                  </a:moveTo>
                  <a:lnTo>
                    <a:pt x="0" y="0"/>
                  </a:lnTo>
                  <a:lnTo>
                    <a:pt x="0" y="60"/>
                  </a:lnTo>
                </a:path>
              </a:pathLst>
            </a:cu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05" name="Freeform 1480"/>
            <p:cNvSpPr>
              <a:spLocks/>
            </p:cNvSpPr>
            <p:nvPr/>
          </p:nvSpPr>
          <p:spPr bwMode="auto">
            <a:xfrm>
              <a:off x="197" y="1798"/>
              <a:ext cx="5" cy="22"/>
            </a:xfrm>
            <a:custGeom>
              <a:avLst/>
              <a:gdLst>
                <a:gd name="T0" fmla="*/ 0 w 5"/>
                <a:gd name="T1" fmla="*/ 0 h 22"/>
                <a:gd name="T2" fmla="*/ 2 w 5"/>
                <a:gd name="T3" fmla="*/ 1 h 22"/>
                <a:gd name="T4" fmla="*/ 3 w 5"/>
                <a:gd name="T5" fmla="*/ 3 h 22"/>
                <a:gd name="T6" fmla="*/ 3 w 5"/>
                <a:gd name="T7" fmla="*/ 5 h 22"/>
                <a:gd name="T8" fmla="*/ 5 w 5"/>
                <a:gd name="T9" fmla="*/ 5 h 22"/>
                <a:gd name="T10" fmla="*/ 5 w 5"/>
                <a:gd name="T11" fmla="*/ 7 h 22"/>
                <a:gd name="T12" fmla="*/ 5 w 5"/>
                <a:gd name="T13" fmla="*/ 8 h 22"/>
                <a:gd name="T14" fmla="*/ 5 w 5"/>
                <a:gd name="T15" fmla="*/ 9 h 22"/>
                <a:gd name="T16" fmla="*/ 5 w 5"/>
                <a:gd name="T17" fmla="*/ 11 h 22"/>
                <a:gd name="T18" fmla="*/ 5 w 5"/>
                <a:gd name="T19" fmla="*/ 12 h 22"/>
                <a:gd name="T20" fmla="*/ 5 w 5"/>
                <a:gd name="T21" fmla="*/ 14 h 22"/>
                <a:gd name="T22" fmla="*/ 5 w 5"/>
                <a:gd name="T23" fmla="*/ 16 h 22"/>
                <a:gd name="T24" fmla="*/ 3 w 5"/>
                <a:gd name="T25" fmla="*/ 17 h 22"/>
                <a:gd name="T26" fmla="*/ 3 w 5"/>
                <a:gd name="T27" fmla="*/ 19 h 22"/>
                <a:gd name="T28" fmla="*/ 2 w 5"/>
                <a:gd name="T29" fmla="*/ 20 h 22"/>
                <a:gd name="T30" fmla="*/ 0 w 5"/>
                <a:gd name="T31" fmla="*/ 22 h 2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"/>
                <a:gd name="T49" fmla="*/ 0 h 22"/>
                <a:gd name="T50" fmla="*/ 5 w 5"/>
                <a:gd name="T51" fmla="*/ 22 h 2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" h="22">
                  <a:moveTo>
                    <a:pt x="0" y="0"/>
                  </a:moveTo>
                  <a:lnTo>
                    <a:pt x="2" y="1"/>
                  </a:lnTo>
                  <a:lnTo>
                    <a:pt x="3" y="3"/>
                  </a:lnTo>
                  <a:lnTo>
                    <a:pt x="3" y="5"/>
                  </a:lnTo>
                  <a:lnTo>
                    <a:pt x="5" y="5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2" y="20"/>
                  </a:lnTo>
                  <a:lnTo>
                    <a:pt x="0" y="22"/>
                  </a:lnTo>
                </a:path>
              </a:pathLst>
            </a:cu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06" name="Freeform 1481"/>
            <p:cNvSpPr>
              <a:spLocks/>
            </p:cNvSpPr>
            <p:nvPr/>
          </p:nvSpPr>
          <p:spPr bwMode="auto">
            <a:xfrm>
              <a:off x="364" y="1803"/>
              <a:ext cx="4" cy="14"/>
            </a:xfrm>
            <a:custGeom>
              <a:avLst/>
              <a:gdLst>
                <a:gd name="T0" fmla="*/ 0 w 4"/>
                <a:gd name="T1" fmla="*/ 0 h 14"/>
                <a:gd name="T2" fmla="*/ 1 w 4"/>
                <a:gd name="T3" fmla="*/ 0 h 14"/>
                <a:gd name="T4" fmla="*/ 3 w 4"/>
                <a:gd name="T5" fmla="*/ 1 h 14"/>
                <a:gd name="T6" fmla="*/ 3 w 4"/>
                <a:gd name="T7" fmla="*/ 2 h 14"/>
                <a:gd name="T8" fmla="*/ 4 w 4"/>
                <a:gd name="T9" fmla="*/ 3 h 14"/>
                <a:gd name="T10" fmla="*/ 4 w 4"/>
                <a:gd name="T11" fmla="*/ 4 h 14"/>
                <a:gd name="T12" fmla="*/ 4 w 4"/>
                <a:gd name="T13" fmla="*/ 6 h 14"/>
                <a:gd name="T14" fmla="*/ 4 w 4"/>
                <a:gd name="T15" fmla="*/ 7 h 14"/>
                <a:gd name="T16" fmla="*/ 4 w 4"/>
                <a:gd name="T17" fmla="*/ 8 h 14"/>
                <a:gd name="T18" fmla="*/ 4 w 4"/>
                <a:gd name="T19" fmla="*/ 9 h 14"/>
                <a:gd name="T20" fmla="*/ 4 w 4"/>
                <a:gd name="T21" fmla="*/ 11 h 14"/>
                <a:gd name="T22" fmla="*/ 3 w 4"/>
                <a:gd name="T23" fmla="*/ 11 h 14"/>
                <a:gd name="T24" fmla="*/ 1 w 4"/>
                <a:gd name="T25" fmla="*/ 13 h 14"/>
                <a:gd name="T26" fmla="*/ 0 w 4"/>
                <a:gd name="T27" fmla="*/ 14 h 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"/>
                <a:gd name="T43" fmla="*/ 0 h 14"/>
                <a:gd name="T44" fmla="*/ 4 w 4"/>
                <a:gd name="T45" fmla="*/ 14 h 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" h="14">
                  <a:moveTo>
                    <a:pt x="0" y="0"/>
                  </a:moveTo>
                  <a:lnTo>
                    <a:pt x="1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1" y="13"/>
                  </a:lnTo>
                  <a:lnTo>
                    <a:pt x="0" y="14"/>
                  </a:lnTo>
                </a:path>
              </a:pathLst>
            </a:cu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07" name="Freeform 1482"/>
            <p:cNvSpPr>
              <a:spLocks/>
            </p:cNvSpPr>
            <p:nvPr/>
          </p:nvSpPr>
          <p:spPr bwMode="auto">
            <a:xfrm>
              <a:off x="376" y="1801"/>
              <a:ext cx="5" cy="8"/>
            </a:xfrm>
            <a:custGeom>
              <a:avLst/>
              <a:gdLst>
                <a:gd name="T0" fmla="*/ 0 w 5"/>
                <a:gd name="T1" fmla="*/ 0 h 8"/>
                <a:gd name="T2" fmla="*/ 3 w 5"/>
                <a:gd name="T3" fmla="*/ 3 h 8"/>
                <a:gd name="T4" fmla="*/ 5 w 5"/>
                <a:gd name="T5" fmla="*/ 4 h 8"/>
                <a:gd name="T6" fmla="*/ 5 w 5"/>
                <a:gd name="T7" fmla="*/ 5 h 8"/>
                <a:gd name="T8" fmla="*/ 5 w 5"/>
                <a:gd name="T9" fmla="*/ 6 h 8"/>
                <a:gd name="T10" fmla="*/ 5 w 5"/>
                <a:gd name="T11" fmla="*/ 8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8"/>
                <a:gd name="T20" fmla="*/ 5 w 5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8">
                  <a:moveTo>
                    <a:pt x="0" y="0"/>
                  </a:moveTo>
                  <a:lnTo>
                    <a:pt x="3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8"/>
                  </a:lnTo>
                </a:path>
              </a:pathLst>
            </a:cu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08" name="Freeform 1483"/>
            <p:cNvSpPr>
              <a:spLocks/>
            </p:cNvSpPr>
            <p:nvPr/>
          </p:nvSpPr>
          <p:spPr bwMode="auto">
            <a:xfrm>
              <a:off x="238" y="1763"/>
              <a:ext cx="524" cy="42"/>
            </a:xfrm>
            <a:custGeom>
              <a:avLst/>
              <a:gdLst>
                <a:gd name="T0" fmla="*/ 0 w 524"/>
                <a:gd name="T1" fmla="*/ 24 h 42"/>
                <a:gd name="T2" fmla="*/ 230 w 524"/>
                <a:gd name="T3" fmla="*/ 42 h 42"/>
                <a:gd name="T4" fmla="*/ 524 w 524"/>
                <a:gd name="T5" fmla="*/ 0 h 42"/>
                <a:gd name="T6" fmla="*/ 0 60000 65536"/>
                <a:gd name="T7" fmla="*/ 0 60000 65536"/>
                <a:gd name="T8" fmla="*/ 0 60000 65536"/>
                <a:gd name="T9" fmla="*/ 0 w 524"/>
                <a:gd name="T10" fmla="*/ 0 h 42"/>
                <a:gd name="T11" fmla="*/ 524 w 524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4" h="42">
                  <a:moveTo>
                    <a:pt x="0" y="24"/>
                  </a:moveTo>
                  <a:lnTo>
                    <a:pt x="230" y="42"/>
                  </a:lnTo>
                  <a:lnTo>
                    <a:pt x="524" y="0"/>
                  </a:lnTo>
                </a:path>
              </a:pathLst>
            </a:cu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09" name="Freeform 1484"/>
            <p:cNvSpPr>
              <a:spLocks/>
            </p:cNvSpPr>
            <p:nvPr/>
          </p:nvSpPr>
          <p:spPr bwMode="auto">
            <a:xfrm>
              <a:off x="466" y="1766"/>
              <a:ext cx="296" cy="60"/>
            </a:xfrm>
            <a:custGeom>
              <a:avLst/>
              <a:gdLst>
                <a:gd name="T0" fmla="*/ 296 w 296"/>
                <a:gd name="T1" fmla="*/ 0 h 60"/>
                <a:gd name="T2" fmla="*/ 0 w 296"/>
                <a:gd name="T3" fmla="*/ 41 h 60"/>
                <a:gd name="T4" fmla="*/ 44 w 296"/>
                <a:gd name="T5" fmla="*/ 60 h 60"/>
                <a:gd name="T6" fmla="*/ 0 60000 65536"/>
                <a:gd name="T7" fmla="*/ 0 60000 65536"/>
                <a:gd name="T8" fmla="*/ 0 60000 65536"/>
                <a:gd name="T9" fmla="*/ 0 w 296"/>
                <a:gd name="T10" fmla="*/ 0 h 60"/>
                <a:gd name="T11" fmla="*/ 296 w 296"/>
                <a:gd name="T12" fmla="*/ 60 h 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6" h="60">
                  <a:moveTo>
                    <a:pt x="296" y="0"/>
                  </a:moveTo>
                  <a:lnTo>
                    <a:pt x="0" y="41"/>
                  </a:lnTo>
                  <a:lnTo>
                    <a:pt x="44" y="60"/>
                  </a:lnTo>
                </a:path>
              </a:pathLst>
            </a:cu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10" name="Line 1485"/>
            <p:cNvSpPr>
              <a:spLocks noChangeShapeType="1"/>
            </p:cNvSpPr>
            <p:nvPr/>
          </p:nvSpPr>
          <p:spPr bwMode="auto">
            <a:xfrm flipH="1" flipV="1">
              <a:off x="659" y="1747"/>
              <a:ext cx="104" cy="9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111" name="Line 1486"/>
            <p:cNvSpPr>
              <a:spLocks noChangeShapeType="1"/>
            </p:cNvSpPr>
            <p:nvPr/>
          </p:nvSpPr>
          <p:spPr bwMode="auto">
            <a:xfrm flipH="1" flipV="1">
              <a:off x="225" y="1788"/>
              <a:ext cx="142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112" name="Freeform 1487"/>
            <p:cNvSpPr>
              <a:spLocks/>
            </p:cNvSpPr>
            <p:nvPr/>
          </p:nvSpPr>
          <p:spPr bwMode="auto">
            <a:xfrm>
              <a:off x="194" y="1796"/>
              <a:ext cx="272" cy="29"/>
            </a:xfrm>
            <a:custGeom>
              <a:avLst/>
              <a:gdLst>
                <a:gd name="T0" fmla="*/ 272 w 272"/>
                <a:gd name="T1" fmla="*/ 29 h 29"/>
                <a:gd name="T2" fmla="*/ 272 w 272"/>
                <a:gd name="T3" fmla="*/ 11 h 29"/>
                <a:gd name="T4" fmla="*/ 168 w 272"/>
                <a:gd name="T5" fmla="*/ 4 h 29"/>
                <a:gd name="T6" fmla="*/ 0 w 272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2"/>
                <a:gd name="T13" fmla="*/ 0 h 29"/>
                <a:gd name="T14" fmla="*/ 272 w 272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2" h="29">
                  <a:moveTo>
                    <a:pt x="272" y="29"/>
                  </a:moveTo>
                  <a:lnTo>
                    <a:pt x="272" y="11"/>
                  </a:lnTo>
                  <a:lnTo>
                    <a:pt x="168" y="4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13" name="Freeform 1488"/>
            <p:cNvSpPr>
              <a:spLocks/>
            </p:cNvSpPr>
            <p:nvPr/>
          </p:nvSpPr>
          <p:spPr bwMode="auto">
            <a:xfrm>
              <a:off x="905" y="1571"/>
              <a:ext cx="14" cy="13"/>
            </a:xfrm>
            <a:custGeom>
              <a:avLst/>
              <a:gdLst>
                <a:gd name="T0" fmla="*/ 9 w 14"/>
                <a:gd name="T1" fmla="*/ 0 h 13"/>
                <a:gd name="T2" fmla="*/ 11 w 14"/>
                <a:gd name="T3" fmla="*/ 3 h 13"/>
                <a:gd name="T4" fmla="*/ 13 w 14"/>
                <a:gd name="T5" fmla="*/ 7 h 13"/>
                <a:gd name="T6" fmla="*/ 14 w 14"/>
                <a:gd name="T7" fmla="*/ 9 h 13"/>
                <a:gd name="T8" fmla="*/ 13 w 14"/>
                <a:gd name="T9" fmla="*/ 12 h 13"/>
                <a:gd name="T10" fmla="*/ 11 w 14"/>
                <a:gd name="T11" fmla="*/ 13 h 13"/>
                <a:gd name="T12" fmla="*/ 9 w 14"/>
                <a:gd name="T13" fmla="*/ 13 h 13"/>
                <a:gd name="T14" fmla="*/ 8 w 14"/>
                <a:gd name="T15" fmla="*/ 12 h 13"/>
                <a:gd name="T16" fmla="*/ 6 w 14"/>
                <a:gd name="T17" fmla="*/ 11 h 13"/>
                <a:gd name="T18" fmla="*/ 5 w 14"/>
                <a:gd name="T19" fmla="*/ 9 h 13"/>
                <a:gd name="T20" fmla="*/ 0 w 14"/>
                <a:gd name="T21" fmla="*/ 9 h 13"/>
                <a:gd name="T22" fmla="*/ 3 w 14"/>
                <a:gd name="T23" fmla="*/ 6 h 13"/>
                <a:gd name="T24" fmla="*/ 5 w 14"/>
                <a:gd name="T25" fmla="*/ 3 h 13"/>
                <a:gd name="T26" fmla="*/ 6 w 14"/>
                <a:gd name="T27" fmla="*/ 1 h 13"/>
                <a:gd name="T28" fmla="*/ 9 w 14"/>
                <a:gd name="T29" fmla="*/ 0 h 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4"/>
                <a:gd name="T46" fmla="*/ 0 h 13"/>
                <a:gd name="T47" fmla="*/ 14 w 14"/>
                <a:gd name="T48" fmla="*/ 13 h 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4" h="13">
                  <a:moveTo>
                    <a:pt x="9" y="0"/>
                  </a:moveTo>
                  <a:lnTo>
                    <a:pt x="11" y="3"/>
                  </a:lnTo>
                  <a:lnTo>
                    <a:pt x="13" y="7"/>
                  </a:lnTo>
                  <a:lnTo>
                    <a:pt x="14" y="9"/>
                  </a:lnTo>
                  <a:lnTo>
                    <a:pt x="13" y="12"/>
                  </a:lnTo>
                  <a:lnTo>
                    <a:pt x="11" y="13"/>
                  </a:lnTo>
                  <a:lnTo>
                    <a:pt x="9" y="13"/>
                  </a:lnTo>
                  <a:lnTo>
                    <a:pt x="8" y="12"/>
                  </a:lnTo>
                  <a:lnTo>
                    <a:pt x="6" y="11"/>
                  </a:lnTo>
                  <a:lnTo>
                    <a:pt x="5" y="9"/>
                  </a:lnTo>
                  <a:lnTo>
                    <a:pt x="0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6" y="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20285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14" name="Freeform 1489"/>
            <p:cNvSpPr>
              <a:spLocks/>
            </p:cNvSpPr>
            <p:nvPr/>
          </p:nvSpPr>
          <p:spPr bwMode="auto">
            <a:xfrm>
              <a:off x="879" y="1557"/>
              <a:ext cx="35" cy="34"/>
            </a:xfrm>
            <a:custGeom>
              <a:avLst/>
              <a:gdLst>
                <a:gd name="T0" fmla="*/ 21 w 35"/>
                <a:gd name="T1" fmla="*/ 0 h 34"/>
                <a:gd name="T2" fmla="*/ 35 w 35"/>
                <a:gd name="T3" fmla="*/ 4 h 34"/>
                <a:gd name="T4" fmla="*/ 32 w 35"/>
                <a:gd name="T5" fmla="*/ 20 h 34"/>
                <a:gd name="T6" fmla="*/ 29 w 35"/>
                <a:gd name="T7" fmla="*/ 21 h 34"/>
                <a:gd name="T8" fmla="*/ 28 w 35"/>
                <a:gd name="T9" fmla="*/ 27 h 34"/>
                <a:gd name="T10" fmla="*/ 26 w 35"/>
                <a:gd name="T11" fmla="*/ 30 h 34"/>
                <a:gd name="T12" fmla="*/ 20 w 35"/>
                <a:gd name="T13" fmla="*/ 34 h 34"/>
                <a:gd name="T14" fmla="*/ 0 w 35"/>
                <a:gd name="T15" fmla="*/ 20 h 34"/>
                <a:gd name="T16" fmla="*/ 17 w 35"/>
                <a:gd name="T17" fmla="*/ 4 h 34"/>
                <a:gd name="T18" fmla="*/ 21 w 35"/>
                <a:gd name="T19" fmla="*/ 0 h 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5"/>
                <a:gd name="T31" fmla="*/ 0 h 34"/>
                <a:gd name="T32" fmla="*/ 35 w 35"/>
                <a:gd name="T33" fmla="*/ 34 h 3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5" h="34">
                  <a:moveTo>
                    <a:pt x="21" y="0"/>
                  </a:moveTo>
                  <a:lnTo>
                    <a:pt x="35" y="4"/>
                  </a:lnTo>
                  <a:lnTo>
                    <a:pt x="32" y="20"/>
                  </a:lnTo>
                  <a:lnTo>
                    <a:pt x="29" y="21"/>
                  </a:lnTo>
                  <a:lnTo>
                    <a:pt x="28" y="27"/>
                  </a:lnTo>
                  <a:lnTo>
                    <a:pt x="26" y="30"/>
                  </a:lnTo>
                  <a:lnTo>
                    <a:pt x="20" y="34"/>
                  </a:lnTo>
                  <a:lnTo>
                    <a:pt x="0" y="20"/>
                  </a:lnTo>
                  <a:lnTo>
                    <a:pt x="17" y="4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C283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15" name="Freeform 1490"/>
            <p:cNvSpPr>
              <a:spLocks/>
            </p:cNvSpPr>
            <p:nvPr/>
          </p:nvSpPr>
          <p:spPr bwMode="auto">
            <a:xfrm>
              <a:off x="863" y="1550"/>
              <a:ext cx="45" cy="30"/>
            </a:xfrm>
            <a:custGeom>
              <a:avLst/>
              <a:gdLst>
                <a:gd name="T0" fmla="*/ 8 w 45"/>
                <a:gd name="T1" fmla="*/ 0 h 30"/>
                <a:gd name="T2" fmla="*/ 45 w 45"/>
                <a:gd name="T3" fmla="*/ 8 h 30"/>
                <a:gd name="T4" fmla="*/ 42 w 45"/>
                <a:gd name="T5" fmla="*/ 18 h 30"/>
                <a:gd name="T6" fmla="*/ 41 w 45"/>
                <a:gd name="T7" fmla="*/ 21 h 30"/>
                <a:gd name="T8" fmla="*/ 39 w 45"/>
                <a:gd name="T9" fmla="*/ 19 h 30"/>
                <a:gd name="T10" fmla="*/ 36 w 45"/>
                <a:gd name="T11" fmla="*/ 18 h 30"/>
                <a:gd name="T12" fmla="*/ 34 w 45"/>
                <a:gd name="T13" fmla="*/ 17 h 30"/>
                <a:gd name="T14" fmla="*/ 33 w 45"/>
                <a:gd name="T15" fmla="*/ 18 h 30"/>
                <a:gd name="T16" fmla="*/ 31 w 45"/>
                <a:gd name="T17" fmla="*/ 19 h 30"/>
                <a:gd name="T18" fmla="*/ 31 w 45"/>
                <a:gd name="T19" fmla="*/ 21 h 30"/>
                <a:gd name="T20" fmla="*/ 31 w 45"/>
                <a:gd name="T21" fmla="*/ 22 h 30"/>
                <a:gd name="T22" fmla="*/ 31 w 45"/>
                <a:gd name="T23" fmla="*/ 24 h 30"/>
                <a:gd name="T24" fmla="*/ 31 w 45"/>
                <a:gd name="T25" fmla="*/ 24 h 30"/>
                <a:gd name="T26" fmla="*/ 31 w 45"/>
                <a:gd name="T27" fmla="*/ 25 h 30"/>
                <a:gd name="T28" fmla="*/ 31 w 45"/>
                <a:gd name="T29" fmla="*/ 27 h 30"/>
                <a:gd name="T30" fmla="*/ 31 w 45"/>
                <a:gd name="T31" fmla="*/ 28 h 30"/>
                <a:gd name="T32" fmla="*/ 27 w 45"/>
                <a:gd name="T33" fmla="*/ 30 h 30"/>
                <a:gd name="T34" fmla="*/ 13 w 45"/>
                <a:gd name="T35" fmla="*/ 24 h 30"/>
                <a:gd name="T36" fmla="*/ 9 w 45"/>
                <a:gd name="T37" fmla="*/ 23 h 30"/>
                <a:gd name="T38" fmla="*/ 5 w 45"/>
                <a:gd name="T39" fmla="*/ 22 h 30"/>
                <a:gd name="T40" fmla="*/ 2 w 45"/>
                <a:gd name="T41" fmla="*/ 22 h 30"/>
                <a:gd name="T42" fmla="*/ 2 w 45"/>
                <a:gd name="T43" fmla="*/ 21 h 30"/>
                <a:gd name="T44" fmla="*/ 0 w 45"/>
                <a:gd name="T45" fmla="*/ 18 h 30"/>
                <a:gd name="T46" fmla="*/ 0 w 45"/>
                <a:gd name="T47" fmla="*/ 17 h 30"/>
                <a:gd name="T48" fmla="*/ 0 w 45"/>
                <a:gd name="T49" fmla="*/ 14 h 30"/>
                <a:gd name="T50" fmla="*/ 0 w 45"/>
                <a:gd name="T51" fmla="*/ 12 h 30"/>
                <a:gd name="T52" fmla="*/ 2 w 45"/>
                <a:gd name="T53" fmla="*/ 10 h 30"/>
                <a:gd name="T54" fmla="*/ 2 w 45"/>
                <a:gd name="T55" fmla="*/ 8 h 30"/>
                <a:gd name="T56" fmla="*/ 3 w 45"/>
                <a:gd name="T57" fmla="*/ 6 h 30"/>
                <a:gd name="T58" fmla="*/ 5 w 45"/>
                <a:gd name="T59" fmla="*/ 3 h 30"/>
                <a:gd name="T60" fmla="*/ 8 w 45"/>
                <a:gd name="T61" fmla="*/ 0 h 3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5"/>
                <a:gd name="T94" fmla="*/ 0 h 30"/>
                <a:gd name="T95" fmla="*/ 45 w 45"/>
                <a:gd name="T96" fmla="*/ 30 h 3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5" h="30">
                  <a:moveTo>
                    <a:pt x="8" y="0"/>
                  </a:moveTo>
                  <a:lnTo>
                    <a:pt x="45" y="8"/>
                  </a:lnTo>
                  <a:lnTo>
                    <a:pt x="42" y="18"/>
                  </a:lnTo>
                  <a:lnTo>
                    <a:pt x="41" y="21"/>
                  </a:lnTo>
                  <a:lnTo>
                    <a:pt x="39" y="19"/>
                  </a:lnTo>
                  <a:lnTo>
                    <a:pt x="36" y="18"/>
                  </a:lnTo>
                  <a:lnTo>
                    <a:pt x="34" y="17"/>
                  </a:lnTo>
                  <a:lnTo>
                    <a:pt x="33" y="18"/>
                  </a:lnTo>
                  <a:lnTo>
                    <a:pt x="31" y="19"/>
                  </a:lnTo>
                  <a:lnTo>
                    <a:pt x="31" y="21"/>
                  </a:lnTo>
                  <a:lnTo>
                    <a:pt x="31" y="22"/>
                  </a:lnTo>
                  <a:lnTo>
                    <a:pt x="31" y="24"/>
                  </a:lnTo>
                  <a:lnTo>
                    <a:pt x="31" y="25"/>
                  </a:lnTo>
                  <a:lnTo>
                    <a:pt x="31" y="27"/>
                  </a:lnTo>
                  <a:lnTo>
                    <a:pt x="31" y="28"/>
                  </a:lnTo>
                  <a:lnTo>
                    <a:pt x="27" y="30"/>
                  </a:lnTo>
                  <a:lnTo>
                    <a:pt x="13" y="24"/>
                  </a:lnTo>
                  <a:lnTo>
                    <a:pt x="9" y="23"/>
                  </a:lnTo>
                  <a:lnTo>
                    <a:pt x="5" y="22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0" y="18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2" y="8"/>
                  </a:lnTo>
                  <a:lnTo>
                    <a:pt x="3" y="6"/>
                  </a:lnTo>
                  <a:lnTo>
                    <a:pt x="5" y="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14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16" name="Freeform 1491"/>
            <p:cNvSpPr>
              <a:spLocks/>
            </p:cNvSpPr>
            <p:nvPr/>
          </p:nvSpPr>
          <p:spPr bwMode="auto">
            <a:xfrm>
              <a:off x="866" y="1542"/>
              <a:ext cx="55" cy="41"/>
            </a:xfrm>
            <a:custGeom>
              <a:avLst/>
              <a:gdLst>
                <a:gd name="T0" fmla="*/ 0 w 55"/>
                <a:gd name="T1" fmla="*/ 11 h 41"/>
                <a:gd name="T2" fmla="*/ 3 w 55"/>
                <a:gd name="T3" fmla="*/ 10 h 41"/>
                <a:gd name="T4" fmla="*/ 3 w 55"/>
                <a:gd name="T5" fmla="*/ 8 h 41"/>
                <a:gd name="T6" fmla="*/ 5 w 55"/>
                <a:gd name="T7" fmla="*/ 7 h 41"/>
                <a:gd name="T8" fmla="*/ 6 w 55"/>
                <a:gd name="T9" fmla="*/ 5 h 41"/>
                <a:gd name="T10" fmla="*/ 8 w 55"/>
                <a:gd name="T11" fmla="*/ 4 h 41"/>
                <a:gd name="T12" fmla="*/ 10 w 55"/>
                <a:gd name="T13" fmla="*/ 3 h 41"/>
                <a:gd name="T14" fmla="*/ 11 w 55"/>
                <a:gd name="T15" fmla="*/ 2 h 41"/>
                <a:gd name="T16" fmla="*/ 14 w 55"/>
                <a:gd name="T17" fmla="*/ 2 h 41"/>
                <a:gd name="T18" fmla="*/ 17 w 55"/>
                <a:gd name="T19" fmla="*/ 0 h 41"/>
                <a:gd name="T20" fmla="*/ 20 w 55"/>
                <a:gd name="T21" fmla="*/ 0 h 41"/>
                <a:gd name="T22" fmla="*/ 25 w 55"/>
                <a:gd name="T23" fmla="*/ 0 h 41"/>
                <a:gd name="T24" fmla="*/ 28 w 55"/>
                <a:gd name="T25" fmla="*/ 0 h 41"/>
                <a:gd name="T26" fmla="*/ 33 w 55"/>
                <a:gd name="T27" fmla="*/ 2 h 41"/>
                <a:gd name="T28" fmla="*/ 36 w 55"/>
                <a:gd name="T29" fmla="*/ 2 h 41"/>
                <a:gd name="T30" fmla="*/ 39 w 55"/>
                <a:gd name="T31" fmla="*/ 3 h 41"/>
                <a:gd name="T32" fmla="*/ 42 w 55"/>
                <a:gd name="T33" fmla="*/ 4 h 41"/>
                <a:gd name="T34" fmla="*/ 45 w 55"/>
                <a:gd name="T35" fmla="*/ 5 h 41"/>
                <a:gd name="T36" fmla="*/ 47 w 55"/>
                <a:gd name="T37" fmla="*/ 5 h 41"/>
                <a:gd name="T38" fmla="*/ 48 w 55"/>
                <a:gd name="T39" fmla="*/ 7 h 41"/>
                <a:gd name="T40" fmla="*/ 50 w 55"/>
                <a:gd name="T41" fmla="*/ 8 h 41"/>
                <a:gd name="T42" fmla="*/ 50 w 55"/>
                <a:gd name="T43" fmla="*/ 9 h 41"/>
                <a:gd name="T44" fmla="*/ 52 w 55"/>
                <a:gd name="T45" fmla="*/ 10 h 41"/>
                <a:gd name="T46" fmla="*/ 53 w 55"/>
                <a:gd name="T47" fmla="*/ 11 h 41"/>
                <a:gd name="T48" fmla="*/ 53 w 55"/>
                <a:gd name="T49" fmla="*/ 14 h 41"/>
                <a:gd name="T50" fmla="*/ 55 w 55"/>
                <a:gd name="T51" fmla="*/ 15 h 41"/>
                <a:gd name="T52" fmla="*/ 55 w 55"/>
                <a:gd name="T53" fmla="*/ 18 h 41"/>
                <a:gd name="T54" fmla="*/ 55 w 55"/>
                <a:gd name="T55" fmla="*/ 19 h 41"/>
                <a:gd name="T56" fmla="*/ 55 w 55"/>
                <a:gd name="T57" fmla="*/ 21 h 41"/>
                <a:gd name="T58" fmla="*/ 53 w 55"/>
                <a:gd name="T59" fmla="*/ 24 h 41"/>
                <a:gd name="T60" fmla="*/ 50 w 55"/>
                <a:gd name="T61" fmla="*/ 26 h 41"/>
                <a:gd name="T62" fmla="*/ 52 w 55"/>
                <a:gd name="T63" fmla="*/ 29 h 41"/>
                <a:gd name="T64" fmla="*/ 53 w 55"/>
                <a:gd name="T65" fmla="*/ 31 h 41"/>
                <a:gd name="T66" fmla="*/ 53 w 55"/>
                <a:gd name="T67" fmla="*/ 32 h 41"/>
                <a:gd name="T68" fmla="*/ 53 w 55"/>
                <a:gd name="T69" fmla="*/ 35 h 41"/>
                <a:gd name="T70" fmla="*/ 55 w 55"/>
                <a:gd name="T71" fmla="*/ 37 h 41"/>
                <a:gd name="T72" fmla="*/ 55 w 55"/>
                <a:gd name="T73" fmla="*/ 38 h 41"/>
                <a:gd name="T74" fmla="*/ 53 w 55"/>
                <a:gd name="T75" fmla="*/ 40 h 41"/>
                <a:gd name="T76" fmla="*/ 53 w 55"/>
                <a:gd name="T77" fmla="*/ 41 h 41"/>
                <a:gd name="T78" fmla="*/ 52 w 55"/>
                <a:gd name="T79" fmla="*/ 40 h 41"/>
                <a:gd name="T80" fmla="*/ 52 w 55"/>
                <a:gd name="T81" fmla="*/ 37 h 41"/>
                <a:gd name="T82" fmla="*/ 52 w 55"/>
                <a:gd name="T83" fmla="*/ 35 h 41"/>
                <a:gd name="T84" fmla="*/ 50 w 55"/>
                <a:gd name="T85" fmla="*/ 32 h 41"/>
                <a:gd name="T86" fmla="*/ 50 w 55"/>
                <a:gd name="T87" fmla="*/ 31 h 41"/>
                <a:gd name="T88" fmla="*/ 47 w 55"/>
                <a:gd name="T89" fmla="*/ 29 h 41"/>
                <a:gd name="T90" fmla="*/ 44 w 55"/>
                <a:gd name="T91" fmla="*/ 25 h 41"/>
                <a:gd name="T92" fmla="*/ 42 w 55"/>
                <a:gd name="T93" fmla="*/ 22 h 41"/>
                <a:gd name="T94" fmla="*/ 39 w 55"/>
                <a:gd name="T95" fmla="*/ 21 h 41"/>
                <a:gd name="T96" fmla="*/ 36 w 55"/>
                <a:gd name="T97" fmla="*/ 19 h 41"/>
                <a:gd name="T98" fmla="*/ 33 w 55"/>
                <a:gd name="T99" fmla="*/ 18 h 41"/>
                <a:gd name="T100" fmla="*/ 30 w 55"/>
                <a:gd name="T101" fmla="*/ 15 h 41"/>
                <a:gd name="T102" fmla="*/ 27 w 55"/>
                <a:gd name="T103" fmla="*/ 14 h 41"/>
                <a:gd name="T104" fmla="*/ 24 w 55"/>
                <a:gd name="T105" fmla="*/ 13 h 41"/>
                <a:gd name="T106" fmla="*/ 20 w 55"/>
                <a:gd name="T107" fmla="*/ 13 h 41"/>
                <a:gd name="T108" fmla="*/ 17 w 55"/>
                <a:gd name="T109" fmla="*/ 11 h 41"/>
                <a:gd name="T110" fmla="*/ 14 w 55"/>
                <a:gd name="T111" fmla="*/ 11 h 41"/>
                <a:gd name="T112" fmla="*/ 11 w 55"/>
                <a:gd name="T113" fmla="*/ 11 h 41"/>
                <a:gd name="T114" fmla="*/ 8 w 55"/>
                <a:gd name="T115" fmla="*/ 11 h 41"/>
                <a:gd name="T116" fmla="*/ 5 w 55"/>
                <a:gd name="T117" fmla="*/ 11 h 41"/>
                <a:gd name="T118" fmla="*/ 3 w 55"/>
                <a:gd name="T119" fmla="*/ 11 h 41"/>
                <a:gd name="T120" fmla="*/ 0 w 55"/>
                <a:gd name="T121" fmla="*/ 11 h 4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5"/>
                <a:gd name="T184" fmla="*/ 0 h 41"/>
                <a:gd name="T185" fmla="*/ 55 w 55"/>
                <a:gd name="T186" fmla="*/ 41 h 4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5" h="41">
                  <a:moveTo>
                    <a:pt x="0" y="11"/>
                  </a:moveTo>
                  <a:lnTo>
                    <a:pt x="3" y="10"/>
                  </a:lnTo>
                  <a:lnTo>
                    <a:pt x="3" y="8"/>
                  </a:lnTo>
                  <a:lnTo>
                    <a:pt x="5" y="7"/>
                  </a:lnTo>
                  <a:lnTo>
                    <a:pt x="6" y="5"/>
                  </a:lnTo>
                  <a:lnTo>
                    <a:pt x="8" y="4"/>
                  </a:lnTo>
                  <a:lnTo>
                    <a:pt x="10" y="3"/>
                  </a:lnTo>
                  <a:lnTo>
                    <a:pt x="11" y="2"/>
                  </a:lnTo>
                  <a:lnTo>
                    <a:pt x="14" y="2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33" y="2"/>
                  </a:lnTo>
                  <a:lnTo>
                    <a:pt x="36" y="2"/>
                  </a:lnTo>
                  <a:lnTo>
                    <a:pt x="39" y="3"/>
                  </a:lnTo>
                  <a:lnTo>
                    <a:pt x="42" y="4"/>
                  </a:lnTo>
                  <a:lnTo>
                    <a:pt x="45" y="5"/>
                  </a:lnTo>
                  <a:lnTo>
                    <a:pt x="47" y="5"/>
                  </a:lnTo>
                  <a:lnTo>
                    <a:pt x="48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2" y="10"/>
                  </a:lnTo>
                  <a:lnTo>
                    <a:pt x="53" y="11"/>
                  </a:lnTo>
                  <a:lnTo>
                    <a:pt x="53" y="14"/>
                  </a:lnTo>
                  <a:lnTo>
                    <a:pt x="55" y="15"/>
                  </a:lnTo>
                  <a:lnTo>
                    <a:pt x="55" y="18"/>
                  </a:lnTo>
                  <a:lnTo>
                    <a:pt x="55" y="19"/>
                  </a:lnTo>
                  <a:lnTo>
                    <a:pt x="55" y="21"/>
                  </a:lnTo>
                  <a:lnTo>
                    <a:pt x="53" y="24"/>
                  </a:lnTo>
                  <a:lnTo>
                    <a:pt x="50" y="26"/>
                  </a:lnTo>
                  <a:lnTo>
                    <a:pt x="52" y="29"/>
                  </a:lnTo>
                  <a:lnTo>
                    <a:pt x="53" y="31"/>
                  </a:lnTo>
                  <a:lnTo>
                    <a:pt x="53" y="32"/>
                  </a:lnTo>
                  <a:lnTo>
                    <a:pt x="53" y="35"/>
                  </a:lnTo>
                  <a:lnTo>
                    <a:pt x="55" y="37"/>
                  </a:lnTo>
                  <a:lnTo>
                    <a:pt x="55" y="38"/>
                  </a:lnTo>
                  <a:lnTo>
                    <a:pt x="53" y="40"/>
                  </a:lnTo>
                  <a:lnTo>
                    <a:pt x="53" y="41"/>
                  </a:lnTo>
                  <a:lnTo>
                    <a:pt x="52" y="40"/>
                  </a:lnTo>
                  <a:lnTo>
                    <a:pt x="52" y="37"/>
                  </a:lnTo>
                  <a:lnTo>
                    <a:pt x="52" y="35"/>
                  </a:lnTo>
                  <a:lnTo>
                    <a:pt x="50" y="32"/>
                  </a:lnTo>
                  <a:lnTo>
                    <a:pt x="50" y="31"/>
                  </a:lnTo>
                  <a:lnTo>
                    <a:pt x="47" y="29"/>
                  </a:lnTo>
                  <a:lnTo>
                    <a:pt x="44" y="25"/>
                  </a:lnTo>
                  <a:lnTo>
                    <a:pt x="42" y="22"/>
                  </a:lnTo>
                  <a:lnTo>
                    <a:pt x="39" y="21"/>
                  </a:lnTo>
                  <a:lnTo>
                    <a:pt x="36" y="19"/>
                  </a:lnTo>
                  <a:lnTo>
                    <a:pt x="33" y="18"/>
                  </a:lnTo>
                  <a:lnTo>
                    <a:pt x="30" y="15"/>
                  </a:lnTo>
                  <a:lnTo>
                    <a:pt x="27" y="14"/>
                  </a:lnTo>
                  <a:lnTo>
                    <a:pt x="24" y="13"/>
                  </a:lnTo>
                  <a:lnTo>
                    <a:pt x="20" y="13"/>
                  </a:lnTo>
                  <a:lnTo>
                    <a:pt x="17" y="11"/>
                  </a:lnTo>
                  <a:lnTo>
                    <a:pt x="14" y="11"/>
                  </a:lnTo>
                  <a:lnTo>
                    <a:pt x="11" y="11"/>
                  </a:lnTo>
                  <a:lnTo>
                    <a:pt x="8" y="11"/>
                  </a:lnTo>
                  <a:lnTo>
                    <a:pt x="5" y="11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17" name="Freeform 1492"/>
            <p:cNvSpPr>
              <a:spLocks/>
            </p:cNvSpPr>
            <p:nvPr/>
          </p:nvSpPr>
          <p:spPr bwMode="auto">
            <a:xfrm>
              <a:off x="896" y="1568"/>
              <a:ext cx="6" cy="9"/>
            </a:xfrm>
            <a:custGeom>
              <a:avLst/>
              <a:gdLst>
                <a:gd name="T0" fmla="*/ 6 w 6"/>
                <a:gd name="T1" fmla="*/ 4 h 9"/>
                <a:gd name="T2" fmla="*/ 4 w 6"/>
                <a:gd name="T3" fmla="*/ 3 h 9"/>
                <a:gd name="T4" fmla="*/ 4 w 6"/>
                <a:gd name="T5" fmla="*/ 1 h 9"/>
                <a:gd name="T6" fmla="*/ 3 w 6"/>
                <a:gd name="T7" fmla="*/ 0 h 9"/>
                <a:gd name="T8" fmla="*/ 1 w 6"/>
                <a:gd name="T9" fmla="*/ 1 h 9"/>
                <a:gd name="T10" fmla="*/ 0 w 6"/>
                <a:gd name="T11" fmla="*/ 3 h 9"/>
                <a:gd name="T12" fmla="*/ 0 w 6"/>
                <a:gd name="T13" fmla="*/ 4 h 9"/>
                <a:gd name="T14" fmla="*/ 0 w 6"/>
                <a:gd name="T15" fmla="*/ 5 h 9"/>
                <a:gd name="T16" fmla="*/ 0 w 6"/>
                <a:gd name="T17" fmla="*/ 6 h 9"/>
                <a:gd name="T18" fmla="*/ 0 w 6"/>
                <a:gd name="T19" fmla="*/ 6 h 9"/>
                <a:gd name="T20" fmla="*/ 0 w 6"/>
                <a:gd name="T21" fmla="*/ 7 h 9"/>
                <a:gd name="T22" fmla="*/ 3 w 6"/>
                <a:gd name="T23" fmla="*/ 9 h 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9"/>
                <a:gd name="T38" fmla="*/ 6 w 6"/>
                <a:gd name="T39" fmla="*/ 9 h 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9">
                  <a:moveTo>
                    <a:pt x="6" y="4"/>
                  </a:moveTo>
                  <a:lnTo>
                    <a:pt x="4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3" y="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18" name="Freeform 1493"/>
            <p:cNvSpPr>
              <a:spLocks/>
            </p:cNvSpPr>
            <p:nvPr/>
          </p:nvSpPr>
          <p:spPr bwMode="auto">
            <a:xfrm>
              <a:off x="896" y="1569"/>
              <a:ext cx="4" cy="6"/>
            </a:xfrm>
            <a:custGeom>
              <a:avLst/>
              <a:gdLst>
                <a:gd name="T0" fmla="*/ 4 w 4"/>
                <a:gd name="T1" fmla="*/ 4 h 6"/>
                <a:gd name="T2" fmla="*/ 4 w 4"/>
                <a:gd name="T3" fmla="*/ 2 h 6"/>
                <a:gd name="T4" fmla="*/ 3 w 4"/>
                <a:gd name="T5" fmla="*/ 0 h 6"/>
                <a:gd name="T6" fmla="*/ 1 w 4"/>
                <a:gd name="T7" fmla="*/ 2 h 6"/>
                <a:gd name="T8" fmla="*/ 0 w 4"/>
                <a:gd name="T9" fmla="*/ 3 h 6"/>
                <a:gd name="T10" fmla="*/ 0 w 4"/>
                <a:gd name="T11" fmla="*/ 4 h 6"/>
                <a:gd name="T12" fmla="*/ 0 w 4"/>
                <a:gd name="T13" fmla="*/ 5 h 6"/>
                <a:gd name="T14" fmla="*/ 1 w 4"/>
                <a:gd name="T15" fmla="*/ 6 h 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"/>
                <a:gd name="T25" fmla="*/ 0 h 6"/>
                <a:gd name="T26" fmla="*/ 4 w 4"/>
                <a:gd name="T27" fmla="*/ 6 h 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" h="6">
                  <a:moveTo>
                    <a:pt x="4" y="4"/>
                  </a:moveTo>
                  <a:lnTo>
                    <a:pt x="4" y="2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19" name="Freeform 1494"/>
            <p:cNvSpPr>
              <a:spLocks/>
            </p:cNvSpPr>
            <p:nvPr/>
          </p:nvSpPr>
          <p:spPr bwMode="auto">
            <a:xfrm>
              <a:off x="899" y="1574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20" name="Freeform 1495"/>
            <p:cNvSpPr>
              <a:spLocks/>
            </p:cNvSpPr>
            <p:nvPr/>
          </p:nvSpPr>
          <p:spPr bwMode="auto">
            <a:xfrm>
              <a:off x="721" y="1827"/>
              <a:ext cx="134" cy="25"/>
            </a:xfrm>
            <a:custGeom>
              <a:avLst/>
              <a:gdLst>
                <a:gd name="T0" fmla="*/ 25 w 134"/>
                <a:gd name="T1" fmla="*/ 0 h 25"/>
                <a:gd name="T2" fmla="*/ 11 w 134"/>
                <a:gd name="T3" fmla="*/ 6 h 25"/>
                <a:gd name="T4" fmla="*/ 4 w 134"/>
                <a:gd name="T5" fmla="*/ 10 h 25"/>
                <a:gd name="T6" fmla="*/ 0 w 134"/>
                <a:gd name="T7" fmla="*/ 14 h 25"/>
                <a:gd name="T8" fmla="*/ 0 w 134"/>
                <a:gd name="T9" fmla="*/ 16 h 25"/>
                <a:gd name="T10" fmla="*/ 4 w 134"/>
                <a:gd name="T11" fmla="*/ 18 h 25"/>
                <a:gd name="T12" fmla="*/ 10 w 134"/>
                <a:gd name="T13" fmla="*/ 20 h 25"/>
                <a:gd name="T14" fmla="*/ 18 w 134"/>
                <a:gd name="T15" fmla="*/ 20 h 25"/>
                <a:gd name="T16" fmla="*/ 27 w 134"/>
                <a:gd name="T17" fmla="*/ 20 h 25"/>
                <a:gd name="T18" fmla="*/ 39 w 134"/>
                <a:gd name="T19" fmla="*/ 21 h 25"/>
                <a:gd name="T20" fmla="*/ 127 w 134"/>
                <a:gd name="T21" fmla="*/ 25 h 25"/>
                <a:gd name="T22" fmla="*/ 134 w 134"/>
                <a:gd name="T23" fmla="*/ 22 h 25"/>
                <a:gd name="T24" fmla="*/ 58 w 134"/>
                <a:gd name="T25" fmla="*/ 14 h 25"/>
                <a:gd name="T26" fmla="*/ 47 w 134"/>
                <a:gd name="T27" fmla="*/ 12 h 25"/>
                <a:gd name="T28" fmla="*/ 38 w 134"/>
                <a:gd name="T29" fmla="*/ 10 h 25"/>
                <a:gd name="T30" fmla="*/ 30 w 134"/>
                <a:gd name="T31" fmla="*/ 7 h 25"/>
                <a:gd name="T32" fmla="*/ 27 w 134"/>
                <a:gd name="T33" fmla="*/ 1 h 25"/>
                <a:gd name="T34" fmla="*/ 25 w 134"/>
                <a:gd name="T35" fmla="*/ 0 h 2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4"/>
                <a:gd name="T55" fmla="*/ 0 h 25"/>
                <a:gd name="T56" fmla="*/ 134 w 134"/>
                <a:gd name="T57" fmla="*/ 25 h 2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4" h="25">
                  <a:moveTo>
                    <a:pt x="25" y="0"/>
                  </a:moveTo>
                  <a:lnTo>
                    <a:pt x="11" y="6"/>
                  </a:lnTo>
                  <a:lnTo>
                    <a:pt x="4" y="10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4" y="18"/>
                  </a:lnTo>
                  <a:lnTo>
                    <a:pt x="10" y="20"/>
                  </a:lnTo>
                  <a:lnTo>
                    <a:pt x="18" y="20"/>
                  </a:lnTo>
                  <a:lnTo>
                    <a:pt x="27" y="20"/>
                  </a:lnTo>
                  <a:lnTo>
                    <a:pt x="39" y="21"/>
                  </a:lnTo>
                  <a:lnTo>
                    <a:pt x="127" y="25"/>
                  </a:lnTo>
                  <a:lnTo>
                    <a:pt x="134" y="22"/>
                  </a:lnTo>
                  <a:lnTo>
                    <a:pt x="58" y="14"/>
                  </a:lnTo>
                  <a:lnTo>
                    <a:pt x="47" y="12"/>
                  </a:lnTo>
                  <a:lnTo>
                    <a:pt x="38" y="10"/>
                  </a:lnTo>
                  <a:lnTo>
                    <a:pt x="30" y="7"/>
                  </a:lnTo>
                  <a:lnTo>
                    <a:pt x="27" y="1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21" name="Freeform 1496"/>
            <p:cNvSpPr>
              <a:spLocks/>
            </p:cNvSpPr>
            <p:nvPr/>
          </p:nvSpPr>
          <p:spPr bwMode="auto">
            <a:xfrm>
              <a:off x="913" y="1612"/>
              <a:ext cx="121" cy="206"/>
            </a:xfrm>
            <a:custGeom>
              <a:avLst/>
              <a:gdLst>
                <a:gd name="T0" fmla="*/ 36 w 121"/>
                <a:gd name="T1" fmla="*/ 3 h 206"/>
                <a:gd name="T2" fmla="*/ 29 w 121"/>
                <a:gd name="T3" fmla="*/ 8 h 206"/>
                <a:gd name="T4" fmla="*/ 23 w 121"/>
                <a:gd name="T5" fmla="*/ 13 h 206"/>
                <a:gd name="T6" fmla="*/ 19 w 121"/>
                <a:gd name="T7" fmla="*/ 21 h 206"/>
                <a:gd name="T8" fmla="*/ 12 w 121"/>
                <a:gd name="T9" fmla="*/ 30 h 206"/>
                <a:gd name="T10" fmla="*/ 23 w 121"/>
                <a:gd name="T11" fmla="*/ 31 h 206"/>
                <a:gd name="T12" fmla="*/ 26 w 121"/>
                <a:gd name="T13" fmla="*/ 24 h 206"/>
                <a:gd name="T14" fmla="*/ 31 w 121"/>
                <a:gd name="T15" fmla="*/ 17 h 206"/>
                <a:gd name="T16" fmla="*/ 34 w 121"/>
                <a:gd name="T17" fmla="*/ 13 h 206"/>
                <a:gd name="T18" fmla="*/ 40 w 121"/>
                <a:gd name="T19" fmla="*/ 10 h 206"/>
                <a:gd name="T20" fmla="*/ 43 w 121"/>
                <a:gd name="T21" fmla="*/ 8 h 206"/>
                <a:gd name="T22" fmla="*/ 104 w 121"/>
                <a:gd name="T23" fmla="*/ 8 h 206"/>
                <a:gd name="T24" fmla="*/ 109 w 121"/>
                <a:gd name="T25" fmla="*/ 9 h 206"/>
                <a:gd name="T26" fmla="*/ 109 w 121"/>
                <a:gd name="T27" fmla="*/ 11 h 206"/>
                <a:gd name="T28" fmla="*/ 106 w 121"/>
                <a:gd name="T29" fmla="*/ 15 h 206"/>
                <a:gd name="T30" fmla="*/ 103 w 121"/>
                <a:gd name="T31" fmla="*/ 19 h 206"/>
                <a:gd name="T32" fmla="*/ 99 w 121"/>
                <a:gd name="T33" fmla="*/ 22 h 206"/>
                <a:gd name="T34" fmla="*/ 96 w 121"/>
                <a:gd name="T35" fmla="*/ 26 h 206"/>
                <a:gd name="T36" fmla="*/ 95 w 121"/>
                <a:gd name="T37" fmla="*/ 31 h 206"/>
                <a:gd name="T38" fmla="*/ 92 w 121"/>
                <a:gd name="T39" fmla="*/ 36 h 206"/>
                <a:gd name="T40" fmla="*/ 90 w 121"/>
                <a:gd name="T41" fmla="*/ 42 h 206"/>
                <a:gd name="T42" fmla="*/ 89 w 121"/>
                <a:gd name="T43" fmla="*/ 48 h 206"/>
                <a:gd name="T44" fmla="*/ 39 w 121"/>
                <a:gd name="T45" fmla="*/ 48 h 206"/>
                <a:gd name="T46" fmla="*/ 33 w 121"/>
                <a:gd name="T47" fmla="*/ 59 h 206"/>
                <a:gd name="T48" fmla="*/ 85 w 121"/>
                <a:gd name="T49" fmla="*/ 59 h 206"/>
                <a:gd name="T50" fmla="*/ 79 w 121"/>
                <a:gd name="T51" fmla="*/ 97 h 206"/>
                <a:gd name="T52" fmla="*/ 34 w 121"/>
                <a:gd name="T53" fmla="*/ 97 h 206"/>
                <a:gd name="T54" fmla="*/ 33 w 121"/>
                <a:gd name="T55" fmla="*/ 112 h 206"/>
                <a:gd name="T56" fmla="*/ 76 w 121"/>
                <a:gd name="T57" fmla="*/ 112 h 206"/>
                <a:gd name="T58" fmla="*/ 68 w 121"/>
                <a:gd name="T59" fmla="*/ 170 h 206"/>
                <a:gd name="T60" fmla="*/ 48 w 121"/>
                <a:gd name="T61" fmla="*/ 167 h 206"/>
                <a:gd name="T62" fmla="*/ 0 w 121"/>
                <a:gd name="T63" fmla="*/ 199 h 206"/>
                <a:gd name="T64" fmla="*/ 68 w 121"/>
                <a:gd name="T65" fmla="*/ 206 h 206"/>
                <a:gd name="T66" fmla="*/ 76 w 121"/>
                <a:gd name="T67" fmla="*/ 170 h 206"/>
                <a:gd name="T68" fmla="*/ 90 w 121"/>
                <a:gd name="T69" fmla="*/ 73 h 206"/>
                <a:gd name="T70" fmla="*/ 92 w 121"/>
                <a:gd name="T71" fmla="*/ 60 h 206"/>
                <a:gd name="T72" fmla="*/ 93 w 121"/>
                <a:gd name="T73" fmla="*/ 52 h 206"/>
                <a:gd name="T74" fmla="*/ 96 w 121"/>
                <a:gd name="T75" fmla="*/ 43 h 206"/>
                <a:gd name="T76" fmla="*/ 98 w 121"/>
                <a:gd name="T77" fmla="*/ 38 h 206"/>
                <a:gd name="T78" fmla="*/ 103 w 121"/>
                <a:gd name="T79" fmla="*/ 30 h 206"/>
                <a:gd name="T80" fmla="*/ 107 w 121"/>
                <a:gd name="T81" fmla="*/ 22 h 206"/>
                <a:gd name="T82" fmla="*/ 115 w 121"/>
                <a:gd name="T83" fmla="*/ 14 h 206"/>
                <a:gd name="T84" fmla="*/ 121 w 121"/>
                <a:gd name="T85" fmla="*/ 3 h 206"/>
                <a:gd name="T86" fmla="*/ 120 w 121"/>
                <a:gd name="T87" fmla="*/ 0 h 206"/>
                <a:gd name="T88" fmla="*/ 106 w 121"/>
                <a:gd name="T89" fmla="*/ 0 h 206"/>
                <a:gd name="T90" fmla="*/ 40 w 121"/>
                <a:gd name="T91" fmla="*/ 2 h 206"/>
                <a:gd name="T92" fmla="*/ 36 w 121"/>
                <a:gd name="T93" fmla="*/ 3 h 20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21"/>
                <a:gd name="T142" fmla="*/ 0 h 206"/>
                <a:gd name="T143" fmla="*/ 121 w 121"/>
                <a:gd name="T144" fmla="*/ 206 h 20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21" h="206">
                  <a:moveTo>
                    <a:pt x="36" y="3"/>
                  </a:moveTo>
                  <a:lnTo>
                    <a:pt x="29" y="8"/>
                  </a:lnTo>
                  <a:lnTo>
                    <a:pt x="23" y="13"/>
                  </a:lnTo>
                  <a:lnTo>
                    <a:pt x="19" y="21"/>
                  </a:lnTo>
                  <a:lnTo>
                    <a:pt x="12" y="30"/>
                  </a:lnTo>
                  <a:lnTo>
                    <a:pt x="23" y="31"/>
                  </a:lnTo>
                  <a:lnTo>
                    <a:pt x="26" y="24"/>
                  </a:lnTo>
                  <a:lnTo>
                    <a:pt x="31" y="17"/>
                  </a:lnTo>
                  <a:lnTo>
                    <a:pt x="34" y="13"/>
                  </a:lnTo>
                  <a:lnTo>
                    <a:pt x="40" y="10"/>
                  </a:lnTo>
                  <a:lnTo>
                    <a:pt x="43" y="8"/>
                  </a:lnTo>
                  <a:lnTo>
                    <a:pt x="104" y="8"/>
                  </a:lnTo>
                  <a:lnTo>
                    <a:pt x="109" y="9"/>
                  </a:lnTo>
                  <a:lnTo>
                    <a:pt x="109" y="11"/>
                  </a:lnTo>
                  <a:lnTo>
                    <a:pt x="106" y="15"/>
                  </a:lnTo>
                  <a:lnTo>
                    <a:pt x="103" y="19"/>
                  </a:lnTo>
                  <a:lnTo>
                    <a:pt x="99" y="22"/>
                  </a:lnTo>
                  <a:lnTo>
                    <a:pt x="96" y="26"/>
                  </a:lnTo>
                  <a:lnTo>
                    <a:pt x="95" y="31"/>
                  </a:lnTo>
                  <a:lnTo>
                    <a:pt x="92" y="36"/>
                  </a:lnTo>
                  <a:lnTo>
                    <a:pt x="90" y="42"/>
                  </a:lnTo>
                  <a:lnTo>
                    <a:pt x="89" y="48"/>
                  </a:lnTo>
                  <a:lnTo>
                    <a:pt x="39" y="48"/>
                  </a:lnTo>
                  <a:lnTo>
                    <a:pt x="33" y="59"/>
                  </a:lnTo>
                  <a:lnTo>
                    <a:pt x="85" y="59"/>
                  </a:lnTo>
                  <a:lnTo>
                    <a:pt x="79" y="97"/>
                  </a:lnTo>
                  <a:lnTo>
                    <a:pt x="34" y="97"/>
                  </a:lnTo>
                  <a:lnTo>
                    <a:pt x="33" y="112"/>
                  </a:lnTo>
                  <a:lnTo>
                    <a:pt x="76" y="112"/>
                  </a:lnTo>
                  <a:lnTo>
                    <a:pt x="68" y="170"/>
                  </a:lnTo>
                  <a:lnTo>
                    <a:pt x="48" y="167"/>
                  </a:lnTo>
                  <a:lnTo>
                    <a:pt x="0" y="199"/>
                  </a:lnTo>
                  <a:lnTo>
                    <a:pt x="68" y="206"/>
                  </a:lnTo>
                  <a:lnTo>
                    <a:pt x="76" y="170"/>
                  </a:lnTo>
                  <a:lnTo>
                    <a:pt x="90" y="73"/>
                  </a:lnTo>
                  <a:lnTo>
                    <a:pt x="92" y="60"/>
                  </a:lnTo>
                  <a:lnTo>
                    <a:pt x="93" y="52"/>
                  </a:lnTo>
                  <a:lnTo>
                    <a:pt x="96" y="43"/>
                  </a:lnTo>
                  <a:lnTo>
                    <a:pt x="98" y="38"/>
                  </a:lnTo>
                  <a:lnTo>
                    <a:pt x="103" y="30"/>
                  </a:lnTo>
                  <a:lnTo>
                    <a:pt x="107" y="22"/>
                  </a:lnTo>
                  <a:lnTo>
                    <a:pt x="115" y="14"/>
                  </a:lnTo>
                  <a:lnTo>
                    <a:pt x="121" y="3"/>
                  </a:lnTo>
                  <a:lnTo>
                    <a:pt x="120" y="0"/>
                  </a:lnTo>
                  <a:lnTo>
                    <a:pt x="106" y="0"/>
                  </a:lnTo>
                  <a:lnTo>
                    <a:pt x="40" y="2"/>
                  </a:lnTo>
                  <a:lnTo>
                    <a:pt x="36" y="3"/>
                  </a:lnTo>
                  <a:close/>
                </a:path>
              </a:pathLst>
            </a:custGeom>
            <a:solidFill>
              <a:srgbClr val="ABABAB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22" name="Freeform 1497"/>
            <p:cNvSpPr>
              <a:spLocks/>
            </p:cNvSpPr>
            <p:nvPr/>
          </p:nvSpPr>
          <p:spPr bwMode="auto">
            <a:xfrm>
              <a:off x="807" y="1629"/>
              <a:ext cx="163" cy="182"/>
            </a:xfrm>
            <a:custGeom>
              <a:avLst/>
              <a:gdLst>
                <a:gd name="T0" fmla="*/ 111 w 163"/>
                <a:gd name="T1" fmla="*/ 4 h 182"/>
                <a:gd name="T2" fmla="*/ 153 w 163"/>
                <a:gd name="T3" fmla="*/ 4 h 182"/>
                <a:gd name="T4" fmla="*/ 153 w 163"/>
                <a:gd name="T5" fmla="*/ 95 h 182"/>
                <a:gd name="T6" fmla="*/ 163 w 163"/>
                <a:gd name="T7" fmla="*/ 95 h 182"/>
                <a:gd name="T8" fmla="*/ 163 w 163"/>
                <a:gd name="T9" fmla="*/ 153 h 182"/>
                <a:gd name="T10" fmla="*/ 117 w 163"/>
                <a:gd name="T11" fmla="*/ 182 h 182"/>
                <a:gd name="T12" fmla="*/ 0 w 163"/>
                <a:gd name="T13" fmla="*/ 174 h 182"/>
                <a:gd name="T14" fmla="*/ 3 w 163"/>
                <a:gd name="T15" fmla="*/ 99 h 182"/>
                <a:gd name="T16" fmla="*/ 0 w 163"/>
                <a:gd name="T17" fmla="*/ 51 h 182"/>
                <a:gd name="T18" fmla="*/ 41 w 163"/>
                <a:gd name="T19" fmla="*/ 53 h 182"/>
                <a:gd name="T20" fmla="*/ 39 w 163"/>
                <a:gd name="T21" fmla="*/ 0 h 182"/>
                <a:gd name="T22" fmla="*/ 111 w 163"/>
                <a:gd name="T23" fmla="*/ 4 h 18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3"/>
                <a:gd name="T37" fmla="*/ 0 h 182"/>
                <a:gd name="T38" fmla="*/ 163 w 163"/>
                <a:gd name="T39" fmla="*/ 182 h 18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3" h="182">
                  <a:moveTo>
                    <a:pt x="111" y="4"/>
                  </a:moveTo>
                  <a:lnTo>
                    <a:pt x="153" y="4"/>
                  </a:lnTo>
                  <a:lnTo>
                    <a:pt x="153" y="95"/>
                  </a:lnTo>
                  <a:lnTo>
                    <a:pt x="163" y="95"/>
                  </a:lnTo>
                  <a:lnTo>
                    <a:pt x="163" y="153"/>
                  </a:lnTo>
                  <a:lnTo>
                    <a:pt x="117" y="182"/>
                  </a:lnTo>
                  <a:lnTo>
                    <a:pt x="0" y="174"/>
                  </a:lnTo>
                  <a:lnTo>
                    <a:pt x="3" y="99"/>
                  </a:lnTo>
                  <a:lnTo>
                    <a:pt x="0" y="51"/>
                  </a:lnTo>
                  <a:lnTo>
                    <a:pt x="41" y="53"/>
                  </a:lnTo>
                  <a:lnTo>
                    <a:pt x="39" y="0"/>
                  </a:lnTo>
                  <a:lnTo>
                    <a:pt x="111" y="4"/>
                  </a:lnTo>
                  <a:close/>
                </a:path>
              </a:pathLst>
            </a:custGeom>
            <a:solidFill>
              <a:srgbClr val="850202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23" name="Freeform 1498"/>
            <p:cNvSpPr>
              <a:spLocks/>
            </p:cNvSpPr>
            <p:nvPr/>
          </p:nvSpPr>
          <p:spPr bwMode="auto">
            <a:xfrm>
              <a:off x="807" y="1632"/>
              <a:ext cx="117" cy="180"/>
            </a:xfrm>
            <a:custGeom>
              <a:avLst/>
              <a:gdLst>
                <a:gd name="T0" fmla="*/ 103 w 117"/>
                <a:gd name="T1" fmla="*/ 0 h 180"/>
                <a:gd name="T2" fmla="*/ 103 w 117"/>
                <a:gd name="T3" fmla="*/ 55 h 180"/>
                <a:gd name="T4" fmla="*/ 111 w 117"/>
                <a:gd name="T5" fmla="*/ 54 h 180"/>
                <a:gd name="T6" fmla="*/ 111 w 117"/>
                <a:gd name="T7" fmla="*/ 102 h 180"/>
                <a:gd name="T8" fmla="*/ 117 w 117"/>
                <a:gd name="T9" fmla="*/ 107 h 180"/>
                <a:gd name="T10" fmla="*/ 117 w 117"/>
                <a:gd name="T11" fmla="*/ 180 h 180"/>
                <a:gd name="T12" fmla="*/ 0 w 117"/>
                <a:gd name="T13" fmla="*/ 171 h 180"/>
                <a:gd name="T14" fmla="*/ 3 w 117"/>
                <a:gd name="T15" fmla="*/ 104 h 180"/>
                <a:gd name="T16" fmla="*/ 76 w 117"/>
                <a:gd name="T17" fmla="*/ 0 h 180"/>
                <a:gd name="T18" fmla="*/ 103 w 117"/>
                <a:gd name="T19" fmla="*/ 0 h 1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80"/>
                <a:gd name="T32" fmla="*/ 117 w 117"/>
                <a:gd name="T33" fmla="*/ 180 h 1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80">
                  <a:moveTo>
                    <a:pt x="103" y="0"/>
                  </a:moveTo>
                  <a:lnTo>
                    <a:pt x="103" y="55"/>
                  </a:lnTo>
                  <a:lnTo>
                    <a:pt x="111" y="54"/>
                  </a:lnTo>
                  <a:lnTo>
                    <a:pt x="111" y="102"/>
                  </a:lnTo>
                  <a:lnTo>
                    <a:pt x="117" y="107"/>
                  </a:lnTo>
                  <a:lnTo>
                    <a:pt x="117" y="180"/>
                  </a:lnTo>
                  <a:lnTo>
                    <a:pt x="0" y="171"/>
                  </a:lnTo>
                  <a:lnTo>
                    <a:pt x="3" y="104"/>
                  </a:lnTo>
                  <a:lnTo>
                    <a:pt x="76" y="0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24" name="Line 1499"/>
            <p:cNvSpPr>
              <a:spLocks noChangeShapeType="1"/>
            </p:cNvSpPr>
            <p:nvPr/>
          </p:nvSpPr>
          <p:spPr bwMode="auto">
            <a:xfrm flipH="1">
              <a:off x="918" y="1682"/>
              <a:ext cx="28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125" name="Line 1500"/>
            <p:cNvSpPr>
              <a:spLocks noChangeShapeType="1"/>
            </p:cNvSpPr>
            <p:nvPr/>
          </p:nvSpPr>
          <p:spPr bwMode="auto">
            <a:xfrm flipH="1">
              <a:off x="924" y="1724"/>
              <a:ext cx="45" cy="1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126" name="Line 1501"/>
            <p:cNvSpPr>
              <a:spLocks noChangeShapeType="1"/>
            </p:cNvSpPr>
            <p:nvPr/>
          </p:nvSpPr>
          <p:spPr bwMode="auto">
            <a:xfrm flipV="1">
              <a:off x="919" y="1724"/>
              <a:ext cx="39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127" name="Freeform 1502"/>
            <p:cNvSpPr>
              <a:spLocks/>
            </p:cNvSpPr>
            <p:nvPr/>
          </p:nvSpPr>
          <p:spPr bwMode="auto">
            <a:xfrm>
              <a:off x="790" y="1611"/>
              <a:ext cx="15" cy="33"/>
            </a:xfrm>
            <a:custGeom>
              <a:avLst/>
              <a:gdLst>
                <a:gd name="T0" fmla="*/ 15 w 15"/>
                <a:gd name="T1" fmla="*/ 0 h 33"/>
                <a:gd name="T2" fmla="*/ 15 w 15"/>
                <a:gd name="T3" fmla="*/ 7 h 33"/>
                <a:gd name="T4" fmla="*/ 11 w 15"/>
                <a:gd name="T5" fmla="*/ 33 h 33"/>
                <a:gd name="T6" fmla="*/ 9 w 15"/>
                <a:gd name="T7" fmla="*/ 32 h 33"/>
                <a:gd name="T8" fmla="*/ 6 w 15"/>
                <a:gd name="T9" fmla="*/ 31 h 33"/>
                <a:gd name="T10" fmla="*/ 5 w 15"/>
                <a:gd name="T11" fmla="*/ 31 h 33"/>
                <a:gd name="T12" fmla="*/ 3 w 15"/>
                <a:gd name="T13" fmla="*/ 30 h 33"/>
                <a:gd name="T14" fmla="*/ 3 w 15"/>
                <a:gd name="T15" fmla="*/ 28 h 33"/>
                <a:gd name="T16" fmla="*/ 1 w 15"/>
                <a:gd name="T17" fmla="*/ 27 h 33"/>
                <a:gd name="T18" fmla="*/ 1 w 15"/>
                <a:gd name="T19" fmla="*/ 26 h 33"/>
                <a:gd name="T20" fmla="*/ 0 w 15"/>
                <a:gd name="T21" fmla="*/ 25 h 33"/>
                <a:gd name="T22" fmla="*/ 0 w 15"/>
                <a:gd name="T23" fmla="*/ 23 h 33"/>
                <a:gd name="T24" fmla="*/ 0 w 15"/>
                <a:gd name="T25" fmla="*/ 22 h 33"/>
                <a:gd name="T26" fmla="*/ 0 w 15"/>
                <a:gd name="T27" fmla="*/ 20 h 33"/>
                <a:gd name="T28" fmla="*/ 1 w 15"/>
                <a:gd name="T29" fmla="*/ 18 h 33"/>
                <a:gd name="T30" fmla="*/ 1 w 15"/>
                <a:gd name="T31" fmla="*/ 16 h 33"/>
                <a:gd name="T32" fmla="*/ 1 w 15"/>
                <a:gd name="T33" fmla="*/ 15 h 33"/>
                <a:gd name="T34" fmla="*/ 1 w 15"/>
                <a:gd name="T35" fmla="*/ 14 h 33"/>
                <a:gd name="T36" fmla="*/ 1 w 15"/>
                <a:gd name="T37" fmla="*/ 11 h 33"/>
                <a:gd name="T38" fmla="*/ 3 w 15"/>
                <a:gd name="T39" fmla="*/ 9 h 33"/>
                <a:gd name="T40" fmla="*/ 3 w 15"/>
                <a:gd name="T41" fmla="*/ 7 h 33"/>
                <a:gd name="T42" fmla="*/ 5 w 15"/>
                <a:gd name="T43" fmla="*/ 5 h 33"/>
                <a:gd name="T44" fmla="*/ 6 w 15"/>
                <a:gd name="T45" fmla="*/ 3 h 33"/>
                <a:gd name="T46" fmla="*/ 6 w 15"/>
                <a:gd name="T47" fmla="*/ 1 h 33"/>
                <a:gd name="T48" fmla="*/ 15 w 15"/>
                <a:gd name="T49" fmla="*/ 0 h 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5"/>
                <a:gd name="T76" fmla="*/ 0 h 33"/>
                <a:gd name="T77" fmla="*/ 15 w 15"/>
                <a:gd name="T78" fmla="*/ 33 h 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5" h="33">
                  <a:moveTo>
                    <a:pt x="15" y="0"/>
                  </a:moveTo>
                  <a:lnTo>
                    <a:pt x="15" y="7"/>
                  </a:lnTo>
                  <a:lnTo>
                    <a:pt x="11" y="33"/>
                  </a:lnTo>
                  <a:lnTo>
                    <a:pt x="9" y="32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3" y="30"/>
                  </a:lnTo>
                  <a:lnTo>
                    <a:pt x="3" y="28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1" y="18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1"/>
                  </a:lnTo>
                  <a:lnTo>
                    <a:pt x="3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3"/>
                  </a:lnTo>
                  <a:lnTo>
                    <a:pt x="6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C283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28" name="Freeform 1503"/>
            <p:cNvSpPr>
              <a:spLocks/>
            </p:cNvSpPr>
            <p:nvPr/>
          </p:nvSpPr>
          <p:spPr bwMode="auto">
            <a:xfrm>
              <a:off x="851" y="1652"/>
              <a:ext cx="59" cy="35"/>
            </a:xfrm>
            <a:custGeom>
              <a:avLst/>
              <a:gdLst>
                <a:gd name="T0" fmla="*/ 59 w 59"/>
                <a:gd name="T1" fmla="*/ 0 h 35"/>
                <a:gd name="T2" fmla="*/ 59 w 59"/>
                <a:gd name="T3" fmla="*/ 35 h 35"/>
                <a:gd name="T4" fmla="*/ 0 w 59"/>
                <a:gd name="T5" fmla="*/ 30 h 35"/>
                <a:gd name="T6" fmla="*/ 0 60000 65536"/>
                <a:gd name="T7" fmla="*/ 0 60000 65536"/>
                <a:gd name="T8" fmla="*/ 0 60000 65536"/>
                <a:gd name="T9" fmla="*/ 0 w 59"/>
                <a:gd name="T10" fmla="*/ 0 h 35"/>
                <a:gd name="T11" fmla="*/ 59 w 59"/>
                <a:gd name="T12" fmla="*/ 35 h 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9" h="35">
                  <a:moveTo>
                    <a:pt x="59" y="0"/>
                  </a:moveTo>
                  <a:lnTo>
                    <a:pt x="59" y="35"/>
                  </a:lnTo>
                  <a:lnTo>
                    <a:pt x="0" y="30"/>
                  </a:lnTo>
                </a:path>
              </a:pathLst>
            </a:custGeom>
            <a:noFill/>
            <a:ln w="0">
              <a:solidFill>
                <a:srgbClr val="ABABAB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29" name="Line 1504"/>
            <p:cNvSpPr>
              <a:spLocks noChangeShapeType="1"/>
            </p:cNvSpPr>
            <p:nvPr/>
          </p:nvSpPr>
          <p:spPr bwMode="auto">
            <a:xfrm>
              <a:off x="918" y="1686"/>
              <a:ext cx="1" cy="47"/>
            </a:xfrm>
            <a:prstGeom prst="line">
              <a:avLst/>
            </a:prstGeom>
            <a:noFill/>
            <a:ln w="0">
              <a:solidFill>
                <a:srgbClr val="ABABAB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130" name="Line 1505"/>
            <p:cNvSpPr>
              <a:spLocks noChangeShapeType="1"/>
            </p:cNvSpPr>
            <p:nvPr/>
          </p:nvSpPr>
          <p:spPr bwMode="auto">
            <a:xfrm>
              <a:off x="924" y="1739"/>
              <a:ext cx="1" cy="73"/>
            </a:xfrm>
            <a:prstGeom prst="line">
              <a:avLst/>
            </a:prstGeom>
            <a:noFill/>
            <a:ln w="0">
              <a:solidFill>
                <a:srgbClr val="ABABAB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131" name="Line 1506"/>
            <p:cNvSpPr>
              <a:spLocks noChangeShapeType="1"/>
            </p:cNvSpPr>
            <p:nvPr/>
          </p:nvSpPr>
          <p:spPr bwMode="auto">
            <a:xfrm flipH="1" flipV="1">
              <a:off x="871" y="1733"/>
              <a:ext cx="53" cy="7"/>
            </a:xfrm>
            <a:prstGeom prst="line">
              <a:avLst/>
            </a:prstGeom>
            <a:noFill/>
            <a:ln w="0">
              <a:solidFill>
                <a:srgbClr val="ABABAB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132" name="Line 1507"/>
            <p:cNvSpPr>
              <a:spLocks noChangeShapeType="1"/>
            </p:cNvSpPr>
            <p:nvPr/>
          </p:nvSpPr>
          <p:spPr bwMode="auto">
            <a:xfrm flipH="1">
              <a:off x="910" y="1685"/>
              <a:ext cx="8" cy="2"/>
            </a:xfrm>
            <a:prstGeom prst="line">
              <a:avLst/>
            </a:prstGeom>
            <a:noFill/>
            <a:ln w="0">
              <a:solidFill>
                <a:srgbClr val="ABABAB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133" name="Line 1508"/>
            <p:cNvSpPr>
              <a:spLocks noChangeShapeType="1"/>
            </p:cNvSpPr>
            <p:nvPr/>
          </p:nvSpPr>
          <p:spPr bwMode="auto">
            <a:xfrm flipH="1" flipV="1">
              <a:off x="871" y="1726"/>
              <a:ext cx="45" cy="7"/>
            </a:xfrm>
            <a:prstGeom prst="line">
              <a:avLst/>
            </a:prstGeom>
            <a:noFill/>
            <a:ln w="0">
              <a:solidFill>
                <a:srgbClr val="ABABAB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134" name="Line 1509"/>
            <p:cNvSpPr>
              <a:spLocks noChangeShapeType="1"/>
            </p:cNvSpPr>
            <p:nvPr/>
          </p:nvSpPr>
          <p:spPr bwMode="auto">
            <a:xfrm flipH="1">
              <a:off x="998" y="1660"/>
              <a:ext cx="4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135" name="Line 1510"/>
            <p:cNvSpPr>
              <a:spLocks noChangeShapeType="1"/>
            </p:cNvSpPr>
            <p:nvPr/>
          </p:nvSpPr>
          <p:spPr bwMode="auto">
            <a:xfrm flipH="1">
              <a:off x="989" y="1709"/>
              <a:ext cx="3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136" name="Line 1511"/>
            <p:cNvSpPr>
              <a:spLocks noChangeShapeType="1"/>
            </p:cNvSpPr>
            <p:nvPr/>
          </p:nvSpPr>
          <p:spPr bwMode="auto">
            <a:xfrm flipH="1" flipV="1">
              <a:off x="927" y="1810"/>
              <a:ext cx="48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137" name="Freeform 1512"/>
            <p:cNvSpPr>
              <a:spLocks/>
            </p:cNvSpPr>
            <p:nvPr/>
          </p:nvSpPr>
          <p:spPr bwMode="auto">
            <a:xfrm>
              <a:off x="941" y="1615"/>
              <a:ext cx="81" cy="11"/>
            </a:xfrm>
            <a:custGeom>
              <a:avLst/>
              <a:gdLst>
                <a:gd name="T0" fmla="*/ 81 w 81"/>
                <a:gd name="T1" fmla="*/ 0 h 11"/>
                <a:gd name="T2" fmla="*/ 48 w 81"/>
                <a:gd name="T3" fmla="*/ 0 h 11"/>
                <a:gd name="T4" fmla="*/ 39 w 81"/>
                <a:gd name="T5" fmla="*/ 0 h 11"/>
                <a:gd name="T6" fmla="*/ 31 w 81"/>
                <a:gd name="T7" fmla="*/ 0 h 11"/>
                <a:gd name="T8" fmla="*/ 23 w 81"/>
                <a:gd name="T9" fmla="*/ 0 h 11"/>
                <a:gd name="T10" fmla="*/ 20 w 81"/>
                <a:gd name="T11" fmla="*/ 0 h 11"/>
                <a:gd name="T12" fmla="*/ 19 w 81"/>
                <a:gd name="T13" fmla="*/ 0 h 11"/>
                <a:gd name="T14" fmla="*/ 17 w 81"/>
                <a:gd name="T15" fmla="*/ 0 h 11"/>
                <a:gd name="T16" fmla="*/ 14 w 81"/>
                <a:gd name="T17" fmla="*/ 1 h 11"/>
                <a:gd name="T18" fmla="*/ 12 w 81"/>
                <a:gd name="T19" fmla="*/ 1 h 11"/>
                <a:gd name="T20" fmla="*/ 11 w 81"/>
                <a:gd name="T21" fmla="*/ 1 h 11"/>
                <a:gd name="T22" fmla="*/ 9 w 81"/>
                <a:gd name="T23" fmla="*/ 2 h 11"/>
                <a:gd name="T24" fmla="*/ 8 w 81"/>
                <a:gd name="T25" fmla="*/ 3 h 11"/>
                <a:gd name="T26" fmla="*/ 6 w 81"/>
                <a:gd name="T27" fmla="*/ 5 h 11"/>
                <a:gd name="T28" fmla="*/ 5 w 81"/>
                <a:gd name="T29" fmla="*/ 5 h 11"/>
                <a:gd name="T30" fmla="*/ 3 w 81"/>
                <a:gd name="T31" fmla="*/ 7 h 11"/>
                <a:gd name="T32" fmla="*/ 1 w 81"/>
                <a:gd name="T33" fmla="*/ 8 h 11"/>
                <a:gd name="T34" fmla="*/ 1 w 81"/>
                <a:gd name="T35" fmla="*/ 10 h 11"/>
                <a:gd name="T36" fmla="*/ 0 w 81"/>
                <a:gd name="T37" fmla="*/ 11 h 1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1"/>
                <a:gd name="T58" fmla="*/ 0 h 11"/>
                <a:gd name="T59" fmla="*/ 81 w 81"/>
                <a:gd name="T60" fmla="*/ 11 h 1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1" h="11">
                  <a:moveTo>
                    <a:pt x="81" y="0"/>
                  </a:moveTo>
                  <a:lnTo>
                    <a:pt x="48" y="0"/>
                  </a:lnTo>
                  <a:lnTo>
                    <a:pt x="39" y="0"/>
                  </a:lnTo>
                  <a:lnTo>
                    <a:pt x="31" y="0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4" y="1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9" y="2"/>
                  </a:lnTo>
                  <a:lnTo>
                    <a:pt x="8" y="3"/>
                  </a:lnTo>
                  <a:lnTo>
                    <a:pt x="6" y="5"/>
                  </a:lnTo>
                  <a:lnTo>
                    <a:pt x="5" y="5"/>
                  </a:lnTo>
                  <a:lnTo>
                    <a:pt x="3" y="7"/>
                  </a:lnTo>
                  <a:lnTo>
                    <a:pt x="1" y="8"/>
                  </a:lnTo>
                  <a:lnTo>
                    <a:pt x="1" y="10"/>
                  </a:lnTo>
                  <a:lnTo>
                    <a:pt x="0" y="11"/>
                  </a:lnTo>
                </a:path>
              </a:pathLst>
            </a:cu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38" name="Freeform 1513"/>
            <p:cNvSpPr>
              <a:spLocks/>
            </p:cNvSpPr>
            <p:nvPr/>
          </p:nvSpPr>
          <p:spPr bwMode="auto">
            <a:xfrm>
              <a:off x="961" y="1663"/>
              <a:ext cx="36" cy="8"/>
            </a:xfrm>
            <a:custGeom>
              <a:avLst/>
              <a:gdLst>
                <a:gd name="T0" fmla="*/ 33 w 36"/>
                <a:gd name="T1" fmla="*/ 8 h 8"/>
                <a:gd name="T2" fmla="*/ 36 w 36"/>
                <a:gd name="T3" fmla="*/ 0 h 8"/>
                <a:gd name="T4" fmla="*/ 0 w 36"/>
                <a:gd name="T5" fmla="*/ 0 h 8"/>
                <a:gd name="T6" fmla="*/ 0 60000 65536"/>
                <a:gd name="T7" fmla="*/ 0 60000 65536"/>
                <a:gd name="T8" fmla="*/ 0 60000 65536"/>
                <a:gd name="T9" fmla="*/ 0 w 36"/>
                <a:gd name="T10" fmla="*/ 0 h 8"/>
                <a:gd name="T11" fmla="*/ 36 w 36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8">
                  <a:moveTo>
                    <a:pt x="33" y="8"/>
                  </a:moveTo>
                  <a:lnTo>
                    <a:pt x="36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39" name="Freeform 1514"/>
            <p:cNvSpPr>
              <a:spLocks/>
            </p:cNvSpPr>
            <p:nvPr/>
          </p:nvSpPr>
          <p:spPr bwMode="auto">
            <a:xfrm>
              <a:off x="960" y="1713"/>
              <a:ext cx="26" cy="10"/>
            </a:xfrm>
            <a:custGeom>
              <a:avLst/>
              <a:gdLst>
                <a:gd name="T0" fmla="*/ 24 w 26"/>
                <a:gd name="T1" fmla="*/ 10 h 10"/>
                <a:gd name="T2" fmla="*/ 26 w 26"/>
                <a:gd name="T3" fmla="*/ 0 h 10"/>
                <a:gd name="T4" fmla="*/ 0 w 26"/>
                <a:gd name="T5" fmla="*/ 0 h 10"/>
                <a:gd name="T6" fmla="*/ 0 60000 65536"/>
                <a:gd name="T7" fmla="*/ 0 60000 65536"/>
                <a:gd name="T8" fmla="*/ 0 60000 65536"/>
                <a:gd name="T9" fmla="*/ 0 w 26"/>
                <a:gd name="T10" fmla="*/ 0 h 10"/>
                <a:gd name="T11" fmla="*/ 26 w 26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10">
                  <a:moveTo>
                    <a:pt x="24" y="10"/>
                  </a:moveTo>
                  <a:lnTo>
                    <a:pt x="26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40" name="Freeform 1515"/>
            <p:cNvSpPr>
              <a:spLocks/>
            </p:cNvSpPr>
            <p:nvPr/>
          </p:nvSpPr>
          <p:spPr bwMode="auto">
            <a:xfrm>
              <a:off x="932" y="1746"/>
              <a:ext cx="23" cy="20"/>
            </a:xfrm>
            <a:custGeom>
              <a:avLst/>
              <a:gdLst>
                <a:gd name="T0" fmla="*/ 23 w 23"/>
                <a:gd name="T1" fmla="*/ 0 h 20"/>
                <a:gd name="T2" fmla="*/ 23 w 23"/>
                <a:gd name="T3" fmla="*/ 11 h 20"/>
                <a:gd name="T4" fmla="*/ 0 w 23"/>
                <a:gd name="T5" fmla="*/ 20 h 20"/>
                <a:gd name="T6" fmla="*/ 0 w 23"/>
                <a:gd name="T7" fmla="*/ 7 h 20"/>
                <a:gd name="T8" fmla="*/ 23 w 23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0"/>
                <a:gd name="T17" fmla="*/ 23 w 23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0">
                  <a:moveTo>
                    <a:pt x="23" y="0"/>
                  </a:moveTo>
                  <a:lnTo>
                    <a:pt x="23" y="11"/>
                  </a:lnTo>
                  <a:lnTo>
                    <a:pt x="0" y="20"/>
                  </a:lnTo>
                  <a:lnTo>
                    <a:pt x="0" y="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FF14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41" name="Freeform 1516"/>
            <p:cNvSpPr>
              <a:spLocks/>
            </p:cNvSpPr>
            <p:nvPr/>
          </p:nvSpPr>
          <p:spPr bwMode="auto">
            <a:xfrm>
              <a:off x="745" y="1822"/>
              <a:ext cx="53" cy="19"/>
            </a:xfrm>
            <a:custGeom>
              <a:avLst/>
              <a:gdLst>
                <a:gd name="T0" fmla="*/ 3 w 53"/>
                <a:gd name="T1" fmla="*/ 0 h 19"/>
                <a:gd name="T2" fmla="*/ 14 w 53"/>
                <a:gd name="T3" fmla="*/ 0 h 19"/>
                <a:gd name="T4" fmla="*/ 20 w 53"/>
                <a:gd name="T5" fmla="*/ 0 h 19"/>
                <a:gd name="T6" fmla="*/ 25 w 53"/>
                <a:gd name="T7" fmla="*/ 0 h 19"/>
                <a:gd name="T8" fmla="*/ 31 w 53"/>
                <a:gd name="T9" fmla="*/ 0 h 19"/>
                <a:gd name="T10" fmla="*/ 36 w 53"/>
                <a:gd name="T11" fmla="*/ 4 h 19"/>
                <a:gd name="T12" fmla="*/ 43 w 53"/>
                <a:gd name="T13" fmla="*/ 5 h 19"/>
                <a:gd name="T14" fmla="*/ 50 w 53"/>
                <a:gd name="T15" fmla="*/ 6 h 19"/>
                <a:gd name="T16" fmla="*/ 53 w 53"/>
                <a:gd name="T17" fmla="*/ 10 h 19"/>
                <a:gd name="T18" fmla="*/ 51 w 53"/>
                <a:gd name="T19" fmla="*/ 14 h 19"/>
                <a:gd name="T20" fmla="*/ 45 w 53"/>
                <a:gd name="T21" fmla="*/ 16 h 19"/>
                <a:gd name="T22" fmla="*/ 39 w 53"/>
                <a:gd name="T23" fmla="*/ 19 h 19"/>
                <a:gd name="T24" fmla="*/ 31 w 53"/>
                <a:gd name="T25" fmla="*/ 19 h 19"/>
                <a:gd name="T26" fmla="*/ 23 w 53"/>
                <a:gd name="T27" fmla="*/ 19 h 19"/>
                <a:gd name="T28" fmla="*/ 20 w 53"/>
                <a:gd name="T29" fmla="*/ 17 h 19"/>
                <a:gd name="T30" fmla="*/ 18 w 53"/>
                <a:gd name="T31" fmla="*/ 17 h 19"/>
                <a:gd name="T32" fmla="*/ 17 w 53"/>
                <a:gd name="T33" fmla="*/ 16 h 19"/>
                <a:gd name="T34" fmla="*/ 17 w 53"/>
                <a:gd name="T35" fmla="*/ 15 h 19"/>
                <a:gd name="T36" fmla="*/ 17 w 53"/>
                <a:gd name="T37" fmla="*/ 16 h 19"/>
                <a:gd name="T38" fmla="*/ 15 w 53"/>
                <a:gd name="T39" fmla="*/ 19 h 19"/>
                <a:gd name="T40" fmla="*/ 11 w 53"/>
                <a:gd name="T41" fmla="*/ 19 h 19"/>
                <a:gd name="T42" fmla="*/ 8 w 53"/>
                <a:gd name="T43" fmla="*/ 19 h 19"/>
                <a:gd name="T44" fmla="*/ 4 w 53"/>
                <a:gd name="T45" fmla="*/ 17 h 19"/>
                <a:gd name="T46" fmla="*/ 0 w 53"/>
                <a:gd name="T47" fmla="*/ 16 h 19"/>
                <a:gd name="T48" fmla="*/ 1 w 53"/>
                <a:gd name="T49" fmla="*/ 12 h 19"/>
                <a:gd name="T50" fmla="*/ 0 w 53"/>
                <a:gd name="T51" fmla="*/ 9 h 19"/>
                <a:gd name="T52" fmla="*/ 0 w 53"/>
                <a:gd name="T53" fmla="*/ 5 h 19"/>
                <a:gd name="T54" fmla="*/ 3 w 53"/>
                <a:gd name="T55" fmla="*/ 0 h 1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3"/>
                <a:gd name="T85" fmla="*/ 0 h 19"/>
                <a:gd name="T86" fmla="*/ 53 w 53"/>
                <a:gd name="T87" fmla="*/ 19 h 1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3" h="19">
                  <a:moveTo>
                    <a:pt x="3" y="0"/>
                  </a:moveTo>
                  <a:lnTo>
                    <a:pt x="14" y="0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6" y="4"/>
                  </a:lnTo>
                  <a:lnTo>
                    <a:pt x="43" y="5"/>
                  </a:lnTo>
                  <a:lnTo>
                    <a:pt x="50" y="6"/>
                  </a:lnTo>
                  <a:lnTo>
                    <a:pt x="53" y="10"/>
                  </a:lnTo>
                  <a:lnTo>
                    <a:pt x="51" y="14"/>
                  </a:lnTo>
                  <a:lnTo>
                    <a:pt x="45" y="16"/>
                  </a:lnTo>
                  <a:lnTo>
                    <a:pt x="39" y="19"/>
                  </a:lnTo>
                  <a:lnTo>
                    <a:pt x="31" y="19"/>
                  </a:lnTo>
                  <a:lnTo>
                    <a:pt x="23" y="19"/>
                  </a:lnTo>
                  <a:lnTo>
                    <a:pt x="20" y="17"/>
                  </a:lnTo>
                  <a:lnTo>
                    <a:pt x="18" y="17"/>
                  </a:lnTo>
                  <a:lnTo>
                    <a:pt x="17" y="16"/>
                  </a:lnTo>
                  <a:lnTo>
                    <a:pt x="17" y="15"/>
                  </a:lnTo>
                  <a:lnTo>
                    <a:pt x="17" y="16"/>
                  </a:lnTo>
                  <a:lnTo>
                    <a:pt x="15" y="19"/>
                  </a:lnTo>
                  <a:lnTo>
                    <a:pt x="11" y="19"/>
                  </a:lnTo>
                  <a:lnTo>
                    <a:pt x="8" y="19"/>
                  </a:lnTo>
                  <a:lnTo>
                    <a:pt x="4" y="17"/>
                  </a:lnTo>
                  <a:lnTo>
                    <a:pt x="0" y="16"/>
                  </a:lnTo>
                  <a:lnTo>
                    <a:pt x="1" y="12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850202"/>
            </a:solidFill>
            <a:ln w="0">
              <a:solidFill>
                <a:srgbClr val="850202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42" name="Freeform 1517"/>
            <p:cNvSpPr>
              <a:spLocks/>
            </p:cNvSpPr>
            <p:nvPr/>
          </p:nvSpPr>
          <p:spPr bwMode="auto">
            <a:xfrm>
              <a:off x="745" y="1834"/>
              <a:ext cx="51" cy="5"/>
            </a:xfrm>
            <a:custGeom>
              <a:avLst/>
              <a:gdLst>
                <a:gd name="T0" fmla="*/ 51 w 51"/>
                <a:gd name="T1" fmla="*/ 0 h 5"/>
                <a:gd name="T2" fmla="*/ 48 w 51"/>
                <a:gd name="T3" fmla="*/ 3 h 5"/>
                <a:gd name="T4" fmla="*/ 45 w 51"/>
                <a:gd name="T5" fmla="*/ 4 h 5"/>
                <a:gd name="T6" fmla="*/ 40 w 51"/>
                <a:gd name="T7" fmla="*/ 5 h 5"/>
                <a:gd name="T8" fmla="*/ 36 w 51"/>
                <a:gd name="T9" fmla="*/ 5 h 5"/>
                <a:gd name="T10" fmla="*/ 31 w 51"/>
                <a:gd name="T11" fmla="*/ 5 h 5"/>
                <a:gd name="T12" fmla="*/ 26 w 51"/>
                <a:gd name="T13" fmla="*/ 5 h 5"/>
                <a:gd name="T14" fmla="*/ 22 w 51"/>
                <a:gd name="T15" fmla="*/ 4 h 5"/>
                <a:gd name="T16" fmla="*/ 17 w 51"/>
                <a:gd name="T17" fmla="*/ 3 h 5"/>
                <a:gd name="T18" fmla="*/ 14 w 51"/>
                <a:gd name="T19" fmla="*/ 4 h 5"/>
                <a:gd name="T20" fmla="*/ 11 w 51"/>
                <a:gd name="T21" fmla="*/ 4 h 5"/>
                <a:gd name="T22" fmla="*/ 9 w 51"/>
                <a:gd name="T23" fmla="*/ 4 h 5"/>
                <a:gd name="T24" fmla="*/ 8 w 51"/>
                <a:gd name="T25" fmla="*/ 4 h 5"/>
                <a:gd name="T26" fmla="*/ 6 w 51"/>
                <a:gd name="T27" fmla="*/ 4 h 5"/>
                <a:gd name="T28" fmla="*/ 4 w 51"/>
                <a:gd name="T29" fmla="*/ 3 h 5"/>
                <a:gd name="T30" fmla="*/ 3 w 51"/>
                <a:gd name="T31" fmla="*/ 3 h 5"/>
                <a:gd name="T32" fmla="*/ 0 w 51"/>
                <a:gd name="T33" fmla="*/ 3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5"/>
                <a:gd name="T53" fmla="*/ 51 w 51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5">
                  <a:moveTo>
                    <a:pt x="51" y="0"/>
                  </a:moveTo>
                  <a:lnTo>
                    <a:pt x="48" y="3"/>
                  </a:lnTo>
                  <a:lnTo>
                    <a:pt x="45" y="4"/>
                  </a:lnTo>
                  <a:lnTo>
                    <a:pt x="40" y="5"/>
                  </a:lnTo>
                  <a:lnTo>
                    <a:pt x="36" y="5"/>
                  </a:lnTo>
                  <a:lnTo>
                    <a:pt x="31" y="5"/>
                  </a:lnTo>
                  <a:lnTo>
                    <a:pt x="26" y="5"/>
                  </a:lnTo>
                  <a:lnTo>
                    <a:pt x="22" y="4"/>
                  </a:lnTo>
                  <a:lnTo>
                    <a:pt x="17" y="3"/>
                  </a:lnTo>
                  <a:lnTo>
                    <a:pt x="14" y="4"/>
                  </a:lnTo>
                  <a:lnTo>
                    <a:pt x="11" y="4"/>
                  </a:lnTo>
                  <a:lnTo>
                    <a:pt x="9" y="4"/>
                  </a:lnTo>
                  <a:lnTo>
                    <a:pt x="8" y="4"/>
                  </a:lnTo>
                  <a:lnTo>
                    <a:pt x="6" y="4"/>
                  </a:lnTo>
                  <a:lnTo>
                    <a:pt x="4" y="3"/>
                  </a:lnTo>
                  <a:lnTo>
                    <a:pt x="3" y="3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43" name="Freeform 1518"/>
            <p:cNvSpPr>
              <a:spLocks/>
            </p:cNvSpPr>
            <p:nvPr/>
          </p:nvSpPr>
          <p:spPr bwMode="auto">
            <a:xfrm>
              <a:off x="787" y="1828"/>
              <a:ext cx="4" cy="3"/>
            </a:xfrm>
            <a:custGeom>
              <a:avLst/>
              <a:gdLst>
                <a:gd name="T0" fmla="*/ 0 w 4"/>
                <a:gd name="T1" fmla="*/ 0 h 3"/>
                <a:gd name="T2" fmla="*/ 3 w 4"/>
                <a:gd name="T3" fmla="*/ 2 h 3"/>
                <a:gd name="T4" fmla="*/ 3 w 4"/>
                <a:gd name="T5" fmla="*/ 2 h 3"/>
                <a:gd name="T6" fmla="*/ 4 w 4"/>
                <a:gd name="T7" fmla="*/ 3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3"/>
                <a:gd name="T14" fmla="*/ 4 w 4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3">
                  <a:moveTo>
                    <a:pt x="0" y="0"/>
                  </a:moveTo>
                  <a:lnTo>
                    <a:pt x="3" y="2"/>
                  </a:lnTo>
                  <a:lnTo>
                    <a:pt x="4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44" name="Freeform 1519"/>
            <p:cNvSpPr>
              <a:spLocks/>
            </p:cNvSpPr>
            <p:nvPr/>
          </p:nvSpPr>
          <p:spPr bwMode="auto">
            <a:xfrm>
              <a:off x="834" y="1827"/>
              <a:ext cx="57" cy="25"/>
            </a:xfrm>
            <a:custGeom>
              <a:avLst/>
              <a:gdLst>
                <a:gd name="T0" fmla="*/ 4 w 57"/>
                <a:gd name="T1" fmla="*/ 1 h 25"/>
                <a:gd name="T2" fmla="*/ 12 w 57"/>
                <a:gd name="T3" fmla="*/ 1 h 25"/>
                <a:gd name="T4" fmla="*/ 18 w 57"/>
                <a:gd name="T5" fmla="*/ 1 h 25"/>
                <a:gd name="T6" fmla="*/ 24 w 57"/>
                <a:gd name="T7" fmla="*/ 0 h 25"/>
                <a:gd name="T8" fmla="*/ 32 w 57"/>
                <a:gd name="T9" fmla="*/ 0 h 25"/>
                <a:gd name="T10" fmla="*/ 37 w 57"/>
                <a:gd name="T11" fmla="*/ 1 h 25"/>
                <a:gd name="T12" fmla="*/ 43 w 57"/>
                <a:gd name="T13" fmla="*/ 1 h 25"/>
                <a:gd name="T14" fmla="*/ 49 w 57"/>
                <a:gd name="T15" fmla="*/ 1 h 25"/>
                <a:gd name="T16" fmla="*/ 54 w 57"/>
                <a:gd name="T17" fmla="*/ 3 h 25"/>
                <a:gd name="T18" fmla="*/ 56 w 57"/>
                <a:gd name="T19" fmla="*/ 5 h 25"/>
                <a:gd name="T20" fmla="*/ 57 w 57"/>
                <a:gd name="T21" fmla="*/ 6 h 25"/>
                <a:gd name="T22" fmla="*/ 56 w 57"/>
                <a:gd name="T23" fmla="*/ 9 h 25"/>
                <a:gd name="T24" fmla="*/ 56 w 57"/>
                <a:gd name="T25" fmla="*/ 11 h 25"/>
                <a:gd name="T26" fmla="*/ 45 w 57"/>
                <a:gd name="T27" fmla="*/ 17 h 25"/>
                <a:gd name="T28" fmla="*/ 37 w 57"/>
                <a:gd name="T29" fmla="*/ 20 h 25"/>
                <a:gd name="T30" fmla="*/ 31 w 57"/>
                <a:gd name="T31" fmla="*/ 20 h 25"/>
                <a:gd name="T32" fmla="*/ 24 w 57"/>
                <a:gd name="T33" fmla="*/ 20 h 25"/>
                <a:gd name="T34" fmla="*/ 24 w 57"/>
                <a:gd name="T35" fmla="*/ 22 h 25"/>
                <a:gd name="T36" fmla="*/ 18 w 57"/>
                <a:gd name="T37" fmla="*/ 23 h 25"/>
                <a:gd name="T38" fmla="*/ 14 w 57"/>
                <a:gd name="T39" fmla="*/ 25 h 25"/>
                <a:gd name="T40" fmla="*/ 7 w 57"/>
                <a:gd name="T41" fmla="*/ 23 h 25"/>
                <a:gd name="T42" fmla="*/ 1 w 57"/>
                <a:gd name="T43" fmla="*/ 21 h 25"/>
                <a:gd name="T44" fmla="*/ 0 w 57"/>
                <a:gd name="T45" fmla="*/ 16 h 25"/>
                <a:gd name="T46" fmla="*/ 0 w 57"/>
                <a:gd name="T47" fmla="*/ 11 h 25"/>
                <a:gd name="T48" fmla="*/ 1 w 57"/>
                <a:gd name="T49" fmla="*/ 6 h 25"/>
                <a:gd name="T50" fmla="*/ 4 w 57"/>
                <a:gd name="T51" fmla="*/ 1 h 2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7"/>
                <a:gd name="T79" fmla="*/ 0 h 25"/>
                <a:gd name="T80" fmla="*/ 57 w 57"/>
                <a:gd name="T81" fmla="*/ 25 h 2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7" h="25">
                  <a:moveTo>
                    <a:pt x="4" y="1"/>
                  </a:moveTo>
                  <a:lnTo>
                    <a:pt x="12" y="1"/>
                  </a:lnTo>
                  <a:lnTo>
                    <a:pt x="18" y="1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37" y="1"/>
                  </a:lnTo>
                  <a:lnTo>
                    <a:pt x="43" y="1"/>
                  </a:lnTo>
                  <a:lnTo>
                    <a:pt x="49" y="1"/>
                  </a:lnTo>
                  <a:lnTo>
                    <a:pt x="54" y="3"/>
                  </a:lnTo>
                  <a:lnTo>
                    <a:pt x="56" y="5"/>
                  </a:lnTo>
                  <a:lnTo>
                    <a:pt x="57" y="6"/>
                  </a:lnTo>
                  <a:lnTo>
                    <a:pt x="56" y="9"/>
                  </a:lnTo>
                  <a:lnTo>
                    <a:pt x="56" y="11"/>
                  </a:lnTo>
                  <a:lnTo>
                    <a:pt x="45" y="17"/>
                  </a:lnTo>
                  <a:lnTo>
                    <a:pt x="37" y="20"/>
                  </a:lnTo>
                  <a:lnTo>
                    <a:pt x="31" y="20"/>
                  </a:lnTo>
                  <a:lnTo>
                    <a:pt x="24" y="20"/>
                  </a:lnTo>
                  <a:lnTo>
                    <a:pt x="24" y="22"/>
                  </a:lnTo>
                  <a:lnTo>
                    <a:pt x="18" y="23"/>
                  </a:lnTo>
                  <a:lnTo>
                    <a:pt x="14" y="25"/>
                  </a:lnTo>
                  <a:lnTo>
                    <a:pt x="7" y="23"/>
                  </a:lnTo>
                  <a:lnTo>
                    <a:pt x="1" y="21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1" y="6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850202"/>
            </a:solidFill>
            <a:ln w="0">
              <a:solidFill>
                <a:srgbClr val="850202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45" name="Freeform 1520"/>
            <p:cNvSpPr>
              <a:spLocks/>
            </p:cNvSpPr>
            <p:nvPr/>
          </p:nvSpPr>
          <p:spPr bwMode="auto">
            <a:xfrm>
              <a:off x="835" y="1833"/>
              <a:ext cx="56" cy="16"/>
            </a:xfrm>
            <a:custGeom>
              <a:avLst/>
              <a:gdLst>
                <a:gd name="T0" fmla="*/ 56 w 56"/>
                <a:gd name="T1" fmla="*/ 0 h 16"/>
                <a:gd name="T2" fmla="*/ 53 w 56"/>
                <a:gd name="T3" fmla="*/ 3 h 16"/>
                <a:gd name="T4" fmla="*/ 51 w 56"/>
                <a:gd name="T5" fmla="*/ 5 h 16"/>
                <a:gd name="T6" fmla="*/ 48 w 56"/>
                <a:gd name="T7" fmla="*/ 6 h 16"/>
                <a:gd name="T8" fmla="*/ 45 w 56"/>
                <a:gd name="T9" fmla="*/ 8 h 16"/>
                <a:gd name="T10" fmla="*/ 44 w 56"/>
                <a:gd name="T11" fmla="*/ 9 h 16"/>
                <a:gd name="T12" fmla="*/ 42 w 56"/>
                <a:gd name="T13" fmla="*/ 10 h 16"/>
                <a:gd name="T14" fmla="*/ 39 w 56"/>
                <a:gd name="T15" fmla="*/ 11 h 16"/>
                <a:gd name="T16" fmla="*/ 37 w 56"/>
                <a:gd name="T17" fmla="*/ 11 h 16"/>
                <a:gd name="T18" fmla="*/ 36 w 56"/>
                <a:gd name="T19" fmla="*/ 11 h 16"/>
                <a:gd name="T20" fmla="*/ 33 w 56"/>
                <a:gd name="T21" fmla="*/ 12 h 16"/>
                <a:gd name="T22" fmla="*/ 31 w 56"/>
                <a:gd name="T23" fmla="*/ 12 h 16"/>
                <a:gd name="T24" fmla="*/ 30 w 56"/>
                <a:gd name="T25" fmla="*/ 12 h 16"/>
                <a:gd name="T26" fmla="*/ 28 w 56"/>
                <a:gd name="T27" fmla="*/ 12 h 16"/>
                <a:gd name="T28" fmla="*/ 27 w 56"/>
                <a:gd name="T29" fmla="*/ 12 h 16"/>
                <a:gd name="T30" fmla="*/ 23 w 56"/>
                <a:gd name="T31" fmla="*/ 11 h 16"/>
                <a:gd name="T32" fmla="*/ 22 w 56"/>
                <a:gd name="T33" fmla="*/ 11 h 16"/>
                <a:gd name="T34" fmla="*/ 22 w 56"/>
                <a:gd name="T35" fmla="*/ 14 h 16"/>
                <a:gd name="T36" fmla="*/ 19 w 56"/>
                <a:gd name="T37" fmla="*/ 14 h 16"/>
                <a:gd name="T38" fmla="*/ 17 w 56"/>
                <a:gd name="T39" fmla="*/ 15 h 16"/>
                <a:gd name="T40" fmla="*/ 16 w 56"/>
                <a:gd name="T41" fmla="*/ 15 h 16"/>
                <a:gd name="T42" fmla="*/ 14 w 56"/>
                <a:gd name="T43" fmla="*/ 16 h 16"/>
                <a:gd name="T44" fmla="*/ 13 w 56"/>
                <a:gd name="T45" fmla="*/ 16 h 16"/>
                <a:gd name="T46" fmla="*/ 11 w 56"/>
                <a:gd name="T47" fmla="*/ 15 h 16"/>
                <a:gd name="T48" fmla="*/ 9 w 56"/>
                <a:gd name="T49" fmla="*/ 15 h 16"/>
                <a:gd name="T50" fmla="*/ 8 w 56"/>
                <a:gd name="T51" fmla="*/ 15 h 16"/>
                <a:gd name="T52" fmla="*/ 6 w 56"/>
                <a:gd name="T53" fmla="*/ 15 h 16"/>
                <a:gd name="T54" fmla="*/ 5 w 56"/>
                <a:gd name="T55" fmla="*/ 14 h 16"/>
                <a:gd name="T56" fmla="*/ 3 w 56"/>
                <a:gd name="T57" fmla="*/ 14 h 16"/>
                <a:gd name="T58" fmla="*/ 2 w 56"/>
                <a:gd name="T59" fmla="*/ 12 h 16"/>
                <a:gd name="T60" fmla="*/ 0 w 56"/>
                <a:gd name="T61" fmla="*/ 12 h 1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"/>
                <a:gd name="T94" fmla="*/ 0 h 16"/>
                <a:gd name="T95" fmla="*/ 56 w 56"/>
                <a:gd name="T96" fmla="*/ 16 h 1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" h="16">
                  <a:moveTo>
                    <a:pt x="56" y="0"/>
                  </a:moveTo>
                  <a:lnTo>
                    <a:pt x="53" y="3"/>
                  </a:lnTo>
                  <a:lnTo>
                    <a:pt x="51" y="5"/>
                  </a:lnTo>
                  <a:lnTo>
                    <a:pt x="48" y="6"/>
                  </a:lnTo>
                  <a:lnTo>
                    <a:pt x="45" y="8"/>
                  </a:lnTo>
                  <a:lnTo>
                    <a:pt x="44" y="9"/>
                  </a:lnTo>
                  <a:lnTo>
                    <a:pt x="42" y="10"/>
                  </a:lnTo>
                  <a:lnTo>
                    <a:pt x="39" y="11"/>
                  </a:lnTo>
                  <a:lnTo>
                    <a:pt x="37" y="11"/>
                  </a:lnTo>
                  <a:lnTo>
                    <a:pt x="36" y="11"/>
                  </a:lnTo>
                  <a:lnTo>
                    <a:pt x="33" y="12"/>
                  </a:lnTo>
                  <a:lnTo>
                    <a:pt x="31" y="12"/>
                  </a:lnTo>
                  <a:lnTo>
                    <a:pt x="30" y="12"/>
                  </a:lnTo>
                  <a:lnTo>
                    <a:pt x="28" y="12"/>
                  </a:lnTo>
                  <a:lnTo>
                    <a:pt x="27" y="12"/>
                  </a:lnTo>
                  <a:lnTo>
                    <a:pt x="23" y="11"/>
                  </a:lnTo>
                  <a:lnTo>
                    <a:pt x="22" y="11"/>
                  </a:lnTo>
                  <a:lnTo>
                    <a:pt x="22" y="14"/>
                  </a:lnTo>
                  <a:lnTo>
                    <a:pt x="19" y="14"/>
                  </a:lnTo>
                  <a:lnTo>
                    <a:pt x="17" y="15"/>
                  </a:lnTo>
                  <a:lnTo>
                    <a:pt x="16" y="15"/>
                  </a:lnTo>
                  <a:lnTo>
                    <a:pt x="14" y="16"/>
                  </a:lnTo>
                  <a:lnTo>
                    <a:pt x="13" y="16"/>
                  </a:lnTo>
                  <a:lnTo>
                    <a:pt x="11" y="15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5" y="14"/>
                  </a:lnTo>
                  <a:lnTo>
                    <a:pt x="3" y="14"/>
                  </a:lnTo>
                  <a:lnTo>
                    <a:pt x="2" y="12"/>
                  </a:lnTo>
                  <a:lnTo>
                    <a:pt x="0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46" name="Freeform 1521"/>
            <p:cNvSpPr>
              <a:spLocks/>
            </p:cNvSpPr>
            <p:nvPr/>
          </p:nvSpPr>
          <p:spPr bwMode="auto">
            <a:xfrm>
              <a:off x="866" y="1830"/>
              <a:ext cx="17" cy="2"/>
            </a:xfrm>
            <a:custGeom>
              <a:avLst/>
              <a:gdLst>
                <a:gd name="T0" fmla="*/ 16 w 17"/>
                <a:gd name="T1" fmla="*/ 0 h 2"/>
                <a:gd name="T2" fmla="*/ 17 w 17"/>
                <a:gd name="T3" fmla="*/ 0 h 2"/>
                <a:gd name="T4" fmla="*/ 17 w 17"/>
                <a:gd name="T5" fmla="*/ 1 h 2"/>
                <a:gd name="T6" fmla="*/ 17 w 17"/>
                <a:gd name="T7" fmla="*/ 1 h 2"/>
                <a:gd name="T8" fmla="*/ 13 w 17"/>
                <a:gd name="T9" fmla="*/ 2 h 2"/>
                <a:gd name="T10" fmla="*/ 8 w 17"/>
                <a:gd name="T11" fmla="*/ 2 h 2"/>
                <a:gd name="T12" fmla="*/ 3 w 17"/>
                <a:gd name="T13" fmla="*/ 2 h 2"/>
                <a:gd name="T14" fmla="*/ 0 w 17"/>
                <a:gd name="T15" fmla="*/ 0 h 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2"/>
                <a:gd name="T26" fmla="*/ 17 w 17"/>
                <a:gd name="T27" fmla="*/ 2 h 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2">
                  <a:moveTo>
                    <a:pt x="16" y="0"/>
                  </a:moveTo>
                  <a:lnTo>
                    <a:pt x="17" y="0"/>
                  </a:lnTo>
                  <a:lnTo>
                    <a:pt x="17" y="1"/>
                  </a:lnTo>
                  <a:lnTo>
                    <a:pt x="13" y="2"/>
                  </a:lnTo>
                  <a:lnTo>
                    <a:pt x="8" y="2"/>
                  </a:lnTo>
                  <a:lnTo>
                    <a:pt x="3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47" name="Freeform 1522"/>
            <p:cNvSpPr>
              <a:spLocks/>
            </p:cNvSpPr>
            <p:nvPr/>
          </p:nvSpPr>
          <p:spPr bwMode="auto">
            <a:xfrm>
              <a:off x="974" y="1787"/>
              <a:ext cx="31" cy="44"/>
            </a:xfrm>
            <a:custGeom>
              <a:avLst/>
              <a:gdLst>
                <a:gd name="T0" fmla="*/ 18 w 31"/>
                <a:gd name="T1" fmla="*/ 44 h 44"/>
                <a:gd name="T2" fmla="*/ 15 w 31"/>
                <a:gd name="T3" fmla="*/ 44 h 44"/>
                <a:gd name="T4" fmla="*/ 12 w 31"/>
                <a:gd name="T5" fmla="*/ 44 h 44"/>
                <a:gd name="T6" fmla="*/ 9 w 31"/>
                <a:gd name="T7" fmla="*/ 43 h 44"/>
                <a:gd name="T8" fmla="*/ 7 w 31"/>
                <a:gd name="T9" fmla="*/ 43 h 44"/>
                <a:gd name="T10" fmla="*/ 6 w 31"/>
                <a:gd name="T11" fmla="*/ 41 h 44"/>
                <a:gd name="T12" fmla="*/ 4 w 31"/>
                <a:gd name="T13" fmla="*/ 40 h 44"/>
                <a:gd name="T14" fmla="*/ 3 w 31"/>
                <a:gd name="T15" fmla="*/ 38 h 44"/>
                <a:gd name="T16" fmla="*/ 3 w 31"/>
                <a:gd name="T17" fmla="*/ 35 h 44"/>
                <a:gd name="T18" fmla="*/ 1 w 31"/>
                <a:gd name="T19" fmla="*/ 33 h 44"/>
                <a:gd name="T20" fmla="*/ 0 w 31"/>
                <a:gd name="T21" fmla="*/ 29 h 44"/>
                <a:gd name="T22" fmla="*/ 0 w 31"/>
                <a:gd name="T23" fmla="*/ 27 h 44"/>
                <a:gd name="T24" fmla="*/ 0 w 31"/>
                <a:gd name="T25" fmla="*/ 23 h 44"/>
                <a:gd name="T26" fmla="*/ 0 w 31"/>
                <a:gd name="T27" fmla="*/ 20 h 44"/>
                <a:gd name="T28" fmla="*/ 0 w 31"/>
                <a:gd name="T29" fmla="*/ 17 h 44"/>
                <a:gd name="T30" fmla="*/ 0 w 31"/>
                <a:gd name="T31" fmla="*/ 14 h 44"/>
                <a:gd name="T32" fmla="*/ 1 w 31"/>
                <a:gd name="T33" fmla="*/ 11 h 44"/>
                <a:gd name="T34" fmla="*/ 3 w 31"/>
                <a:gd name="T35" fmla="*/ 8 h 44"/>
                <a:gd name="T36" fmla="*/ 3 w 31"/>
                <a:gd name="T37" fmla="*/ 6 h 44"/>
                <a:gd name="T38" fmla="*/ 4 w 31"/>
                <a:gd name="T39" fmla="*/ 3 h 44"/>
                <a:gd name="T40" fmla="*/ 7 w 31"/>
                <a:gd name="T41" fmla="*/ 1 h 44"/>
                <a:gd name="T42" fmla="*/ 9 w 31"/>
                <a:gd name="T43" fmla="*/ 0 h 44"/>
                <a:gd name="T44" fmla="*/ 15 w 31"/>
                <a:gd name="T45" fmla="*/ 0 h 44"/>
                <a:gd name="T46" fmla="*/ 18 w 31"/>
                <a:gd name="T47" fmla="*/ 0 h 44"/>
                <a:gd name="T48" fmla="*/ 18 w 31"/>
                <a:gd name="T49" fmla="*/ 0 h 44"/>
                <a:gd name="T50" fmla="*/ 20 w 31"/>
                <a:gd name="T51" fmla="*/ 0 h 44"/>
                <a:gd name="T52" fmla="*/ 21 w 31"/>
                <a:gd name="T53" fmla="*/ 1 h 44"/>
                <a:gd name="T54" fmla="*/ 23 w 31"/>
                <a:gd name="T55" fmla="*/ 1 h 44"/>
                <a:gd name="T56" fmla="*/ 23 w 31"/>
                <a:gd name="T57" fmla="*/ 2 h 44"/>
                <a:gd name="T58" fmla="*/ 24 w 31"/>
                <a:gd name="T59" fmla="*/ 3 h 44"/>
                <a:gd name="T60" fmla="*/ 26 w 31"/>
                <a:gd name="T61" fmla="*/ 4 h 44"/>
                <a:gd name="T62" fmla="*/ 26 w 31"/>
                <a:gd name="T63" fmla="*/ 6 h 44"/>
                <a:gd name="T64" fmla="*/ 28 w 31"/>
                <a:gd name="T65" fmla="*/ 8 h 44"/>
                <a:gd name="T66" fmla="*/ 29 w 31"/>
                <a:gd name="T67" fmla="*/ 9 h 44"/>
                <a:gd name="T68" fmla="*/ 29 w 31"/>
                <a:gd name="T69" fmla="*/ 11 h 44"/>
                <a:gd name="T70" fmla="*/ 29 w 31"/>
                <a:gd name="T71" fmla="*/ 13 h 44"/>
                <a:gd name="T72" fmla="*/ 31 w 31"/>
                <a:gd name="T73" fmla="*/ 16 h 44"/>
                <a:gd name="T74" fmla="*/ 31 w 31"/>
                <a:gd name="T75" fmla="*/ 17 h 44"/>
                <a:gd name="T76" fmla="*/ 31 w 31"/>
                <a:gd name="T77" fmla="*/ 19 h 44"/>
                <a:gd name="T78" fmla="*/ 31 w 31"/>
                <a:gd name="T79" fmla="*/ 22 h 44"/>
                <a:gd name="T80" fmla="*/ 31 w 31"/>
                <a:gd name="T81" fmla="*/ 24 h 44"/>
                <a:gd name="T82" fmla="*/ 31 w 31"/>
                <a:gd name="T83" fmla="*/ 27 h 44"/>
                <a:gd name="T84" fmla="*/ 31 w 31"/>
                <a:gd name="T85" fmla="*/ 28 h 44"/>
                <a:gd name="T86" fmla="*/ 29 w 31"/>
                <a:gd name="T87" fmla="*/ 30 h 44"/>
                <a:gd name="T88" fmla="*/ 29 w 31"/>
                <a:gd name="T89" fmla="*/ 31 h 44"/>
                <a:gd name="T90" fmla="*/ 29 w 31"/>
                <a:gd name="T91" fmla="*/ 34 h 44"/>
                <a:gd name="T92" fmla="*/ 28 w 31"/>
                <a:gd name="T93" fmla="*/ 35 h 44"/>
                <a:gd name="T94" fmla="*/ 28 w 31"/>
                <a:gd name="T95" fmla="*/ 38 h 44"/>
                <a:gd name="T96" fmla="*/ 26 w 31"/>
                <a:gd name="T97" fmla="*/ 39 h 44"/>
                <a:gd name="T98" fmla="*/ 24 w 31"/>
                <a:gd name="T99" fmla="*/ 40 h 44"/>
                <a:gd name="T100" fmla="*/ 24 w 31"/>
                <a:gd name="T101" fmla="*/ 41 h 44"/>
                <a:gd name="T102" fmla="*/ 23 w 31"/>
                <a:gd name="T103" fmla="*/ 41 h 44"/>
                <a:gd name="T104" fmla="*/ 21 w 31"/>
                <a:gd name="T105" fmla="*/ 43 h 44"/>
                <a:gd name="T106" fmla="*/ 20 w 31"/>
                <a:gd name="T107" fmla="*/ 44 h 44"/>
                <a:gd name="T108" fmla="*/ 18 w 31"/>
                <a:gd name="T109" fmla="*/ 44 h 44"/>
                <a:gd name="T110" fmla="*/ 18 w 31"/>
                <a:gd name="T111" fmla="*/ 44 h 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1"/>
                <a:gd name="T169" fmla="*/ 0 h 44"/>
                <a:gd name="T170" fmla="*/ 31 w 31"/>
                <a:gd name="T171" fmla="*/ 44 h 4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1" h="44">
                  <a:moveTo>
                    <a:pt x="18" y="44"/>
                  </a:moveTo>
                  <a:lnTo>
                    <a:pt x="15" y="44"/>
                  </a:lnTo>
                  <a:lnTo>
                    <a:pt x="12" y="44"/>
                  </a:lnTo>
                  <a:lnTo>
                    <a:pt x="9" y="43"/>
                  </a:lnTo>
                  <a:lnTo>
                    <a:pt x="7" y="43"/>
                  </a:lnTo>
                  <a:lnTo>
                    <a:pt x="6" y="41"/>
                  </a:lnTo>
                  <a:lnTo>
                    <a:pt x="4" y="40"/>
                  </a:lnTo>
                  <a:lnTo>
                    <a:pt x="3" y="38"/>
                  </a:lnTo>
                  <a:lnTo>
                    <a:pt x="3" y="35"/>
                  </a:lnTo>
                  <a:lnTo>
                    <a:pt x="1" y="33"/>
                  </a:lnTo>
                  <a:lnTo>
                    <a:pt x="0" y="29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1" y="11"/>
                  </a:lnTo>
                  <a:lnTo>
                    <a:pt x="3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1"/>
                  </a:lnTo>
                  <a:lnTo>
                    <a:pt x="9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1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4" y="3"/>
                  </a:lnTo>
                  <a:lnTo>
                    <a:pt x="26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9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31" y="16"/>
                  </a:lnTo>
                  <a:lnTo>
                    <a:pt x="31" y="17"/>
                  </a:lnTo>
                  <a:lnTo>
                    <a:pt x="31" y="19"/>
                  </a:lnTo>
                  <a:lnTo>
                    <a:pt x="31" y="22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31" y="28"/>
                  </a:lnTo>
                  <a:lnTo>
                    <a:pt x="29" y="30"/>
                  </a:lnTo>
                  <a:lnTo>
                    <a:pt x="29" y="31"/>
                  </a:lnTo>
                  <a:lnTo>
                    <a:pt x="29" y="34"/>
                  </a:lnTo>
                  <a:lnTo>
                    <a:pt x="28" y="35"/>
                  </a:lnTo>
                  <a:lnTo>
                    <a:pt x="28" y="38"/>
                  </a:lnTo>
                  <a:lnTo>
                    <a:pt x="26" y="39"/>
                  </a:lnTo>
                  <a:lnTo>
                    <a:pt x="24" y="40"/>
                  </a:lnTo>
                  <a:lnTo>
                    <a:pt x="24" y="41"/>
                  </a:lnTo>
                  <a:lnTo>
                    <a:pt x="23" y="41"/>
                  </a:lnTo>
                  <a:lnTo>
                    <a:pt x="21" y="43"/>
                  </a:lnTo>
                  <a:lnTo>
                    <a:pt x="20" y="44"/>
                  </a:lnTo>
                  <a:lnTo>
                    <a:pt x="18" y="4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48" name="Freeform 1523"/>
            <p:cNvSpPr>
              <a:spLocks/>
            </p:cNvSpPr>
            <p:nvPr/>
          </p:nvSpPr>
          <p:spPr bwMode="auto">
            <a:xfrm>
              <a:off x="988" y="1801"/>
              <a:ext cx="7" cy="15"/>
            </a:xfrm>
            <a:custGeom>
              <a:avLst/>
              <a:gdLst>
                <a:gd name="T0" fmla="*/ 1 w 7"/>
                <a:gd name="T1" fmla="*/ 0 h 15"/>
                <a:gd name="T2" fmla="*/ 4 w 7"/>
                <a:gd name="T3" fmla="*/ 0 h 15"/>
                <a:gd name="T4" fmla="*/ 4 w 7"/>
                <a:gd name="T5" fmla="*/ 2 h 15"/>
                <a:gd name="T6" fmla="*/ 6 w 7"/>
                <a:gd name="T7" fmla="*/ 3 h 15"/>
                <a:gd name="T8" fmla="*/ 6 w 7"/>
                <a:gd name="T9" fmla="*/ 5 h 15"/>
                <a:gd name="T10" fmla="*/ 7 w 7"/>
                <a:gd name="T11" fmla="*/ 8 h 15"/>
                <a:gd name="T12" fmla="*/ 7 w 7"/>
                <a:gd name="T13" fmla="*/ 10 h 15"/>
                <a:gd name="T14" fmla="*/ 6 w 7"/>
                <a:gd name="T15" fmla="*/ 13 h 15"/>
                <a:gd name="T16" fmla="*/ 6 w 7"/>
                <a:gd name="T17" fmla="*/ 14 h 15"/>
                <a:gd name="T18" fmla="*/ 3 w 7"/>
                <a:gd name="T19" fmla="*/ 15 h 15"/>
                <a:gd name="T20" fmla="*/ 1 w 7"/>
                <a:gd name="T21" fmla="*/ 13 h 15"/>
                <a:gd name="T22" fmla="*/ 1 w 7"/>
                <a:gd name="T23" fmla="*/ 11 h 15"/>
                <a:gd name="T24" fmla="*/ 1 w 7"/>
                <a:gd name="T25" fmla="*/ 10 h 15"/>
                <a:gd name="T26" fmla="*/ 0 w 7"/>
                <a:gd name="T27" fmla="*/ 8 h 15"/>
                <a:gd name="T28" fmla="*/ 0 w 7"/>
                <a:gd name="T29" fmla="*/ 6 h 15"/>
                <a:gd name="T30" fmla="*/ 0 w 7"/>
                <a:gd name="T31" fmla="*/ 4 h 15"/>
                <a:gd name="T32" fmla="*/ 1 w 7"/>
                <a:gd name="T33" fmla="*/ 3 h 15"/>
                <a:gd name="T34" fmla="*/ 1 w 7"/>
                <a:gd name="T35" fmla="*/ 0 h 1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"/>
                <a:gd name="T55" fmla="*/ 0 h 15"/>
                <a:gd name="T56" fmla="*/ 7 w 7"/>
                <a:gd name="T57" fmla="*/ 15 h 1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" h="15">
                  <a:moveTo>
                    <a:pt x="1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7" y="8"/>
                  </a:lnTo>
                  <a:lnTo>
                    <a:pt x="7" y="10"/>
                  </a:lnTo>
                  <a:lnTo>
                    <a:pt x="6" y="13"/>
                  </a:lnTo>
                  <a:lnTo>
                    <a:pt x="6" y="14"/>
                  </a:lnTo>
                  <a:lnTo>
                    <a:pt x="3" y="15"/>
                  </a:lnTo>
                  <a:lnTo>
                    <a:pt x="1" y="13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BABAB"/>
            </a:solidFill>
            <a:ln w="0">
              <a:solidFill>
                <a:srgbClr val="ABABAB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49" name="Freeform 1524"/>
            <p:cNvSpPr>
              <a:spLocks/>
            </p:cNvSpPr>
            <p:nvPr/>
          </p:nvSpPr>
          <p:spPr bwMode="auto">
            <a:xfrm>
              <a:off x="989" y="1801"/>
              <a:ext cx="3" cy="14"/>
            </a:xfrm>
            <a:custGeom>
              <a:avLst/>
              <a:gdLst>
                <a:gd name="T0" fmla="*/ 3 w 3"/>
                <a:gd name="T1" fmla="*/ 0 h 14"/>
                <a:gd name="T2" fmla="*/ 2 w 3"/>
                <a:gd name="T3" fmla="*/ 3 h 14"/>
                <a:gd name="T4" fmla="*/ 0 w 3"/>
                <a:gd name="T5" fmla="*/ 5 h 14"/>
                <a:gd name="T6" fmla="*/ 0 w 3"/>
                <a:gd name="T7" fmla="*/ 8 h 14"/>
                <a:gd name="T8" fmla="*/ 2 w 3"/>
                <a:gd name="T9" fmla="*/ 10 h 14"/>
                <a:gd name="T10" fmla="*/ 2 w 3"/>
                <a:gd name="T11" fmla="*/ 13 h 14"/>
                <a:gd name="T12" fmla="*/ 3 w 3"/>
                <a:gd name="T13" fmla="*/ 14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"/>
                <a:gd name="T22" fmla="*/ 0 h 14"/>
                <a:gd name="T23" fmla="*/ 3 w 3"/>
                <a:gd name="T24" fmla="*/ 14 h 1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" h="14">
                  <a:moveTo>
                    <a:pt x="3" y="0"/>
                  </a:moveTo>
                  <a:lnTo>
                    <a:pt x="2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2" y="10"/>
                  </a:lnTo>
                  <a:lnTo>
                    <a:pt x="2" y="13"/>
                  </a:lnTo>
                  <a:lnTo>
                    <a:pt x="3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50" name="Freeform 1525"/>
            <p:cNvSpPr>
              <a:spLocks/>
            </p:cNvSpPr>
            <p:nvPr/>
          </p:nvSpPr>
          <p:spPr bwMode="auto">
            <a:xfrm>
              <a:off x="978" y="1787"/>
              <a:ext cx="14" cy="44"/>
            </a:xfrm>
            <a:custGeom>
              <a:avLst/>
              <a:gdLst>
                <a:gd name="T0" fmla="*/ 14 w 14"/>
                <a:gd name="T1" fmla="*/ 44 h 44"/>
                <a:gd name="T2" fmla="*/ 13 w 14"/>
                <a:gd name="T3" fmla="*/ 44 h 44"/>
                <a:gd name="T4" fmla="*/ 11 w 14"/>
                <a:gd name="T5" fmla="*/ 44 h 44"/>
                <a:gd name="T6" fmla="*/ 10 w 14"/>
                <a:gd name="T7" fmla="*/ 43 h 44"/>
                <a:gd name="T8" fmla="*/ 8 w 14"/>
                <a:gd name="T9" fmla="*/ 41 h 44"/>
                <a:gd name="T10" fmla="*/ 6 w 14"/>
                <a:gd name="T11" fmla="*/ 41 h 44"/>
                <a:gd name="T12" fmla="*/ 6 w 14"/>
                <a:gd name="T13" fmla="*/ 40 h 44"/>
                <a:gd name="T14" fmla="*/ 5 w 14"/>
                <a:gd name="T15" fmla="*/ 39 h 44"/>
                <a:gd name="T16" fmla="*/ 3 w 14"/>
                <a:gd name="T17" fmla="*/ 38 h 44"/>
                <a:gd name="T18" fmla="*/ 3 w 14"/>
                <a:gd name="T19" fmla="*/ 35 h 44"/>
                <a:gd name="T20" fmla="*/ 2 w 14"/>
                <a:gd name="T21" fmla="*/ 34 h 44"/>
                <a:gd name="T22" fmla="*/ 2 w 14"/>
                <a:gd name="T23" fmla="*/ 31 h 44"/>
                <a:gd name="T24" fmla="*/ 2 w 14"/>
                <a:gd name="T25" fmla="*/ 30 h 44"/>
                <a:gd name="T26" fmla="*/ 0 w 14"/>
                <a:gd name="T27" fmla="*/ 28 h 44"/>
                <a:gd name="T28" fmla="*/ 0 w 14"/>
                <a:gd name="T29" fmla="*/ 27 h 44"/>
                <a:gd name="T30" fmla="*/ 0 w 14"/>
                <a:gd name="T31" fmla="*/ 24 h 44"/>
                <a:gd name="T32" fmla="*/ 0 w 14"/>
                <a:gd name="T33" fmla="*/ 22 h 44"/>
                <a:gd name="T34" fmla="*/ 0 w 14"/>
                <a:gd name="T35" fmla="*/ 19 h 44"/>
                <a:gd name="T36" fmla="*/ 0 w 14"/>
                <a:gd name="T37" fmla="*/ 17 h 44"/>
                <a:gd name="T38" fmla="*/ 0 w 14"/>
                <a:gd name="T39" fmla="*/ 16 h 44"/>
                <a:gd name="T40" fmla="*/ 2 w 14"/>
                <a:gd name="T41" fmla="*/ 13 h 44"/>
                <a:gd name="T42" fmla="*/ 2 w 14"/>
                <a:gd name="T43" fmla="*/ 11 h 44"/>
                <a:gd name="T44" fmla="*/ 2 w 14"/>
                <a:gd name="T45" fmla="*/ 9 h 44"/>
                <a:gd name="T46" fmla="*/ 3 w 14"/>
                <a:gd name="T47" fmla="*/ 8 h 44"/>
                <a:gd name="T48" fmla="*/ 3 w 14"/>
                <a:gd name="T49" fmla="*/ 6 h 44"/>
                <a:gd name="T50" fmla="*/ 5 w 14"/>
                <a:gd name="T51" fmla="*/ 4 h 44"/>
                <a:gd name="T52" fmla="*/ 6 w 14"/>
                <a:gd name="T53" fmla="*/ 3 h 44"/>
                <a:gd name="T54" fmla="*/ 6 w 14"/>
                <a:gd name="T55" fmla="*/ 2 h 44"/>
                <a:gd name="T56" fmla="*/ 8 w 14"/>
                <a:gd name="T57" fmla="*/ 1 h 44"/>
                <a:gd name="T58" fmla="*/ 10 w 14"/>
                <a:gd name="T59" fmla="*/ 1 h 44"/>
                <a:gd name="T60" fmla="*/ 13 w 14"/>
                <a:gd name="T61" fmla="*/ 0 h 44"/>
                <a:gd name="T62" fmla="*/ 14 w 14"/>
                <a:gd name="T63" fmla="*/ 0 h 4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"/>
                <a:gd name="T97" fmla="*/ 0 h 44"/>
                <a:gd name="T98" fmla="*/ 14 w 14"/>
                <a:gd name="T99" fmla="*/ 44 h 4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" h="44">
                  <a:moveTo>
                    <a:pt x="14" y="44"/>
                  </a:moveTo>
                  <a:lnTo>
                    <a:pt x="13" y="44"/>
                  </a:lnTo>
                  <a:lnTo>
                    <a:pt x="11" y="44"/>
                  </a:lnTo>
                  <a:lnTo>
                    <a:pt x="10" y="43"/>
                  </a:lnTo>
                  <a:lnTo>
                    <a:pt x="8" y="41"/>
                  </a:lnTo>
                  <a:lnTo>
                    <a:pt x="6" y="41"/>
                  </a:lnTo>
                  <a:lnTo>
                    <a:pt x="6" y="40"/>
                  </a:lnTo>
                  <a:lnTo>
                    <a:pt x="5" y="39"/>
                  </a:lnTo>
                  <a:lnTo>
                    <a:pt x="3" y="38"/>
                  </a:lnTo>
                  <a:lnTo>
                    <a:pt x="3" y="35"/>
                  </a:lnTo>
                  <a:lnTo>
                    <a:pt x="2" y="34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2" y="13"/>
                  </a:lnTo>
                  <a:lnTo>
                    <a:pt x="2" y="11"/>
                  </a:lnTo>
                  <a:lnTo>
                    <a:pt x="2" y="9"/>
                  </a:lnTo>
                  <a:lnTo>
                    <a:pt x="3" y="8"/>
                  </a:lnTo>
                  <a:lnTo>
                    <a:pt x="3" y="6"/>
                  </a:lnTo>
                  <a:lnTo>
                    <a:pt x="5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8" y="1"/>
                  </a:lnTo>
                  <a:lnTo>
                    <a:pt x="10" y="1"/>
                  </a:ln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51" name="Line 1526"/>
            <p:cNvSpPr>
              <a:spLocks noChangeShapeType="1"/>
            </p:cNvSpPr>
            <p:nvPr/>
          </p:nvSpPr>
          <p:spPr bwMode="auto">
            <a:xfrm flipH="1">
              <a:off x="980" y="1783"/>
              <a:ext cx="1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152" name="Freeform 1527"/>
            <p:cNvSpPr>
              <a:spLocks/>
            </p:cNvSpPr>
            <p:nvPr/>
          </p:nvSpPr>
          <p:spPr bwMode="auto">
            <a:xfrm>
              <a:off x="908" y="1629"/>
              <a:ext cx="58" cy="54"/>
            </a:xfrm>
            <a:custGeom>
              <a:avLst/>
              <a:gdLst>
                <a:gd name="T0" fmla="*/ 0 w 58"/>
                <a:gd name="T1" fmla="*/ 9 h 54"/>
                <a:gd name="T2" fmla="*/ 2 w 58"/>
                <a:gd name="T3" fmla="*/ 13 h 54"/>
                <a:gd name="T4" fmla="*/ 3 w 58"/>
                <a:gd name="T5" fmla="*/ 18 h 54"/>
                <a:gd name="T6" fmla="*/ 6 w 58"/>
                <a:gd name="T7" fmla="*/ 23 h 54"/>
                <a:gd name="T8" fmla="*/ 13 w 58"/>
                <a:gd name="T9" fmla="*/ 30 h 54"/>
                <a:gd name="T10" fmla="*/ 19 w 58"/>
                <a:gd name="T11" fmla="*/ 35 h 54"/>
                <a:gd name="T12" fmla="*/ 27 w 58"/>
                <a:gd name="T13" fmla="*/ 40 h 54"/>
                <a:gd name="T14" fmla="*/ 30 w 58"/>
                <a:gd name="T15" fmla="*/ 43 h 54"/>
                <a:gd name="T16" fmla="*/ 33 w 58"/>
                <a:gd name="T17" fmla="*/ 45 h 54"/>
                <a:gd name="T18" fmla="*/ 34 w 58"/>
                <a:gd name="T19" fmla="*/ 47 h 54"/>
                <a:gd name="T20" fmla="*/ 36 w 58"/>
                <a:gd name="T21" fmla="*/ 50 h 54"/>
                <a:gd name="T22" fmla="*/ 38 w 58"/>
                <a:gd name="T23" fmla="*/ 52 h 54"/>
                <a:gd name="T24" fmla="*/ 41 w 58"/>
                <a:gd name="T25" fmla="*/ 53 h 54"/>
                <a:gd name="T26" fmla="*/ 42 w 58"/>
                <a:gd name="T27" fmla="*/ 53 h 54"/>
                <a:gd name="T28" fmla="*/ 45 w 58"/>
                <a:gd name="T29" fmla="*/ 53 h 54"/>
                <a:gd name="T30" fmla="*/ 50 w 58"/>
                <a:gd name="T31" fmla="*/ 54 h 54"/>
                <a:gd name="T32" fmla="*/ 52 w 58"/>
                <a:gd name="T33" fmla="*/ 54 h 54"/>
                <a:gd name="T34" fmla="*/ 55 w 58"/>
                <a:gd name="T35" fmla="*/ 54 h 54"/>
                <a:gd name="T36" fmla="*/ 56 w 58"/>
                <a:gd name="T37" fmla="*/ 53 h 54"/>
                <a:gd name="T38" fmla="*/ 56 w 58"/>
                <a:gd name="T39" fmla="*/ 52 h 54"/>
                <a:gd name="T40" fmla="*/ 56 w 58"/>
                <a:gd name="T41" fmla="*/ 51 h 54"/>
                <a:gd name="T42" fmla="*/ 58 w 58"/>
                <a:gd name="T43" fmla="*/ 50 h 54"/>
                <a:gd name="T44" fmla="*/ 58 w 58"/>
                <a:gd name="T45" fmla="*/ 48 h 54"/>
                <a:gd name="T46" fmla="*/ 58 w 58"/>
                <a:gd name="T47" fmla="*/ 47 h 54"/>
                <a:gd name="T48" fmla="*/ 58 w 58"/>
                <a:gd name="T49" fmla="*/ 46 h 54"/>
                <a:gd name="T50" fmla="*/ 58 w 58"/>
                <a:gd name="T51" fmla="*/ 45 h 54"/>
                <a:gd name="T52" fmla="*/ 58 w 58"/>
                <a:gd name="T53" fmla="*/ 43 h 54"/>
                <a:gd name="T54" fmla="*/ 56 w 58"/>
                <a:gd name="T55" fmla="*/ 42 h 54"/>
                <a:gd name="T56" fmla="*/ 58 w 58"/>
                <a:gd name="T57" fmla="*/ 41 h 54"/>
                <a:gd name="T58" fmla="*/ 58 w 58"/>
                <a:gd name="T59" fmla="*/ 40 h 54"/>
                <a:gd name="T60" fmla="*/ 56 w 58"/>
                <a:gd name="T61" fmla="*/ 39 h 54"/>
                <a:gd name="T62" fmla="*/ 55 w 58"/>
                <a:gd name="T63" fmla="*/ 37 h 54"/>
                <a:gd name="T64" fmla="*/ 53 w 58"/>
                <a:gd name="T65" fmla="*/ 37 h 54"/>
                <a:gd name="T66" fmla="*/ 52 w 58"/>
                <a:gd name="T67" fmla="*/ 37 h 54"/>
                <a:gd name="T68" fmla="*/ 50 w 58"/>
                <a:gd name="T69" fmla="*/ 36 h 54"/>
                <a:gd name="T70" fmla="*/ 48 w 58"/>
                <a:gd name="T71" fmla="*/ 36 h 54"/>
                <a:gd name="T72" fmla="*/ 47 w 58"/>
                <a:gd name="T73" fmla="*/ 36 h 54"/>
                <a:gd name="T74" fmla="*/ 45 w 58"/>
                <a:gd name="T75" fmla="*/ 36 h 54"/>
                <a:gd name="T76" fmla="*/ 44 w 58"/>
                <a:gd name="T77" fmla="*/ 37 h 54"/>
                <a:gd name="T78" fmla="*/ 42 w 58"/>
                <a:gd name="T79" fmla="*/ 37 h 54"/>
                <a:gd name="T80" fmla="*/ 41 w 58"/>
                <a:gd name="T81" fmla="*/ 39 h 54"/>
                <a:gd name="T82" fmla="*/ 38 w 58"/>
                <a:gd name="T83" fmla="*/ 37 h 54"/>
                <a:gd name="T84" fmla="*/ 36 w 58"/>
                <a:gd name="T85" fmla="*/ 35 h 54"/>
                <a:gd name="T86" fmla="*/ 34 w 58"/>
                <a:gd name="T87" fmla="*/ 32 h 54"/>
                <a:gd name="T88" fmla="*/ 33 w 58"/>
                <a:gd name="T89" fmla="*/ 30 h 54"/>
                <a:gd name="T90" fmla="*/ 31 w 58"/>
                <a:gd name="T91" fmla="*/ 26 h 54"/>
                <a:gd name="T92" fmla="*/ 30 w 58"/>
                <a:gd name="T93" fmla="*/ 23 h 54"/>
                <a:gd name="T94" fmla="*/ 27 w 58"/>
                <a:gd name="T95" fmla="*/ 19 h 54"/>
                <a:gd name="T96" fmla="*/ 22 w 58"/>
                <a:gd name="T97" fmla="*/ 16 h 54"/>
                <a:gd name="T98" fmla="*/ 22 w 58"/>
                <a:gd name="T99" fmla="*/ 14 h 54"/>
                <a:gd name="T100" fmla="*/ 22 w 58"/>
                <a:gd name="T101" fmla="*/ 13 h 54"/>
                <a:gd name="T102" fmla="*/ 22 w 58"/>
                <a:gd name="T103" fmla="*/ 10 h 54"/>
                <a:gd name="T104" fmla="*/ 22 w 58"/>
                <a:gd name="T105" fmla="*/ 9 h 54"/>
                <a:gd name="T106" fmla="*/ 20 w 58"/>
                <a:gd name="T107" fmla="*/ 7 h 54"/>
                <a:gd name="T108" fmla="*/ 19 w 58"/>
                <a:gd name="T109" fmla="*/ 5 h 54"/>
                <a:gd name="T110" fmla="*/ 19 w 58"/>
                <a:gd name="T111" fmla="*/ 3 h 54"/>
                <a:gd name="T112" fmla="*/ 17 w 58"/>
                <a:gd name="T113" fmla="*/ 0 h 54"/>
                <a:gd name="T114" fmla="*/ 0 w 58"/>
                <a:gd name="T115" fmla="*/ 9 h 5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8"/>
                <a:gd name="T175" fmla="*/ 0 h 54"/>
                <a:gd name="T176" fmla="*/ 58 w 58"/>
                <a:gd name="T177" fmla="*/ 54 h 5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8" h="54">
                  <a:moveTo>
                    <a:pt x="0" y="9"/>
                  </a:moveTo>
                  <a:lnTo>
                    <a:pt x="2" y="13"/>
                  </a:lnTo>
                  <a:lnTo>
                    <a:pt x="3" y="18"/>
                  </a:lnTo>
                  <a:lnTo>
                    <a:pt x="6" y="23"/>
                  </a:lnTo>
                  <a:lnTo>
                    <a:pt x="13" y="30"/>
                  </a:lnTo>
                  <a:lnTo>
                    <a:pt x="19" y="35"/>
                  </a:lnTo>
                  <a:lnTo>
                    <a:pt x="27" y="40"/>
                  </a:lnTo>
                  <a:lnTo>
                    <a:pt x="30" y="43"/>
                  </a:lnTo>
                  <a:lnTo>
                    <a:pt x="33" y="45"/>
                  </a:lnTo>
                  <a:lnTo>
                    <a:pt x="34" y="47"/>
                  </a:lnTo>
                  <a:lnTo>
                    <a:pt x="36" y="50"/>
                  </a:lnTo>
                  <a:lnTo>
                    <a:pt x="38" y="52"/>
                  </a:lnTo>
                  <a:lnTo>
                    <a:pt x="41" y="53"/>
                  </a:lnTo>
                  <a:lnTo>
                    <a:pt x="42" y="53"/>
                  </a:lnTo>
                  <a:lnTo>
                    <a:pt x="45" y="53"/>
                  </a:lnTo>
                  <a:lnTo>
                    <a:pt x="50" y="54"/>
                  </a:lnTo>
                  <a:lnTo>
                    <a:pt x="52" y="54"/>
                  </a:lnTo>
                  <a:lnTo>
                    <a:pt x="55" y="54"/>
                  </a:lnTo>
                  <a:lnTo>
                    <a:pt x="56" y="53"/>
                  </a:lnTo>
                  <a:lnTo>
                    <a:pt x="56" y="52"/>
                  </a:lnTo>
                  <a:lnTo>
                    <a:pt x="56" y="51"/>
                  </a:lnTo>
                  <a:lnTo>
                    <a:pt x="58" y="50"/>
                  </a:lnTo>
                  <a:lnTo>
                    <a:pt x="58" y="48"/>
                  </a:lnTo>
                  <a:lnTo>
                    <a:pt x="58" y="47"/>
                  </a:lnTo>
                  <a:lnTo>
                    <a:pt x="58" y="46"/>
                  </a:lnTo>
                  <a:lnTo>
                    <a:pt x="58" y="45"/>
                  </a:lnTo>
                  <a:lnTo>
                    <a:pt x="58" y="43"/>
                  </a:lnTo>
                  <a:lnTo>
                    <a:pt x="56" y="42"/>
                  </a:lnTo>
                  <a:lnTo>
                    <a:pt x="58" y="41"/>
                  </a:lnTo>
                  <a:lnTo>
                    <a:pt x="58" y="40"/>
                  </a:lnTo>
                  <a:lnTo>
                    <a:pt x="56" y="39"/>
                  </a:lnTo>
                  <a:lnTo>
                    <a:pt x="55" y="37"/>
                  </a:lnTo>
                  <a:lnTo>
                    <a:pt x="53" y="37"/>
                  </a:lnTo>
                  <a:lnTo>
                    <a:pt x="52" y="37"/>
                  </a:lnTo>
                  <a:lnTo>
                    <a:pt x="50" y="36"/>
                  </a:lnTo>
                  <a:lnTo>
                    <a:pt x="48" y="36"/>
                  </a:lnTo>
                  <a:lnTo>
                    <a:pt x="47" y="36"/>
                  </a:lnTo>
                  <a:lnTo>
                    <a:pt x="45" y="36"/>
                  </a:lnTo>
                  <a:lnTo>
                    <a:pt x="44" y="37"/>
                  </a:lnTo>
                  <a:lnTo>
                    <a:pt x="42" y="37"/>
                  </a:lnTo>
                  <a:lnTo>
                    <a:pt x="41" y="39"/>
                  </a:lnTo>
                  <a:lnTo>
                    <a:pt x="38" y="37"/>
                  </a:lnTo>
                  <a:lnTo>
                    <a:pt x="36" y="35"/>
                  </a:lnTo>
                  <a:lnTo>
                    <a:pt x="34" y="32"/>
                  </a:lnTo>
                  <a:lnTo>
                    <a:pt x="33" y="30"/>
                  </a:lnTo>
                  <a:lnTo>
                    <a:pt x="31" y="26"/>
                  </a:lnTo>
                  <a:lnTo>
                    <a:pt x="30" y="23"/>
                  </a:lnTo>
                  <a:lnTo>
                    <a:pt x="27" y="19"/>
                  </a:lnTo>
                  <a:lnTo>
                    <a:pt x="22" y="16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0" y="7"/>
                  </a:lnTo>
                  <a:lnTo>
                    <a:pt x="19" y="5"/>
                  </a:lnTo>
                  <a:lnTo>
                    <a:pt x="19" y="3"/>
                  </a:lnTo>
                  <a:lnTo>
                    <a:pt x="17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C283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53" name="Freeform 1528"/>
            <p:cNvSpPr>
              <a:spLocks/>
            </p:cNvSpPr>
            <p:nvPr/>
          </p:nvSpPr>
          <p:spPr bwMode="auto">
            <a:xfrm>
              <a:off x="910" y="1652"/>
              <a:ext cx="48" cy="34"/>
            </a:xfrm>
            <a:custGeom>
              <a:avLst/>
              <a:gdLst>
                <a:gd name="T0" fmla="*/ 0 w 48"/>
                <a:gd name="T1" fmla="*/ 0 h 34"/>
                <a:gd name="T2" fmla="*/ 1 w 48"/>
                <a:gd name="T3" fmla="*/ 2 h 34"/>
                <a:gd name="T4" fmla="*/ 1 w 48"/>
                <a:gd name="T5" fmla="*/ 3 h 34"/>
                <a:gd name="T6" fmla="*/ 3 w 48"/>
                <a:gd name="T7" fmla="*/ 3 h 34"/>
                <a:gd name="T8" fmla="*/ 3 w 48"/>
                <a:gd name="T9" fmla="*/ 4 h 34"/>
                <a:gd name="T10" fmla="*/ 4 w 48"/>
                <a:gd name="T11" fmla="*/ 6 h 34"/>
                <a:gd name="T12" fmla="*/ 6 w 48"/>
                <a:gd name="T13" fmla="*/ 7 h 34"/>
                <a:gd name="T14" fmla="*/ 6 w 48"/>
                <a:gd name="T15" fmla="*/ 8 h 34"/>
                <a:gd name="T16" fmla="*/ 8 w 48"/>
                <a:gd name="T17" fmla="*/ 9 h 34"/>
                <a:gd name="T18" fmla="*/ 9 w 48"/>
                <a:gd name="T19" fmla="*/ 9 h 34"/>
                <a:gd name="T20" fmla="*/ 11 w 48"/>
                <a:gd name="T21" fmla="*/ 11 h 34"/>
                <a:gd name="T22" fmla="*/ 12 w 48"/>
                <a:gd name="T23" fmla="*/ 12 h 34"/>
                <a:gd name="T24" fmla="*/ 14 w 48"/>
                <a:gd name="T25" fmla="*/ 12 h 34"/>
                <a:gd name="T26" fmla="*/ 14 w 48"/>
                <a:gd name="T27" fmla="*/ 13 h 34"/>
                <a:gd name="T28" fmla="*/ 15 w 48"/>
                <a:gd name="T29" fmla="*/ 14 h 34"/>
                <a:gd name="T30" fmla="*/ 17 w 48"/>
                <a:gd name="T31" fmla="*/ 16 h 34"/>
                <a:gd name="T32" fmla="*/ 18 w 48"/>
                <a:gd name="T33" fmla="*/ 16 h 34"/>
                <a:gd name="T34" fmla="*/ 20 w 48"/>
                <a:gd name="T35" fmla="*/ 17 h 34"/>
                <a:gd name="T36" fmla="*/ 22 w 48"/>
                <a:gd name="T37" fmla="*/ 18 h 34"/>
                <a:gd name="T38" fmla="*/ 23 w 48"/>
                <a:gd name="T39" fmla="*/ 19 h 34"/>
                <a:gd name="T40" fmla="*/ 25 w 48"/>
                <a:gd name="T41" fmla="*/ 20 h 34"/>
                <a:gd name="T42" fmla="*/ 25 w 48"/>
                <a:gd name="T43" fmla="*/ 20 h 34"/>
                <a:gd name="T44" fmla="*/ 26 w 48"/>
                <a:gd name="T45" fmla="*/ 22 h 34"/>
                <a:gd name="T46" fmla="*/ 28 w 48"/>
                <a:gd name="T47" fmla="*/ 23 h 34"/>
                <a:gd name="T48" fmla="*/ 29 w 48"/>
                <a:gd name="T49" fmla="*/ 24 h 34"/>
                <a:gd name="T50" fmla="*/ 31 w 48"/>
                <a:gd name="T51" fmla="*/ 25 h 34"/>
                <a:gd name="T52" fmla="*/ 32 w 48"/>
                <a:gd name="T53" fmla="*/ 27 h 34"/>
                <a:gd name="T54" fmla="*/ 34 w 48"/>
                <a:gd name="T55" fmla="*/ 28 h 34"/>
                <a:gd name="T56" fmla="*/ 36 w 48"/>
                <a:gd name="T57" fmla="*/ 29 h 34"/>
                <a:gd name="T58" fmla="*/ 36 w 48"/>
                <a:gd name="T59" fmla="*/ 29 h 34"/>
                <a:gd name="T60" fmla="*/ 37 w 48"/>
                <a:gd name="T61" fmla="*/ 30 h 34"/>
                <a:gd name="T62" fmla="*/ 39 w 48"/>
                <a:gd name="T63" fmla="*/ 31 h 34"/>
                <a:gd name="T64" fmla="*/ 40 w 48"/>
                <a:gd name="T65" fmla="*/ 31 h 34"/>
                <a:gd name="T66" fmla="*/ 43 w 48"/>
                <a:gd name="T67" fmla="*/ 33 h 34"/>
                <a:gd name="T68" fmla="*/ 45 w 48"/>
                <a:gd name="T69" fmla="*/ 33 h 34"/>
                <a:gd name="T70" fmla="*/ 48 w 48"/>
                <a:gd name="T71" fmla="*/ 34 h 3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8"/>
                <a:gd name="T109" fmla="*/ 0 h 34"/>
                <a:gd name="T110" fmla="*/ 48 w 48"/>
                <a:gd name="T111" fmla="*/ 34 h 3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8" h="34">
                  <a:moveTo>
                    <a:pt x="0" y="0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4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8" y="9"/>
                  </a:lnTo>
                  <a:lnTo>
                    <a:pt x="9" y="9"/>
                  </a:lnTo>
                  <a:lnTo>
                    <a:pt x="11" y="11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14" y="13"/>
                  </a:lnTo>
                  <a:lnTo>
                    <a:pt x="15" y="14"/>
                  </a:lnTo>
                  <a:lnTo>
                    <a:pt x="17" y="16"/>
                  </a:lnTo>
                  <a:lnTo>
                    <a:pt x="18" y="16"/>
                  </a:lnTo>
                  <a:lnTo>
                    <a:pt x="20" y="17"/>
                  </a:lnTo>
                  <a:lnTo>
                    <a:pt x="22" y="18"/>
                  </a:lnTo>
                  <a:lnTo>
                    <a:pt x="23" y="19"/>
                  </a:lnTo>
                  <a:lnTo>
                    <a:pt x="25" y="20"/>
                  </a:lnTo>
                  <a:lnTo>
                    <a:pt x="26" y="22"/>
                  </a:lnTo>
                  <a:lnTo>
                    <a:pt x="28" y="23"/>
                  </a:lnTo>
                  <a:lnTo>
                    <a:pt x="29" y="24"/>
                  </a:lnTo>
                  <a:lnTo>
                    <a:pt x="31" y="25"/>
                  </a:lnTo>
                  <a:lnTo>
                    <a:pt x="32" y="27"/>
                  </a:lnTo>
                  <a:lnTo>
                    <a:pt x="34" y="28"/>
                  </a:lnTo>
                  <a:lnTo>
                    <a:pt x="36" y="29"/>
                  </a:lnTo>
                  <a:lnTo>
                    <a:pt x="37" y="30"/>
                  </a:lnTo>
                  <a:lnTo>
                    <a:pt x="39" y="31"/>
                  </a:lnTo>
                  <a:lnTo>
                    <a:pt x="40" y="31"/>
                  </a:lnTo>
                  <a:lnTo>
                    <a:pt x="43" y="33"/>
                  </a:lnTo>
                  <a:lnTo>
                    <a:pt x="45" y="33"/>
                  </a:lnTo>
                  <a:lnTo>
                    <a:pt x="48" y="3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54" name="Freeform 1529"/>
            <p:cNvSpPr>
              <a:spLocks/>
            </p:cNvSpPr>
            <p:nvPr/>
          </p:nvSpPr>
          <p:spPr bwMode="auto">
            <a:xfrm>
              <a:off x="908" y="1641"/>
              <a:ext cx="48" cy="42"/>
            </a:xfrm>
            <a:custGeom>
              <a:avLst/>
              <a:gdLst>
                <a:gd name="T0" fmla="*/ 0 w 48"/>
                <a:gd name="T1" fmla="*/ 1 h 42"/>
                <a:gd name="T2" fmla="*/ 2 w 48"/>
                <a:gd name="T3" fmla="*/ 0 h 42"/>
                <a:gd name="T4" fmla="*/ 3 w 48"/>
                <a:gd name="T5" fmla="*/ 2 h 42"/>
                <a:gd name="T6" fmla="*/ 3 w 48"/>
                <a:gd name="T7" fmla="*/ 4 h 42"/>
                <a:gd name="T8" fmla="*/ 5 w 48"/>
                <a:gd name="T9" fmla="*/ 7 h 42"/>
                <a:gd name="T10" fmla="*/ 5 w 48"/>
                <a:gd name="T11" fmla="*/ 9 h 42"/>
                <a:gd name="T12" fmla="*/ 8 w 48"/>
                <a:gd name="T13" fmla="*/ 11 h 42"/>
                <a:gd name="T14" fmla="*/ 11 w 48"/>
                <a:gd name="T15" fmla="*/ 12 h 42"/>
                <a:gd name="T16" fmla="*/ 16 w 48"/>
                <a:gd name="T17" fmla="*/ 12 h 42"/>
                <a:gd name="T18" fmla="*/ 13 w 48"/>
                <a:gd name="T19" fmla="*/ 12 h 42"/>
                <a:gd name="T20" fmla="*/ 11 w 48"/>
                <a:gd name="T21" fmla="*/ 12 h 42"/>
                <a:gd name="T22" fmla="*/ 8 w 48"/>
                <a:gd name="T23" fmla="*/ 12 h 42"/>
                <a:gd name="T24" fmla="*/ 11 w 48"/>
                <a:gd name="T25" fmla="*/ 14 h 42"/>
                <a:gd name="T26" fmla="*/ 14 w 48"/>
                <a:gd name="T27" fmla="*/ 18 h 42"/>
                <a:gd name="T28" fmla="*/ 17 w 48"/>
                <a:gd name="T29" fmla="*/ 22 h 42"/>
                <a:gd name="T30" fmla="*/ 22 w 48"/>
                <a:gd name="T31" fmla="*/ 25 h 42"/>
                <a:gd name="T32" fmla="*/ 27 w 48"/>
                <a:gd name="T33" fmla="*/ 28 h 42"/>
                <a:gd name="T34" fmla="*/ 31 w 48"/>
                <a:gd name="T35" fmla="*/ 31 h 42"/>
                <a:gd name="T36" fmla="*/ 34 w 48"/>
                <a:gd name="T37" fmla="*/ 33 h 42"/>
                <a:gd name="T38" fmla="*/ 34 w 48"/>
                <a:gd name="T39" fmla="*/ 34 h 42"/>
                <a:gd name="T40" fmla="*/ 36 w 48"/>
                <a:gd name="T41" fmla="*/ 36 h 42"/>
                <a:gd name="T42" fmla="*/ 38 w 48"/>
                <a:gd name="T43" fmla="*/ 39 h 42"/>
                <a:gd name="T44" fmla="*/ 41 w 48"/>
                <a:gd name="T45" fmla="*/ 40 h 42"/>
                <a:gd name="T46" fmla="*/ 42 w 48"/>
                <a:gd name="T47" fmla="*/ 40 h 42"/>
                <a:gd name="T48" fmla="*/ 45 w 48"/>
                <a:gd name="T49" fmla="*/ 41 h 42"/>
                <a:gd name="T50" fmla="*/ 48 w 48"/>
                <a:gd name="T51" fmla="*/ 42 h 42"/>
                <a:gd name="T52" fmla="*/ 45 w 48"/>
                <a:gd name="T53" fmla="*/ 42 h 42"/>
                <a:gd name="T54" fmla="*/ 44 w 48"/>
                <a:gd name="T55" fmla="*/ 41 h 42"/>
                <a:gd name="T56" fmla="*/ 41 w 48"/>
                <a:gd name="T57" fmla="*/ 41 h 42"/>
                <a:gd name="T58" fmla="*/ 38 w 48"/>
                <a:gd name="T59" fmla="*/ 40 h 42"/>
                <a:gd name="T60" fmla="*/ 36 w 48"/>
                <a:gd name="T61" fmla="*/ 40 h 42"/>
                <a:gd name="T62" fmla="*/ 34 w 48"/>
                <a:gd name="T63" fmla="*/ 38 h 42"/>
                <a:gd name="T64" fmla="*/ 34 w 48"/>
                <a:gd name="T65" fmla="*/ 36 h 42"/>
                <a:gd name="T66" fmla="*/ 33 w 48"/>
                <a:gd name="T67" fmla="*/ 34 h 42"/>
                <a:gd name="T68" fmla="*/ 30 w 48"/>
                <a:gd name="T69" fmla="*/ 31 h 42"/>
                <a:gd name="T70" fmla="*/ 27 w 48"/>
                <a:gd name="T71" fmla="*/ 29 h 42"/>
                <a:gd name="T72" fmla="*/ 24 w 48"/>
                <a:gd name="T73" fmla="*/ 27 h 42"/>
                <a:gd name="T74" fmla="*/ 19 w 48"/>
                <a:gd name="T75" fmla="*/ 24 h 42"/>
                <a:gd name="T76" fmla="*/ 16 w 48"/>
                <a:gd name="T77" fmla="*/ 22 h 42"/>
                <a:gd name="T78" fmla="*/ 11 w 48"/>
                <a:gd name="T79" fmla="*/ 18 h 42"/>
                <a:gd name="T80" fmla="*/ 8 w 48"/>
                <a:gd name="T81" fmla="*/ 15 h 42"/>
                <a:gd name="T82" fmla="*/ 6 w 48"/>
                <a:gd name="T83" fmla="*/ 13 h 42"/>
                <a:gd name="T84" fmla="*/ 5 w 48"/>
                <a:gd name="T85" fmla="*/ 11 h 42"/>
                <a:gd name="T86" fmla="*/ 3 w 48"/>
                <a:gd name="T87" fmla="*/ 8 h 42"/>
                <a:gd name="T88" fmla="*/ 2 w 48"/>
                <a:gd name="T89" fmla="*/ 6 h 42"/>
                <a:gd name="T90" fmla="*/ 0 w 48"/>
                <a:gd name="T91" fmla="*/ 3 h 42"/>
                <a:gd name="T92" fmla="*/ 0 w 48"/>
                <a:gd name="T93" fmla="*/ 2 h 42"/>
                <a:gd name="T94" fmla="*/ 0 w 48"/>
                <a:gd name="T95" fmla="*/ 1 h 4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8"/>
                <a:gd name="T145" fmla="*/ 0 h 42"/>
                <a:gd name="T146" fmla="*/ 48 w 48"/>
                <a:gd name="T147" fmla="*/ 42 h 4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8" h="42">
                  <a:moveTo>
                    <a:pt x="0" y="1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3" y="4"/>
                  </a:lnTo>
                  <a:lnTo>
                    <a:pt x="5" y="7"/>
                  </a:lnTo>
                  <a:lnTo>
                    <a:pt x="5" y="9"/>
                  </a:lnTo>
                  <a:lnTo>
                    <a:pt x="8" y="11"/>
                  </a:lnTo>
                  <a:lnTo>
                    <a:pt x="11" y="12"/>
                  </a:lnTo>
                  <a:lnTo>
                    <a:pt x="16" y="12"/>
                  </a:lnTo>
                  <a:lnTo>
                    <a:pt x="13" y="12"/>
                  </a:lnTo>
                  <a:lnTo>
                    <a:pt x="11" y="12"/>
                  </a:lnTo>
                  <a:lnTo>
                    <a:pt x="8" y="12"/>
                  </a:lnTo>
                  <a:lnTo>
                    <a:pt x="11" y="14"/>
                  </a:lnTo>
                  <a:lnTo>
                    <a:pt x="14" y="18"/>
                  </a:lnTo>
                  <a:lnTo>
                    <a:pt x="17" y="22"/>
                  </a:lnTo>
                  <a:lnTo>
                    <a:pt x="22" y="25"/>
                  </a:lnTo>
                  <a:lnTo>
                    <a:pt x="27" y="28"/>
                  </a:lnTo>
                  <a:lnTo>
                    <a:pt x="31" y="31"/>
                  </a:lnTo>
                  <a:lnTo>
                    <a:pt x="34" y="33"/>
                  </a:lnTo>
                  <a:lnTo>
                    <a:pt x="34" y="34"/>
                  </a:lnTo>
                  <a:lnTo>
                    <a:pt x="36" y="36"/>
                  </a:lnTo>
                  <a:lnTo>
                    <a:pt x="38" y="39"/>
                  </a:lnTo>
                  <a:lnTo>
                    <a:pt x="41" y="40"/>
                  </a:lnTo>
                  <a:lnTo>
                    <a:pt x="42" y="40"/>
                  </a:lnTo>
                  <a:lnTo>
                    <a:pt x="45" y="41"/>
                  </a:lnTo>
                  <a:lnTo>
                    <a:pt x="48" y="42"/>
                  </a:lnTo>
                  <a:lnTo>
                    <a:pt x="45" y="42"/>
                  </a:lnTo>
                  <a:lnTo>
                    <a:pt x="44" y="41"/>
                  </a:lnTo>
                  <a:lnTo>
                    <a:pt x="41" y="41"/>
                  </a:lnTo>
                  <a:lnTo>
                    <a:pt x="38" y="40"/>
                  </a:lnTo>
                  <a:lnTo>
                    <a:pt x="36" y="40"/>
                  </a:lnTo>
                  <a:lnTo>
                    <a:pt x="34" y="38"/>
                  </a:lnTo>
                  <a:lnTo>
                    <a:pt x="34" y="36"/>
                  </a:lnTo>
                  <a:lnTo>
                    <a:pt x="33" y="34"/>
                  </a:lnTo>
                  <a:lnTo>
                    <a:pt x="30" y="31"/>
                  </a:lnTo>
                  <a:lnTo>
                    <a:pt x="27" y="29"/>
                  </a:lnTo>
                  <a:lnTo>
                    <a:pt x="24" y="27"/>
                  </a:lnTo>
                  <a:lnTo>
                    <a:pt x="19" y="24"/>
                  </a:lnTo>
                  <a:lnTo>
                    <a:pt x="16" y="22"/>
                  </a:lnTo>
                  <a:lnTo>
                    <a:pt x="11" y="18"/>
                  </a:lnTo>
                  <a:lnTo>
                    <a:pt x="8" y="15"/>
                  </a:lnTo>
                  <a:lnTo>
                    <a:pt x="6" y="13"/>
                  </a:lnTo>
                  <a:lnTo>
                    <a:pt x="5" y="11"/>
                  </a:lnTo>
                  <a:lnTo>
                    <a:pt x="3" y="8"/>
                  </a:lnTo>
                  <a:lnTo>
                    <a:pt x="2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956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55" name="Line 1530"/>
            <p:cNvSpPr>
              <a:spLocks noChangeShapeType="1"/>
            </p:cNvSpPr>
            <p:nvPr/>
          </p:nvSpPr>
          <p:spPr bwMode="auto">
            <a:xfrm flipH="1" flipV="1">
              <a:off x="960" y="1675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156" name="Line 1531"/>
            <p:cNvSpPr>
              <a:spLocks noChangeShapeType="1"/>
            </p:cNvSpPr>
            <p:nvPr/>
          </p:nvSpPr>
          <p:spPr bwMode="auto">
            <a:xfrm flipH="1">
              <a:off x="960" y="1671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157" name="Line 1532"/>
            <p:cNvSpPr>
              <a:spLocks noChangeShapeType="1"/>
            </p:cNvSpPr>
            <p:nvPr/>
          </p:nvSpPr>
          <p:spPr bwMode="auto">
            <a:xfrm flipH="1">
              <a:off x="960" y="1680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158" name="Freeform 1533"/>
            <p:cNvSpPr>
              <a:spLocks/>
            </p:cNvSpPr>
            <p:nvPr/>
          </p:nvSpPr>
          <p:spPr bwMode="auto">
            <a:xfrm>
              <a:off x="956" y="1668"/>
              <a:ext cx="8" cy="1"/>
            </a:xfrm>
            <a:custGeom>
              <a:avLst/>
              <a:gdLst>
                <a:gd name="T0" fmla="*/ 8 w 8"/>
                <a:gd name="T1" fmla="*/ 1 h 1"/>
                <a:gd name="T2" fmla="*/ 7 w 8"/>
                <a:gd name="T3" fmla="*/ 0 h 1"/>
                <a:gd name="T4" fmla="*/ 4 w 8"/>
                <a:gd name="T5" fmla="*/ 0 h 1"/>
                <a:gd name="T6" fmla="*/ 0 w 8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1"/>
                <a:gd name="T14" fmla="*/ 8 w 8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1">
                  <a:moveTo>
                    <a:pt x="8" y="1"/>
                  </a:moveTo>
                  <a:lnTo>
                    <a:pt x="7" y="0"/>
                  </a:lnTo>
                  <a:lnTo>
                    <a:pt x="4" y="0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59" name="Freeform 1534"/>
            <p:cNvSpPr>
              <a:spLocks/>
            </p:cNvSpPr>
            <p:nvPr/>
          </p:nvSpPr>
          <p:spPr bwMode="auto">
            <a:xfrm>
              <a:off x="953" y="1669"/>
              <a:ext cx="2" cy="13"/>
            </a:xfrm>
            <a:custGeom>
              <a:avLst/>
              <a:gdLst>
                <a:gd name="T0" fmla="*/ 0 w 2"/>
                <a:gd name="T1" fmla="*/ 13 h 13"/>
                <a:gd name="T2" fmla="*/ 0 w 2"/>
                <a:gd name="T3" fmla="*/ 12 h 13"/>
                <a:gd name="T4" fmla="*/ 2 w 2"/>
                <a:gd name="T5" fmla="*/ 11 h 13"/>
                <a:gd name="T6" fmla="*/ 0 w 2"/>
                <a:gd name="T7" fmla="*/ 8 h 13"/>
                <a:gd name="T8" fmla="*/ 0 w 2"/>
                <a:gd name="T9" fmla="*/ 8 h 13"/>
                <a:gd name="T10" fmla="*/ 2 w 2"/>
                <a:gd name="T11" fmla="*/ 7 h 13"/>
                <a:gd name="T12" fmla="*/ 0 w 2"/>
                <a:gd name="T13" fmla="*/ 5 h 13"/>
                <a:gd name="T14" fmla="*/ 0 w 2"/>
                <a:gd name="T15" fmla="*/ 3 h 13"/>
                <a:gd name="T16" fmla="*/ 2 w 2"/>
                <a:gd name="T17" fmla="*/ 3 h 13"/>
                <a:gd name="T18" fmla="*/ 0 w 2"/>
                <a:gd name="T19" fmla="*/ 1 h 13"/>
                <a:gd name="T20" fmla="*/ 2 w 2"/>
                <a:gd name="T21" fmla="*/ 0 h 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"/>
                <a:gd name="T34" fmla="*/ 0 h 13"/>
                <a:gd name="T35" fmla="*/ 2 w 2"/>
                <a:gd name="T36" fmla="*/ 13 h 1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" h="13">
                  <a:moveTo>
                    <a:pt x="0" y="13"/>
                  </a:moveTo>
                  <a:lnTo>
                    <a:pt x="0" y="12"/>
                  </a:lnTo>
                  <a:lnTo>
                    <a:pt x="2" y="11"/>
                  </a:lnTo>
                  <a:lnTo>
                    <a:pt x="0" y="8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3"/>
                  </a:lnTo>
                  <a:lnTo>
                    <a:pt x="0" y="1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60" name="Freeform 1535"/>
            <p:cNvSpPr>
              <a:spLocks/>
            </p:cNvSpPr>
            <p:nvPr/>
          </p:nvSpPr>
          <p:spPr bwMode="auto">
            <a:xfrm>
              <a:off x="924" y="1650"/>
              <a:ext cx="6" cy="3"/>
            </a:xfrm>
            <a:custGeom>
              <a:avLst/>
              <a:gdLst>
                <a:gd name="T0" fmla="*/ 6 w 6"/>
                <a:gd name="T1" fmla="*/ 0 h 3"/>
                <a:gd name="T2" fmla="*/ 3 w 6"/>
                <a:gd name="T3" fmla="*/ 2 h 3"/>
                <a:gd name="T4" fmla="*/ 0 w 6"/>
                <a:gd name="T5" fmla="*/ 3 h 3"/>
                <a:gd name="T6" fmla="*/ 0 60000 65536"/>
                <a:gd name="T7" fmla="*/ 0 60000 65536"/>
                <a:gd name="T8" fmla="*/ 0 60000 65536"/>
                <a:gd name="T9" fmla="*/ 0 w 6"/>
                <a:gd name="T10" fmla="*/ 0 h 3"/>
                <a:gd name="T11" fmla="*/ 6 w 6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3">
                  <a:moveTo>
                    <a:pt x="6" y="0"/>
                  </a:moveTo>
                  <a:lnTo>
                    <a:pt x="3" y="2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61" name="Freeform 1536"/>
            <p:cNvSpPr>
              <a:spLocks/>
            </p:cNvSpPr>
            <p:nvPr/>
          </p:nvSpPr>
          <p:spPr bwMode="auto">
            <a:xfrm>
              <a:off x="944" y="1668"/>
              <a:ext cx="5" cy="1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2 w 5"/>
                <a:gd name="T5" fmla="*/ 0 h 1"/>
                <a:gd name="T6" fmla="*/ 5 w 5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1"/>
                <a:gd name="T14" fmla="*/ 5 w 5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62" name="Freeform 1537"/>
            <p:cNvSpPr>
              <a:spLocks/>
            </p:cNvSpPr>
            <p:nvPr/>
          </p:nvSpPr>
          <p:spPr bwMode="auto">
            <a:xfrm>
              <a:off x="746" y="1568"/>
              <a:ext cx="181" cy="264"/>
            </a:xfrm>
            <a:custGeom>
              <a:avLst/>
              <a:gdLst>
                <a:gd name="T0" fmla="*/ 92 w 181"/>
                <a:gd name="T1" fmla="*/ 10 h 264"/>
                <a:gd name="T2" fmla="*/ 100 w 181"/>
                <a:gd name="T3" fmla="*/ 9 h 264"/>
                <a:gd name="T4" fmla="*/ 108 w 181"/>
                <a:gd name="T5" fmla="*/ 9 h 264"/>
                <a:gd name="T6" fmla="*/ 123 w 181"/>
                <a:gd name="T7" fmla="*/ 1 h 264"/>
                <a:gd name="T8" fmla="*/ 142 w 181"/>
                <a:gd name="T9" fmla="*/ 11 h 264"/>
                <a:gd name="T10" fmla="*/ 150 w 181"/>
                <a:gd name="T11" fmla="*/ 17 h 264"/>
                <a:gd name="T12" fmla="*/ 156 w 181"/>
                <a:gd name="T13" fmla="*/ 23 h 264"/>
                <a:gd name="T14" fmla="*/ 165 w 181"/>
                <a:gd name="T15" fmla="*/ 30 h 264"/>
                <a:gd name="T16" fmla="*/ 168 w 181"/>
                <a:gd name="T17" fmla="*/ 36 h 264"/>
                <a:gd name="T18" fmla="*/ 170 w 181"/>
                <a:gd name="T19" fmla="*/ 43 h 264"/>
                <a:gd name="T20" fmla="*/ 175 w 181"/>
                <a:gd name="T21" fmla="*/ 53 h 264"/>
                <a:gd name="T22" fmla="*/ 179 w 181"/>
                <a:gd name="T23" fmla="*/ 61 h 264"/>
                <a:gd name="T24" fmla="*/ 175 w 181"/>
                <a:gd name="T25" fmla="*/ 70 h 264"/>
                <a:gd name="T26" fmla="*/ 167 w 181"/>
                <a:gd name="T27" fmla="*/ 73 h 264"/>
                <a:gd name="T28" fmla="*/ 158 w 181"/>
                <a:gd name="T29" fmla="*/ 70 h 264"/>
                <a:gd name="T30" fmla="*/ 145 w 181"/>
                <a:gd name="T31" fmla="*/ 57 h 264"/>
                <a:gd name="T32" fmla="*/ 123 w 181"/>
                <a:gd name="T33" fmla="*/ 93 h 264"/>
                <a:gd name="T34" fmla="*/ 116 w 181"/>
                <a:gd name="T35" fmla="*/ 106 h 264"/>
                <a:gd name="T36" fmla="*/ 119 w 181"/>
                <a:gd name="T37" fmla="*/ 133 h 264"/>
                <a:gd name="T38" fmla="*/ 130 w 181"/>
                <a:gd name="T39" fmla="*/ 171 h 264"/>
                <a:gd name="T40" fmla="*/ 131 w 181"/>
                <a:gd name="T41" fmla="*/ 187 h 264"/>
                <a:gd name="T42" fmla="*/ 126 w 181"/>
                <a:gd name="T43" fmla="*/ 219 h 264"/>
                <a:gd name="T44" fmla="*/ 119 w 181"/>
                <a:gd name="T45" fmla="*/ 260 h 264"/>
                <a:gd name="T46" fmla="*/ 106 w 181"/>
                <a:gd name="T47" fmla="*/ 263 h 264"/>
                <a:gd name="T48" fmla="*/ 91 w 181"/>
                <a:gd name="T49" fmla="*/ 264 h 264"/>
                <a:gd name="T50" fmla="*/ 86 w 181"/>
                <a:gd name="T51" fmla="*/ 249 h 264"/>
                <a:gd name="T52" fmla="*/ 84 w 181"/>
                <a:gd name="T53" fmla="*/ 230 h 264"/>
                <a:gd name="T54" fmla="*/ 89 w 181"/>
                <a:gd name="T55" fmla="*/ 189 h 264"/>
                <a:gd name="T56" fmla="*/ 86 w 181"/>
                <a:gd name="T57" fmla="*/ 179 h 264"/>
                <a:gd name="T58" fmla="*/ 74 w 181"/>
                <a:gd name="T59" fmla="*/ 161 h 264"/>
                <a:gd name="T60" fmla="*/ 55 w 181"/>
                <a:gd name="T61" fmla="*/ 193 h 264"/>
                <a:gd name="T62" fmla="*/ 52 w 181"/>
                <a:gd name="T63" fmla="*/ 204 h 264"/>
                <a:gd name="T64" fmla="*/ 47 w 181"/>
                <a:gd name="T65" fmla="*/ 221 h 264"/>
                <a:gd name="T66" fmla="*/ 39 w 181"/>
                <a:gd name="T67" fmla="*/ 239 h 264"/>
                <a:gd name="T68" fmla="*/ 36 w 181"/>
                <a:gd name="T69" fmla="*/ 253 h 264"/>
                <a:gd name="T70" fmla="*/ 22 w 181"/>
                <a:gd name="T71" fmla="*/ 258 h 264"/>
                <a:gd name="T72" fmla="*/ 7 w 181"/>
                <a:gd name="T73" fmla="*/ 258 h 264"/>
                <a:gd name="T74" fmla="*/ 2 w 181"/>
                <a:gd name="T75" fmla="*/ 243 h 264"/>
                <a:gd name="T76" fmla="*/ 14 w 181"/>
                <a:gd name="T77" fmla="*/ 205 h 264"/>
                <a:gd name="T78" fmla="*/ 33 w 181"/>
                <a:gd name="T79" fmla="*/ 139 h 264"/>
                <a:gd name="T80" fmla="*/ 41 w 181"/>
                <a:gd name="T81" fmla="*/ 104 h 264"/>
                <a:gd name="T82" fmla="*/ 49 w 181"/>
                <a:gd name="T83" fmla="*/ 95 h 264"/>
                <a:gd name="T84" fmla="*/ 49 w 181"/>
                <a:gd name="T85" fmla="*/ 86 h 264"/>
                <a:gd name="T86" fmla="*/ 50 w 181"/>
                <a:gd name="T87" fmla="*/ 75 h 264"/>
                <a:gd name="T88" fmla="*/ 53 w 181"/>
                <a:gd name="T89" fmla="*/ 64 h 264"/>
                <a:gd name="T90" fmla="*/ 56 w 181"/>
                <a:gd name="T91" fmla="*/ 50 h 264"/>
                <a:gd name="T92" fmla="*/ 50 w 181"/>
                <a:gd name="T93" fmla="*/ 46 h 264"/>
                <a:gd name="T94" fmla="*/ 53 w 181"/>
                <a:gd name="T95" fmla="*/ 36 h 264"/>
                <a:gd name="T96" fmla="*/ 56 w 181"/>
                <a:gd name="T97" fmla="*/ 30 h 264"/>
                <a:gd name="T98" fmla="*/ 63 w 181"/>
                <a:gd name="T99" fmla="*/ 21 h 264"/>
                <a:gd name="T100" fmla="*/ 70 w 181"/>
                <a:gd name="T101" fmla="*/ 15 h 264"/>
                <a:gd name="T102" fmla="*/ 81 w 181"/>
                <a:gd name="T103" fmla="*/ 10 h 26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81"/>
                <a:gd name="T157" fmla="*/ 0 h 264"/>
                <a:gd name="T158" fmla="*/ 181 w 181"/>
                <a:gd name="T159" fmla="*/ 264 h 26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81" h="264">
                  <a:moveTo>
                    <a:pt x="86" y="10"/>
                  </a:moveTo>
                  <a:lnTo>
                    <a:pt x="89" y="10"/>
                  </a:lnTo>
                  <a:lnTo>
                    <a:pt x="92" y="10"/>
                  </a:lnTo>
                  <a:lnTo>
                    <a:pt x="95" y="9"/>
                  </a:lnTo>
                  <a:lnTo>
                    <a:pt x="97" y="9"/>
                  </a:lnTo>
                  <a:lnTo>
                    <a:pt x="100" y="9"/>
                  </a:lnTo>
                  <a:lnTo>
                    <a:pt x="102" y="9"/>
                  </a:lnTo>
                  <a:lnTo>
                    <a:pt x="105" y="9"/>
                  </a:lnTo>
                  <a:lnTo>
                    <a:pt x="108" y="9"/>
                  </a:lnTo>
                  <a:lnTo>
                    <a:pt x="112" y="1"/>
                  </a:lnTo>
                  <a:lnTo>
                    <a:pt x="117" y="0"/>
                  </a:lnTo>
                  <a:lnTo>
                    <a:pt x="123" y="1"/>
                  </a:lnTo>
                  <a:lnTo>
                    <a:pt x="134" y="5"/>
                  </a:lnTo>
                  <a:lnTo>
                    <a:pt x="139" y="10"/>
                  </a:lnTo>
                  <a:lnTo>
                    <a:pt x="142" y="11"/>
                  </a:lnTo>
                  <a:lnTo>
                    <a:pt x="145" y="14"/>
                  </a:lnTo>
                  <a:lnTo>
                    <a:pt x="148" y="15"/>
                  </a:lnTo>
                  <a:lnTo>
                    <a:pt x="150" y="17"/>
                  </a:lnTo>
                  <a:lnTo>
                    <a:pt x="151" y="20"/>
                  </a:lnTo>
                  <a:lnTo>
                    <a:pt x="154" y="21"/>
                  </a:lnTo>
                  <a:lnTo>
                    <a:pt x="156" y="23"/>
                  </a:lnTo>
                  <a:lnTo>
                    <a:pt x="159" y="25"/>
                  </a:lnTo>
                  <a:lnTo>
                    <a:pt x="162" y="26"/>
                  </a:lnTo>
                  <a:lnTo>
                    <a:pt x="165" y="30"/>
                  </a:lnTo>
                  <a:lnTo>
                    <a:pt x="167" y="31"/>
                  </a:lnTo>
                  <a:lnTo>
                    <a:pt x="167" y="33"/>
                  </a:lnTo>
                  <a:lnTo>
                    <a:pt x="168" y="36"/>
                  </a:lnTo>
                  <a:lnTo>
                    <a:pt x="168" y="38"/>
                  </a:lnTo>
                  <a:lnTo>
                    <a:pt x="168" y="41"/>
                  </a:lnTo>
                  <a:lnTo>
                    <a:pt x="170" y="43"/>
                  </a:lnTo>
                  <a:lnTo>
                    <a:pt x="172" y="47"/>
                  </a:lnTo>
                  <a:lnTo>
                    <a:pt x="173" y="49"/>
                  </a:lnTo>
                  <a:lnTo>
                    <a:pt x="175" y="53"/>
                  </a:lnTo>
                  <a:lnTo>
                    <a:pt x="176" y="55"/>
                  </a:lnTo>
                  <a:lnTo>
                    <a:pt x="178" y="58"/>
                  </a:lnTo>
                  <a:lnTo>
                    <a:pt x="179" y="61"/>
                  </a:lnTo>
                  <a:lnTo>
                    <a:pt x="181" y="65"/>
                  </a:lnTo>
                  <a:lnTo>
                    <a:pt x="178" y="68"/>
                  </a:lnTo>
                  <a:lnTo>
                    <a:pt x="175" y="70"/>
                  </a:lnTo>
                  <a:lnTo>
                    <a:pt x="172" y="70"/>
                  </a:lnTo>
                  <a:lnTo>
                    <a:pt x="170" y="71"/>
                  </a:lnTo>
                  <a:lnTo>
                    <a:pt x="167" y="73"/>
                  </a:lnTo>
                  <a:lnTo>
                    <a:pt x="164" y="73"/>
                  </a:lnTo>
                  <a:lnTo>
                    <a:pt x="161" y="74"/>
                  </a:lnTo>
                  <a:lnTo>
                    <a:pt x="158" y="70"/>
                  </a:lnTo>
                  <a:lnTo>
                    <a:pt x="153" y="65"/>
                  </a:lnTo>
                  <a:lnTo>
                    <a:pt x="150" y="60"/>
                  </a:lnTo>
                  <a:lnTo>
                    <a:pt x="145" y="57"/>
                  </a:lnTo>
                  <a:lnTo>
                    <a:pt x="144" y="65"/>
                  </a:lnTo>
                  <a:lnTo>
                    <a:pt x="131" y="82"/>
                  </a:lnTo>
                  <a:lnTo>
                    <a:pt x="123" y="93"/>
                  </a:lnTo>
                  <a:lnTo>
                    <a:pt x="120" y="97"/>
                  </a:lnTo>
                  <a:lnTo>
                    <a:pt x="116" y="98"/>
                  </a:lnTo>
                  <a:lnTo>
                    <a:pt x="116" y="106"/>
                  </a:lnTo>
                  <a:lnTo>
                    <a:pt x="117" y="114"/>
                  </a:lnTo>
                  <a:lnTo>
                    <a:pt x="119" y="123"/>
                  </a:lnTo>
                  <a:lnTo>
                    <a:pt x="119" y="133"/>
                  </a:lnTo>
                  <a:lnTo>
                    <a:pt x="122" y="142"/>
                  </a:lnTo>
                  <a:lnTo>
                    <a:pt x="125" y="157"/>
                  </a:lnTo>
                  <a:lnTo>
                    <a:pt x="130" y="171"/>
                  </a:lnTo>
                  <a:lnTo>
                    <a:pt x="133" y="177"/>
                  </a:lnTo>
                  <a:lnTo>
                    <a:pt x="131" y="183"/>
                  </a:lnTo>
                  <a:lnTo>
                    <a:pt x="131" y="187"/>
                  </a:lnTo>
                  <a:lnTo>
                    <a:pt x="130" y="195"/>
                  </a:lnTo>
                  <a:lnTo>
                    <a:pt x="128" y="205"/>
                  </a:lnTo>
                  <a:lnTo>
                    <a:pt x="126" y="219"/>
                  </a:lnTo>
                  <a:lnTo>
                    <a:pt x="123" y="237"/>
                  </a:lnTo>
                  <a:lnTo>
                    <a:pt x="122" y="259"/>
                  </a:lnTo>
                  <a:lnTo>
                    <a:pt x="119" y="260"/>
                  </a:lnTo>
                  <a:lnTo>
                    <a:pt x="116" y="262"/>
                  </a:lnTo>
                  <a:lnTo>
                    <a:pt x="111" y="262"/>
                  </a:lnTo>
                  <a:lnTo>
                    <a:pt x="106" y="263"/>
                  </a:lnTo>
                  <a:lnTo>
                    <a:pt x="102" y="263"/>
                  </a:lnTo>
                  <a:lnTo>
                    <a:pt x="97" y="264"/>
                  </a:lnTo>
                  <a:lnTo>
                    <a:pt x="91" y="264"/>
                  </a:lnTo>
                  <a:lnTo>
                    <a:pt x="86" y="263"/>
                  </a:lnTo>
                  <a:lnTo>
                    <a:pt x="86" y="255"/>
                  </a:lnTo>
                  <a:lnTo>
                    <a:pt x="86" y="249"/>
                  </a:lnTo>
                  <a:lnTo>
                    <a:pt x="86" y="243"/>
                  </a:lnTo>
                  <a:lnTo>
                    <a:pt x="84" y="237"/>
                  </a:lnTo>
                  <a:lnTo>
                    <a:pt x="84" y="230"/>
                  </a:lnTo>
                  <a:lnTo>
                    <a:pt x="84" y="220"/>
                  </a:lnTo>
                  <a:lnTo>
                    <a:pt x="86" y="206"/>
                  </a:lnTo>
                  <a:lnTo>
                    <a:pt x="89" y="189"/>
                  </a:lnTo>
                  <a:lnTo>
                    <a:pt x="86" y="187"/>
                  </a:lnTo>
                  <a:lnTo>
                    <a:pt x="86" y="184"/>
                  </a:lnTo>
                  <a:lnTo>
                    <a:pt x="86" y="179"/>
                  </a:lnTo>
                  <a:lnTo>
                    <a:pt x="84" y="176"/>
                  </a:lnTo>
                  <a:lnTo>
                    <a:pt x="81" y="169"/>
                  </a:lnTo>
                  <a:lnTo>
                    <a:pt x="74" y="161"/>
                  </a:lnTo>
                  <a:lnTo>
                    <a:pt x="64" y="176"/>
                  </a:lnTo>
                  <a:lnTo>
                    <a:pt x="58" y="187"/>
                  </a:lnTo>
                  <a:lnTo>
                    <a:pt x="55" y="193"/>
                  </a:lnTo>
                  <a:lnTo>
                    <a:pt x="53" y="198"/>
                  </a:lnTo>
                  <a:lnTo>
                    <a:pt x="52" y="201"/>
                  </a:lnTo>
                  <a:lnTo>
                    <a:pt x="52" y="204"/>
                  </a:lnTo>
                  <a:lnTo>
                    <a:pt x="52" y="208"/>
                  </a:lnTo>
                  <a:lnTo>
                    <a:pt x="50" y="212"/>
                  </a:lnTo>
                  <a:lnTo>
                    <a:pt x="47" y="221"/>
                  </a:lnTo>
                  <a:lnTo>
                    <a:pt x="44" y="228"/>
                  </a:lnTo>
                  <a:lnTo>
                    <a:pt x="42" y="235"/>
                  </a:lnTo>
                  <a:lnTo>
                    <a:pt x="39" y="239"/>
                  </a:lnTo>
                  <a:lnTo>
                    <a:pt x="38" y="244"/>
                  </a:lnTo>
                  <a:lnTo>
                    <a:pt x="38" y="249"/>
                  </a:lnTo>
                  <a:lnTo>
                    <a:pt x="36" y="253"/>
                  </a:lnTo>
                  <a:lnTo>
                    <a:pt x="35" y="255"/>
                  </a:lnTo>
                  <a:lnTo>
                    <a:pt x="28" y="257"/>
                  </a:lnTo>
                  <a:lnTo>
                    <a:pt x="22" y="258"/>
                  </a:lnTo>
                  <a:lnTo>
                    <a:pt x="17" y="259"/>
                  </a:lnTo>
                  <a:lnTo>
                    <a:pt x="11" y="259"/>
                  </a:lnTo>
                  <a:lnTo>
                    <a:pt x="7" y="258"/>
                  </a:lnTo>
                  <a:lnTo>
                    <a:pt x="3" y="257"/>
                  </a:lnTo>
                  <a:lnTo>
                    <a:pt x="0" y="255"/>
                  </a:lnTo>
                  <a:lnTo>
                    <a:pt x="2" y="243"/>
                  </a:lnTo>
                  <a:lnTo>
                    <a:pt x="8" y="227"/>
                  </a:lnTo>
                  <a:lnTo>
                    <a:pt x="11" y="212"/>
                  </a:lnTo>
                  <a:lnTo>
                    <a:pt x="14" y="205"/>
                  </a:lnTo>
                  <a:lnTo>
                    <a:pt x="22" y="190"/>
                  </a:lnTo>
                  <a:lnTo>
                    <a:pt x="33" y="151"/>
                  </a:lnTo>
                  <a:lnTo>
                    <a:pt x="33" y="139"/>
                  </a:lnTo>
                  <a:lnTo>
                    <a:pt x="35" y="129"/>
                  </a:lnTo>
                  <a:lnTo>
                    <a:pt x="36" y="115"/>
                  </a:lnTo>
                  <a:lnTo>
                    <a:pt x="41" y="104"/>
                  </a:lnTo>
                  <a:lnTo>
                    <a:pt x="45" y="100"/>
                  </a:lnTo>
                  <a:lnTo>
                    <a:pt x="47" y="97"/>
                  </a:lnTo>
                  <a:lnTo>
                    <a:pt x="49" y="95"/>
                  </a:lnTo>
                  <a:lnTo>
                    <a:pt x="49" y="92"/>
                  </a:lnTo>
                  <a:lnTo>
                    <a:pt x="50" y="90"/>
                  </a:lnTo>
                  <a:lnTo>
                    <a:pt x="49" y="86"/>
                  </a:lnTo>
                  <a:lnTo>
                    <a:pt x="49" y="84"/>
                  </a:lnTo>
                  <a:lnTo>
                    <a:pt x="49" y="79"/>
                  </a:lnTo>
                  <a:lnTo>
                    <a:pt x="50" y="75"/>
                  </a:lnTo>
                  <a:lnTo>
                    <a:pt x="50" y="73"/>
                  </a:lnTo>
                  <a:lnTo>
                    <a:pt x="52" y="69"/>
                  </a:lnTo>
                  <a:lnTo>
                    <a:pt x="53" y="64"/>
                  </a:lnTo>
                  <a:lnTo>
                    <a:pt x="55" y="59"/>
                  </a:lnTo>
                  <a:lnTo>
                    <a:pt x="56" y="55"/>
                  </a:lnTo>
                  <a:lnTo>
                    <a:pt x="56" y="50"/>
                  </a:lnTo>
                  <a:lnTo>
                    <a:pt x="58" y="47"/>
                  </a:lnTo>
                  <a:lnTo>
                    <a:pt x="58" y="44"/>
                  </a:lnTo>
                  <a:lnTo>
                    <a:pt x="50" y="46"/>
                  </a:lnTo>
                  <a:lnTo>
                    <a:pt x="50" y="42"/>
                  </a:lnTo>
                  <a:lnTo>
                    <a:pt x="52" y="38"/>
                  </a:lnTo>
                  <a:lnTo>
                    <a:pt x="53" y="36"/>
                  </a:lnTo>
                  <a:lnTo>
                    <a:pt x="53" y="33"/>
                  </a:lnTo>
                  <a:lnTo>
                    <a:pt x="55" y="32"/>
                  </a:lnTo>
                  <a:lnTo>
                    <a:pt x="56" y="30"/>
                  </a:lnTo>
                  <a:lnTo>
                    <a:pt x="59" y="27"/>
                  </a:lnTo>
                  <a:lnTo>
                    <a:pt x="61" y="25"/>
                  </a:lnTo>
                  <a:lnTo>
                    <a:pt x="63" y="21"/>
                  </a:lnTo>
                  <a:lnTo>
                    <a:pt x="66" y="19"/>
                  </a:lnTo>
                  <a:lnTo>
                    <a:pt x="67" y="16"/>
                  </a:lnTo>
                  <a:lnTo>
                    <a:pt x="70" y="15"/>
                  </a:lnTo>
                  <a:lnTo>
                    <a:pt x="74" y="12"/>
                  </a:lnTo>
                  <a:lnTo>
                    <a:pt x="77" y="11"/>
                  </a:lnTo>
                  <a:lnTo>
                    <a:pt x="81" y="10"/>
                  </a:lnTo>
                  <a:lnTo>
                    <a:pt x="86" y="1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63" name="Freeform 1538"/>
            <p:cNvSpPr>
              <a:spLocks/>
            </p:cNvSpPr>
            <p:nvPr/>
          </p:nvSpPr>
          <p:spPr bwMode="auto">
            <a:xfrm>
              <a:off x="854" y="1577"/>
              <a:ext cx="31" cy="1"/>
            </a:xfrm>
            <a:custGeom>
              <a:avLst/>
              <a:gdLst>
                <a:gd name="T0" fmla="*/ 0 w 31"/>
                <a:gd name="T1" fmla="*/ 0 h 1"/>
                <a:gd name="T2" fmla="*/ 4 w 31"/>
                <a:gd name="T3" fmla="*/ 0 h 1"/>
                <a:gd name="T4" fmla="*/ 9 w 31"/>
                <a:gd name="T5" fmla="*/ 0 h 1"/>
                <a:gd name="T6" fmla="*/ 12 w 31"/>
                <a:gd name="T7" fmla="*/ 0 h 1"/>
                <a:gd name="T8" fmla="*/ 17 w 31"/>
                <a:gd name="T9" fmla="*/ 0 h 1"/>
                <a:gd name="T10" fmla="*/ 20 w 31"/>
                <a:gd name="T11" fmla="*/ 0 h 1"/>
                <a:gd name="T12" fmla="*/ 25 w 31"/>
                <a:gd name="T13" fmla="*/ 0 h 1"/>
                <a:gd name="T14" fmla="*/ 28 w 31"/>
                <a:gd name="T15" fmla="*/ 0 h 1"/>
                <a:gd name="T16" fmla="*/ 31 w 31"/>
                <a:gd name="T17" fmla="*/ 1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"/>
                <a:gd name="T28" fmla="*/ 0 h 1"/>
                <a:gd name="T29" fmla="*/ 31 w 31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" h="1">
                  <a:moveTo>
                    <a:pt x="0" y="0"/>
                  </a:moveTo>
                  <a:lnTo>
                    <a:pt x="4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31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64" name="Freeform 1539"/>
            <p:cNvSpPr>
              <a:spLocks/>
            </p:cNvSpPr>
            <p:nvPr/>
          </p:nvSpPr>
          <p:spPr bwMode="auto">
            <a:xfrm>
              <a:off x="886" y="1593"/>
              <a:ext cx="19" cy="16"/>
            </a:xfrm>
            <a:custGeom>
              <a:avLst/>
              <a:gdLst>
                <a:gd name="T0" fmla="*/ 19 w 19"/>
                <a:gd name="T1" fmla="*/ 0 h 16"/>
                <a:gd name="T2" fmla="*/ 16 w 19"/>
                <a:gd name="T3" fmla="*/ 1 h 16"/>
                <a:gd name="T4" fmla="*/ 13 w 19"/>
                <a:gd name="T5" fmla="*/ 2 h 16"/>
                <a:gd name="T6" fmla="*/ 8 w 19"/>
                <a:gd name="T7" fmla="*/ 5 h 16"/>
                <a:gd name="T8" fmla="*/ 5 w 19"/>
                <a:gd name="T9" fmla="*/ 6 h 16"/>
                <a:gd name="T10" fmla="*/ 5 w 19"/>
                <a:gd name="T11" fmla="*/ 7 h 16"/>
                <a:gd name="T12" fmla="*/ 4 w 19"/>
                <a:gd name="T13" fmla="*/ 11 h 16"/>
                <a:gd name="T14" fmla="*/ 0 w 19"/>
                <a:gd name="T15" fmla="*/ 16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"/>
                <a:gd name="T25" fmla="*/ 0 h 16"/>
                <a:gd name="T26" fmla="*/ 19 w 19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" h="16">
                  <a:moveTo>
                    <a:pt x="19" y="0"/>
                  </a:moveTo>
                  <a:lnTo>
                    <a:pt x="16" y="1"/>
                  </a:lnTo>
                  <a:lnTo>
                    <a:pt x="13" y="2"/>
                  </a:lnTo>
                  <a:lnTo>
                    <a:pt x="8" y="5"/>
                  </a:lnTo>
                  <a:lnTo>
                    <a:pt x="5" y="6"/>
                  </a:lnTo>
                  <a:lnTo>
                    <a:pt x="5" y="7"/>
                  </a:lnTo>
                  <a:lnTo>
                    <a:pt x="4" y="11"/>
                  </a:lnTo>
                  <a:lnTo>
                    <a:pt x="0" y="1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65" name="Freeform 1540"/>
            <p:cNvSpPr>
              <a:spLocks/>
            </p:cNvSpPr>
            <p:nvPr/>
          </p:nvSpPr>
          <p:spPr bwMode="auto">
            <a:xfrm>
              <a:off x="902" y="1620"/>
              <a:ext cx="22" cy="7"/>
            </a:xfrm>
            <a:custGeom>
              <a:avLst/>
              <a:gdLst>
                <a:gd name="T0" fmla="*/ 22 w 22"/>
                <a:gd name="T1" fmla="*/ 6 h 7"/>
                <a:gd name="T2" fmla="*/ 16 w 22"/>
                <a:gd name="T3" fmla="*/ 7 h 7"/>
                <a:gd name="T4" fmla="*/ 16 w 22"/>
                <a:gd name="T5" fmla="*/ 7 h 7"/>
                <a:gd name="T6" fmla="*/ 14 w 22"/>
                <a:gd name="T7" fmla="*/ 7 h 7"/>
                <a:gd name="T8" fmla="*/ 12 w 22"/>
                <a:gd name="T9" fmla="*/ 7 h 7"/>
                <a:gd name="T10" fmla="*/ 11 w 22"/>
                <a:gd name="T11" fmla="*/ 6 h 7"/>
                <a:gd name="T12" fmla="*/ 9 w 22"/>
                <a:gd name="T13" fmla="*/ 6 h 7"/>
                <a:gd name="T14" fmla="*/ 8 w 22"/>
                <a:gd name="T15" fmla="*/ 5 h 7"/>
                <a:gd name="T16" fmla="*/ 5 w 22"/>
                <a:gd name="T17" fmla="*/ 2 h 7"/>
                <a:gd name="T18" fmla="*/ 0 w 22"/>
                <a:gd name="T19" fmla="*/ 0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2"/>
                <a:gd name="T31" fmla="*/ 0 h 7"/>
                <a:gd name="T32" fmla="*/ 22 w 22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2" h="7">
                  <a:moveTo>
                    <a:pt x="22" y="6"/>
                  </a:moveTo>
                  <a:lnTo>
                    <a:pt x="16" y="7"/>
                  </a:lnTo>
                  <a:lnTo>
                    <a:pt x="14" y="7"/>
                  </a:lnTo>
                  <a:lnTo>
                    <a:pt x="12" y="7"/>
                  </a:lnTo>
                  <a:lnTo>
                    <a:pt x="11" y="6"/>
                  </a:lnTo>
                  <a:lnTo>
                    <a:pt x="9" y="6"/>
                  </a:lnTo>
                  <a:lnTo>
                    <a:pt x="8" y="5"/>
                  </a:lnTo>
                  <a:lnTo>
                    <a:pt x="5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66" name="Freeform 1541"/>
            <p:cNvSpPr>
              <a:spLocks/>
            </p:cNvSpPr>
            <p:nvPr/>
          </p:nvSpPr>
          <p:spPr bwMode="auto">
            <a:xfrm>
              <a:off x="896" y="1625"/>
              <a:ext cx="9" cy="1"/>
            </a:xfrm>
            <a:custGeom>
              <a:avLst/>
              <a:gdLst>
                <a:gd name="T0" fmla="*/ 0 w 9"/>
                <a:gd name="T1" fmla="*/ 0 h 1"/>
                <a:gd name="T2" fmla="*/ 4 w 9"/>
                <a:gd name="T3" fmla="*/ 1 h 1"/>
                <a:gd name="T4" fmla="*/ 6 w 9"/>
                <a:gd name="T5" fmla="*/ 1 h 1"/>
                <a:gd name="T6" fmla="*/ 8 w 9"/>
                <a:gd name="T7" fmla="*/ 1 h 1"/>
                <a:gd name="T8" fmla="*/ 9 w 9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"/>
                <a:gd name="T17" fmla="*/ 9 w 9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">
                  <a:moveTo>
                    <a:pt x="0" y="0"/>
                  </a:moveTo>
                  <a:lnTo>
                    <a:pt x="4" y="1"/>
                  </a:lnTo>
                  <a:lnTo>
                    <a:pt x="6" y="1"/>
                  </a:lnTo>
                  <a:lnTo>
                    <a:pt x="8" y="1"/>
                  </a:lnTo>
                  <a:lnTo>
                    <a:pt x="9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67" name="Freeform 1542"/>
            <p:cNvSpPr>
              <a:spLocks/>
            </p:cNvSpPr>
            <p:nvPr/>
          </p:nvSpPr>
          <p:spPr bwMode="auto">
            <a:xfrm>
              <a:off x="894" y="1625"/>
              <a:ext cx="19" cy="4"/>
            </a:xfrm>
            <a:custGeom>
              <a:avLst/>
              <a:gdLst>
                <a:gd name="T0" fmla="*/ 0 w 19"/>
                <a:gd name="T1" fmla="*/ 0 h 4"/>
                <a:gd name="T2" fmla="*/ 5 w 19"/>
                <a:gd name="T3" fmla="*/ 2 h 4"/>
                <a:gd name="T4" fmla="*/ 6 w 19"/>
                <a:gd name="T5" fmla="*/ 2 h 4"/>
                <a:gd name="T6" fmla="*/ 8 w 19"/>
                <a:gd name="T7" fmla="*/ 2 h 4"/>
                <a:gd name="T8" fmla="*/ 10 w 19"/>
                <a:gd name="T9" fmla="*/ 3 h 4"/>
                <a:gd name="T10" fmla="*/ 10 w 19"/>
                <a:gd name="T11" fmla="*/ 3 h 4"/>
                <a:gd name="T12" fmla="*/ 11 w 19"/>
                <a:gd name="T13" fmla="*/ 3 h 4"/>
                <a:gd name="T14" fmla="*/ 14 w 19"/>
                <a:gd name="T15" fmla="*/ 3 h 4"/>
                <a:gd name="T16" fmla="*/ 16 w 19"/>
                <a:gd name="T17" fmla="*/ 3 h 4"/>
                <a:gd name="T18" fmla="*/ 19 w 19"/>
                <a:gd name="T19" fmla="*/ 4 h 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4"/>
                <a:gd name="T32" fmla="*/ 19 w 19"/>
                <a:gd name="T33" fmla="*/ 4 h 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4">
                  <a:moveTo>
                    <a:pt x="0" y="0"/>
                  </a:moveTo>
                  <a:lnTo>
                    <a:pt x="5" y="2"/>
                  </a:lnTo>
                  <a:lnTo>
                    <a:pt x="6" y="2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1" y="3"/>
                  </a:lnTo>
                  <a:lnTo>
                    <a:pt x="14" y="3"/>
                  </a:lnTo>
                  <a:lnTo>
                    <a:pt x="16" y="3"/>
                  </a:lnTo>
                  <a:lnTo>
                    <a:pt x="19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68" name="Freeform 1543"/>
            <p:cNvSpPr>
              <a:spLocks/>
            </p:cNvSpPr>
            <p:nvPr/>
          </p:nvSpPr>
          <p:spPr bwMode="auto">
            <a:xfrm>
              <a:off x="854" y="1609"/>
              <a:ext cx="43" cy="59"/>
            </a:xfrm>
            <a:custGeom>
              <a:avLst/>
              <a:gdLst>
                <a:gd name="T0" fmla="*/ 32 w 43"/>
                <a:gd name="T1" fmla="*/ 0 h 59"/>
                <a:gd name="T2" fmla="*/ 31 w 43"/>
                <a:gd name="T3" fmla="*/ 3 h 59"/>
                <a:gd name="T4" fmla="*/ 31 w 43"/>
                <a:gd name="T5" fmla="*/ 7 h 59"/>
                <a:gd name="T6" fmla="*/ 34 w 43"/>
                <a:gd name="T7" fmla="*/ 12 h 59"/>
                <a:gd name="T8" fmla="*/ 37 w 43"/>
                <a:gd name="T9" fmla="*/ 16 h 59"/>
                <a:gd name="T10" fmla="*/ 42 w 43"/>
                <a:gd name="T11" fmla="*/ 19 h 59"/>
                <a:gd name="T12" fmla="*/ 43 w 43"/>
                <a:gd name="T13" fmla="*/ 22 h 59"/>
                <a:gd name="T14" fmla="*/ 42 w 43"/>
                <a:gd name="T15" fmla="*/ 24 h 59"/>
                <a:gd name="T16" fmla="*/ 29 w 43"/>
                <a:gd name="T17" fmla="*/ 35 h 59"/>
                <a:gd name="T18" fmla="*/ 26 w 43"/>
                <a:gd name="T19" fmla="*/ 40 h 59"/>
                <a:gd name="T20" fmla="*/ 25 w 43"/>
                <a:gd name="T21" fmla="*/ 44 h 59"/>
                <a:gd name="T22" fmla="*/ 22 w 43"/>
                <a:gd name="T23" fmla="*/ 47 h 59"/>
                <a:gd name="T24" fmla="*/ 18 w 43"/>
                <a:gd name="T25" fmla="*/ 51 h 59"/>
                <a:gd name="T26" fmla="*/ 14 w 43"/>
                <a:gd name="T27" fmla="*/ 57 h 59"/>
                <a:gd name="T28" fmla="*/ 9 w 43"/>
                <a:gd name="T29" fmla="*/ 59 h 59"/>
                <a:gd name="T30" fmla="*/ 6 w 43"/>
                <a:gd name="T31" fmla="*/ 59 h 59"/>
                <a:gd name="T32" fmla="*/ 4 w 43"/>
                <a:gd name="T33" fmla="*/ 59 h 59"/>
                <a:gd name="T34" fmla="*/ 0 w 43"/>
                <a:gd name="T35" fmla="*/ 59 h 59"/>
                <a:gd name="T36" fmla="*/ 8 w 43"/>
                <a:gd name="T37" fmla="*/ 55 h 59"/>
                <a:gd name="T38" fmla="*/ 11 w 43"/>
                <a:gd name="T39" fmla="*/ 54 h 59"/>
                <a:gd name="T40" fmla="*/ 14 w 43"/>
                <a:gd name="T41" fmla="*/ 51 h 59"/>
                <a:gd name="T42" fmla="*/ 6 w 43"/>
                <a:gd name="T43" fmla="*/ 49 h 59"/>
                <a:gd name="T44" fmla="*/ 14 w 43"/>
                <a:gd name="T45" fmla="*/ 49 h 59"/>
                <a:gd name="T46" fmla="*/ 18 w 43"/>
                <a:gd name="T47" fmla="*/ 47 h 59"/>
                <a:gd name="T48" fmla="*/ 22 w 43"/>
                <a:gd name="T49" fmla="*/ 44 h 59"/>
                <a:gd name="T50" fmla="*/ 14 w 43"/>
                <a:gd name="T51" fmla="*/ 43 h 59"/>
                <a:gd name="T52" fmla="*/ 18 w 43"/>
                <a:gd name="T53" fmla="*/ 43 h 59"/>
                <a:gd name="T54" fmla="*/ 20 w 43"/>
                <a:gd name="T55" fmla="*/ 41 h 59"/>
                <a:gd name="T56" fmla="*/ 22 w 43"/>
                <a:gd name="T57" fmla="*/ 40 h 59"/>
                <a:gd name="T58" fmla="*/ 23 w 43"/>
                <a:gd name="T59" fmla="*/ 39 h 59"/>
                <a:gd name="T60" fmla="*/ 28 w 43"/>
                <a:gd name="T61" fmla="*/ 33 h 59"/>
                <a:gd name="T62" fmla="*/ 29 w 43"/>
                <a:gd name="T63" fmla="*/ 23 h 59"/>
                <a:gd name="T64" fmla="*/ 29 w 43"/>
                <a:gd name="T65" fmla="*/ 20 h 59"/>
                <a:gd name="T66" fmla="*/ 32 w 43"/>
                <a:gd name="T67" fmla="*/ 19 h 59"/>
                <a:gd name="T68" fmla="*/ 34 w 43"/>
                <a:gd name="T69" fmla="*/ 17 h 59"/>
                <a:gd name="T70" fmla="*/ 32 w 43"/>
                <a:gd name="T71" fmla="*/ 13 h 59"/>
                <a:gd name="T72" fmla="*/ 31 w 43"/>
                <a:gd name="T73" fmla="*/ 12 h 59"/>
                <a:gd name="T74" fmla="*/ 29 w 43"/>
                <a:gd name="T75" fmla="*/ 11 h 59"/>
                <a:gd name="T76" fmla="*/ 29 w 43"/>
                <a:gd name="T77" fmla="*/ 7 h 59"/>
                <a:gd name="T78" fmla="*/ 29 w 43"/>
                <a:gd name="T79" fmla="*/ 3 h 59"/>
                <a:gd name="T80" fmla="*/ 31 w 43"/>
                <a:gd name="T81" fmla="*/ 0 h 59"/>
                <a:gd name="T82" fmla="*/ 32 w 43"/>
                <a:gd name="T83" fmla="*/ 0 h 5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"/>
                <a:gd name="T127" fmla="*/ 0 h 59"/>
                <a:gd name="T128" fmla="*/ 43 w 43"/>
                <a:gd name="T129" fmla="*/ 59 h 5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" h="59">
                  <a:moveTo>
                    <a:pt x="32" y="0"/>
                  </a:moveTo>
                  <a:lnTo>
                    <a:pt x="31" y="3"/>
                  </a:lnTo>
                  <a:lnTo>
                    <a:pt x="31" y="7"/>
                  </a:lnTo>
                  <a:lnTo>
                    <a:pt x="34" y="12"/>
                  </a:lnTo>
                  <a:lnTo>
                    <a:pt x="37" y="16"/>
                  </a:lnTo>
                  <a:lnTo>
                    <a:pt x="42" y="19"/>
                  </a:lnTo>
                  <a:lnTo>
                    <a:pt x="43" y="22"/>
                  </a:lnTo>
                  <a:lnTo>
                    <a:pt x="42" y="24"/>
                  </a:lnTo>
                  <a:lnTo>
                    <a:pt x="29" y="35"/>
                  </a:lnTo>
                  <a:lnTo>
                    <a:pt x="26" y="40"/>
                  </a:lnTo>
                  <a:lnTo>
                    <a:pt x="25" y="44"/>
                  </a:lnTo>
                  <a:lnTo>
                    <a:pt x="22" y="47"/>
                  </a:lnTo>
                  <a:lnTo>
                    <a:pt x="18" y="51"/>
                  </a:lnTo>
                  <a:lnTo>
                    <a:pt x="14" y="57"/>
                  </a:lnTo>
                  <a:lnTo>
                    <a:pt x="9" y="59"/>
                  </a:lnTo>
                  <a:lnTo>
                    <a:pt x="6" y="59"/>
                  </a:lnTo>
                  <a:lnTo>
                    <a:pt x="4" y="59"/>
                  </a:lnTo>
                  <a:lnTo>
                    <a:pt x="0" y="59"/>
                  </a:lnTo>
                  <a:lnTo>
                    <a:pt x="8" y="55"/>
                  </a:lnTo>
                  <a:lnTo>
                    <a:pt x="11" y="54"/>
                  </a:lnTo>
                  <a:lnTo>
                    <a:pt x="14" y="51"/>
                  </a:lnTo>
                  <a:lnTo>
                    <a:pt x="6" y="49"/>
                  </a:lnTo>
                  <a:lnTo>
                    <a:pt x="14" y="49"/>
                  </a:lnTo>
                  <a:lnTo>
                    <a:pt x="18" y="47"/>
                  </a:lnTo>
                  <a:lnTo>
                    <a:pt x="22" y="44"/>
                  </a:lnTo>
                  <a:lnTo>
                    <a:pt x="14" y="43"/>
                  </a:lnTo>
                  <a:lnTo>
                    <a:pt x="18" y="43"/>
                  </a:lnTo>
                  <a:lnTo>
                    <a:pt x="20" y="41"/>
                  </a:lnTo>
                  <a:lnTo>
                    <a:pt x="22" y="40"/>
                  </a:lnTo>
                  <a:lnTo>
                    <a:pt x="23" y="39"/>
                  </a:lnTo>
                  <a:lnTo>
                    <a:pt x="28" y="33"/>
                  </a:lnTo>
                  <a:lnTo>
                    <a:pt x="29" y="23"/>
                  </a:lnTo>
                  <a:lnTo>
                    <a:pt x="29" y="20"/>
                  </a:lnTo>
                  <a:lnTo>
                    <a:pt x="32" y="19"/>
                  </a:lnTo>
                  <a:lnTo>
                    <a:pt x="34" y="17"/>
                  </a:lnTo>
                  <a:lnTo>
                    <a:pt x="32" y="13"/>
                  </a:lnTo>
                  <a:lnTo>
                    <a:pt x="31" y="12"/>
                  </a:lnTo>
                  <a:lnTo>
                    <a:pt x="29" y="11"/>
                  </a:lnTo>
                  <a:lnTo>
                    <a:pt x="29" y="7"/>
                  </a:lnTo>
                  <a:lnTo>
                    <a:pt x="29" y="3"/>
                  </a:lnTo>
                  <a:lnTo>
                    <a:pt x="31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20285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69" name="Freeform 1544"/>
            <p:cNvSpPr>
              <a:spLocks/>
            </p:cNvSpPr>
            <p:nvPr/>
          </p:nvSpPr>
          <p:spPr bwMode="auto">
            <a:xfrm>
              <a:off x="852" y="1628"/>
              <a:ext cx="27" cy="27"/>
            </a:xfrm>
            <a:custGeom>
              <a:avLst/>
              <a:gdLst>
                <a:gd name="T0" fmla="*/ 27 w 27"/>
                <a:gd name="T1" fmla="*/ 0 h 27"/>
                <a:gd name="T2" fmla="*/ 25 w 27"/>
                <a:gd name="T3" fmla="*/ 3 h 27"/>
                <a:gd name="T4" fmla="*/ 24 w 27"/>
                <a:gd name="T5" fmla="*/ 5 h 27"/>
                <a:gd name="T6" fmla="*/ 22 w 27"/>
                <a:gd name="T7" fmla="*/ 6 h 27"/>
                <a:gd name="T8" fmla="*/ 22 w 27"/>
                <a:gd name="T9" fmla="*/ 8 h 27"/>
                <a:gd name="T10" fmla="*/ 20 w 27"/>
                <a:gd name="T11" fmla="*/ 9 h 27"/>
                <a:gd name="T12" fmla="*/ 19 w 27"/>
                <a:gd name="T13" fmla="*/ 10 h 27"/>
                <a:gd name="T14" fmla="*/ 17 w 27"/>
                <a:gd name="T15" fmla="*/ 13 h 27"/>
                <a:gd name="T16" fmla="*/ 16 w 27"/>
                <a:gd name="T17" fmla="*/ 14 h 27"/>
                <a:gd name="T18" fmla="*/ 13 w 27"/>
                <a:gd name="T19" fmla="*/ 16 h 27"/>
                <a:gd name="T20" fmla="*/ 11 w 27"/>
                <a:gd name="T21" fmla="*/ 17 h 27"/>
                <a:gd name="T22" fmla="*/ 8 w 27"/>
                <a:gd name="T23" fmla="*/ 20 h 27"/>
                <a:gd name="T24" fmla="*/ 8 w 27"/>
                <a:gd name="T25" fmla="*/ 21 h 27"/>
                <a:gd name="T26" fmla="*/ 5 w 27"/>
                <a:gd name="T27" fmla="*/ 22 h 27"/>
                <a:gd name="T28" fmla="*/ 3 w 27"/>
                <a:gd name="T29" fmla="*/ 25 h 27"/>
                <a:gd name="T30" fmla="*/ 0 w 27"/>
                <a:gd name="T31" fmla="*/ 27 h 2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7"/>
                <a:gd name="T49" fmla="*/ 0 h 27"/>
                <a:gd name="T50" fmla="*/ 27 w 27"/>
                <a:gd name="T51" fmla="*/ 27 h 2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7" h="27">
                  <a:moveTo>
                    <a:pt x="27" y="0"/>
                  </a:moveTo>
                  <a:lnTo>
                    <a:pt x="25" y="3"/>
                  </a:lnTo>
                  <a:lnTo>
                    <a:pt x="24" y="5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0" y="9"/>
                  </a:lnTo>
                  <a:lnTo>
                    <a:pt x="19" y="10"/>
                  </a:lnTo>
                  <a:lnTo>
                    <a:pt x="17" y="13"/>
                  </a:lnTo>
                  <a:lnTo>
                    <a:pt x="16" y="14"/>
                  </a:lnTo>
                  <a:lnTo>
                    <a:pt x="13" y="16"/>
                  </a:lnTo>
                  <a:lnTo>
                    <a:pt x="11" y="17"/>
                  </a:lnTo>
                  <a:lnTo>
                    <a:pt x="8" y="20"/>
                  </a:lnTo>
                  <a:lnTo>
                    <a:pt x="8" y="21"/>
                  </a:lnTo>
                  <a:lnTo>
                    <a:pt x="5" y="22"/>
                  </a:lnTo>
                  <a:lnTo>
                    <a:pt x="3" y="25"/>
                  </a:lnTo>
                  <a:lnTo>
                    <a:pt x="0" y="2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70" name="Freeform 1545"/>
            <p:cNvSpPr>
              <a:spLocks/>
            </p:cNvSpPr>
            <p:nvPr/>
          </p:nvSpPr>
          <p:spPr bwMode="auto">
            <a:xfrm>
              <a:off x="835" y="1639"/>
              <a:ext cx="20" cy="27"/>
            </a:xfrm>
            <a:custGeom>
              <a:avLst/>
              <a:gdLst>
                <a:gd name="T0" fmla="*/ 20 w 20"/>
                <a:gd name="T1" fmla="*/ 0 h 27"/>
                <a:gd name="T2" fmla="*/ 17 w 20"/>
                <a:gd name="T3" fmla="*/ 6 h 27"/>
                <a:gd name="T4" fmla="*/ 16 w 20"/>
                <a:gd name="T5" fmla="*/ 8 h 27"/>
                <a:gd name="T6" fmla="*/ 14 w 20"/>
                <a:gd name="T7" fmla="*/ 9 h 27"/>
                <a:gd name="T8" fmla="*/ 13 w 20"/>
                <a:gd name="T9" fmla="*/ 11 h 27"/>
                <a:gd name="T10" fmla="*/ 11 w 20"/>
                <a:gd name="T11" fmla="*/ 13 h 27"/>
                <a:gd name="T12" fmla="*/ 9 w 20"/>
                <a:gd name="T13" fmla="*/ 16 h 27"/>
                <a:gd name="T14" fmla="*/ 6 w 20"/>
                <a:gd name="T15" fmla="*/ 20 h 27"/>
                <a:gd name="T16" fmla="*/ 0 w 20"/>
                <a:gd name="T17" fmla="*/ 27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27"/>
                <a:gd name="T29" fmla="*/ 20 w 20"/>
                <a:gd name="T30" fmla="*/ 27 h 2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27">
                  <a:moveTo>
                    <a:pt x="20" y="0"/>
                  </a:moveTo>
                  <a:lnTo>
                    <a:pt x="17" y="6"/>
                  </a:lnTo>
                  <a:lnTo>
                    <a:pt x="16" y="8"/>
                  </a:lnTo>
                  <a:lnTo>
                    <a:pt x="14" y="9"/>
                  </a:lnTo>
                  <a:lnTo>
                    <a:pt x="13" y="11"/>
                  </a:lnTo>
                  <a:lnTo>
                    <a:pt x="11" y="13"/>
                  </a:lnTo>
                  <a:lnTo>
                    <a:pt x="9" y="16"/>
                  </a:lnTo>
                  <a:lnTo>
                    <a:pt x="6" y="20"/>
                  </a:lnTo>
                  <a:lnTo>
                    <a:pt x="0" y="2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71" name="Freeform 1546"/>
            <p:cNvSpPr>
              <a:spLocks/>
            </p:cNvSpPr>
            <p:nvPr/>
          </p:nvSpPr>
          <p:spPr bwMode="auto">
            <a:xfrm>
              <a:off x="826" y="1638"/>
              <a:ext cx="23" cy="27"/>
            </a:xfrm>
            <a:custGeom>
              <a:avLst/>
              <a:gdLst>
                <a:gd name="T0" fmla="*/ 23 w 23"/>
                <a:gd name="T1" fmla="*/ 0 h 27"/>
                <a:gd name="T2" fmla="*/ 18 w 23"/>
                <a:gd name="T3" fmla="*/ 9 h 27"/>
                <a:gd name="T4" fmla="*/ 17 w 23"/>
                <a:gd name="T5" fmla="*/ 10 h 27"/>
                <a:gd name="T6" fmla="*/ 15 w 23"/>
                <a:gd name="T7" fmla="*/ 11 h 27"/>
                <a:gd name="T8" fmla="*/ 14 w 23"/>
                <a:gd name="T9" fmla="*/ 14 h 27"/>
                <a:gd name="T10" fmla="*/ 11 w 23"/>
                <a:gd name="T11" fmla="*/ 15 h 27"/>
                <a:gd name="T12" fmla="*/ 9 w 23"/>
                <a:gd name="T13" fmla="*/ 16 h 27"/>
                <a:gd name="T14" fmla="*/ 9 w 23"/>
                <a:gd name="T15" fmla="*/ 17 h 27"/>
                <a:gd name="T16" fmla="*/ 8 w 23"/>
                <a:gd name="T17" fmla="*/ 18 h 27"/>
                <a:gd name="T18" fmla="*/ 6 w 23"/>
                <a:gd name="T19" fmla="*/ 20 h 27"/>
                <a:gd name="T20" fmla="*/ 4 w 23"/>
                <a:gd name="T21" fmla="*/ 22 h 27"/>
                <a:gd name="T22" fmla="*/ 1 w 23"/>
                <a:gd name="T23" fmla="*/ 25 h 27"/>
                <a:gd name="T24" fmla="*/ 0 w 23"/>
                <a:gd name="T25" fmla="*/ 27 h 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"/>
                <a:gd name="T40" fmla="*/ 0 h 27"/>
                <a:gd name="T41" fmla="*/ 23 w 23"/>
                <a:gd name="T42" fmla="*/ 27 h 2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" h="27">
                  <a:moveTo>
                    <a:pt x="23" y="0"/>
                  </a:moveTo>
                  <a:lnTo>
                    <a:pt x="18" y="9"/>
                  </a:lnTo>
                  <a:lnTo>
                    <a:pt x="17" y="10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1" y="15"/>
                  </a:lnTo>
                  <a:lnTo>
                    <a:pt x="9" y="16"/>
                  </a:lnTo>
                  <a:lnTo>
                    <a:pt x="9" y="17"/>
                  </a:lnTo>
                  <a:lnTo>
                    <a:pt x="8" y="18"/>
                  </a:lnTo>
                  <a:lnTo>
                    <a:pt x="6" y="20"/>
                  </a:lnTo>
                  <a:lnTo>
                    <a:pt x="4" y="22"/>
                  </a:lnTo>
                  <a:lnTo>
                    <a:pt x="1" y="25"/>
                  </a:lnTo>
                  <a:lnTo>
                    <a:pt x="0" y="2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72" name="Freeform 1547"/>
            <p:cNvSpPr>
              <a:spLocks/>
            </p:cNvSpPr>
            <p:nvPr/>
          </p:nvSpPr>
          <p:spPr bwMode="auto">
            <a:xfrm>
              <a:off x="816" y="1621"/>
              <a:ext cx="42" cy="34"/>
            </a:xfrm>
            <a:custGeom>
              <a:avLst/>
              <a:gdLst>
                <a:gd name="T0" fmla="*/ 42 w 42"/>
                <a:gd name="T1" fmla="*/ 0 h 34"/>
                <a:gd name="T2" fmla="*/ 39 w 42"/>
                <a:gd name="T3" fmla="*/ 4 h 34"/>
                <a:gd name="T4" fmla="*/ 36 w 42"/>
                <a:gd name="T5" fmla="*/ 7 h 34"/>
                <a:gd name="T6" fmla="*/ 33 w 42"/>
                <a:gd name="T7" fmla="*/ 11 h 34"/>
                <a:gd name="T8" fmla="*/ 30 w 42"/>
                <a:gd name="T9" fmla="*/ 16 h 34"/>
                <a:gd name="T10" fmla="*/ 27 w 42"/>
                <a:gd name="T11" fmla="*/ 20 h 34"/>
                <a:gd name="T12" fmla="*/ 24 w 42"/>
                <a:gd name="T13" fmla="*/ 23 h 34"/>
                <a:gd name="T14" fmla="*/ 22 w 42"/>
                <a:gd name="T15" fmla="*/ 24 h 34"/>
                <a:gd name="T16" fmla="*/ 21 w 42"/>
                <a:gd name="T17" fmla="*/ 26 h 34"/>
                <a:gd name="T18" fmla="*/ 18 w 42"/>
                <a:gd name="T19" fmla="*/ 29 h 34"/>
                <a:gd name="T20" fmla="*/ 16 w 42"/>
                <a:gd name="T21" fmla="*/ 31 h 34"/>
                <a:gd name="T22" fmla="*/ 14 w 42"/>
                <a:gd name="T23" fmla="*/ 32 h 34"/>
                <a:gd name="T24" fmla="*/ 13 w 42"/>
                <a:gd name="T25" fmla="*/ 33 h 34"/>
                <a:gd name="T26" fmla="*/ 11 w 42"/>
                <a:gd name="T27" fmla="*/ 33 h 34"/>
                <a:gd name="T28" fmla="*/ 10 w 42"/>
                <a:gd name="T29" fmla="*/ 34 h 34"/>
                <a:gd name="T30" fmla="*/ 10 w 42"/>
                <a:gd name="T31" fmla="*/ 34 h 34"/>
                <a:gd name="T32" fmla="*/ 7 w 42"/>
                <a:gd name="T33" fmla="*/ 34 h 34"/>
                <a:gd name="T34" fmla="*/ 5 w 42"/>
                <a:gd name="T35" fmla="*/ 34 h 34"/>
                <a:gd name="T36" fmla="*/ 4 w 42"/>
                <a:gd name="T37" fmla="*/ 34 h 34"/>
                <a:gd name="T38" fmla="*/ 4 w 42"/>
                <a:gd name="T39" fmla="*/ 34 h 34"/>
                <a:gd name="T40" fmla="*/ 2 w 42"/>
                <a:gd name="T41" fmla="*/ 33 h 34"/>
                <a:gd name="T42" fmla="*/ 0 w 42"/>
                <a:gd name="T43" fmla="*/ 32 h 3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2"/>
                <a:gd name="T67" fmla="*/ 0 h 34"/>
                <a:gd name="T68" fmla="*/ 42 w 42"/>
                <a:gd name="T69" fmla="*/ 34 h 3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2" h="34">
                  <a:moveTo>
                    <a:pt x="42" y="0"/>
                  </a:moveTo>
                  <a:lnTo>
                    <a:pt x="39" y="4"/>
                  </a:lnTo>
                  <a:lnTo>
                    <a:pt x="36" y="7"/>
                  </a:lnTo>
                  <a:lnTo>
                    <a:pt x="33" y="11"/>
                  </a:lnTo>
                  <a:lnTo>
                    <a:pt x="30" y="16"/>
                  </a:lnTo>
                  <a:lnTo>
                    <a:pt x="27" y="20"/>
                  </a:lnTo>
                  <a:lnTo>
                    <a:pt x="24" y="23"/>
                  </a:lnTo>
                  <a:lnTo>
                    <a:pt x="22" y="24"/>
                  </a:lnTo>
                  <a:lnTo>
                    <a:pt x="21" y="26"/>
                  </a:lnTo>
                  <a:lnTo>
                    <a:pt x="18" y="29"/>
                  </a:lnTo>
                  <a:lnTo>
                    <a:pt x="16" y="31"/>
                  </a:lnTo>
                  <a:lnTo>
                    <a:pt x="14" y="32"/>
                  </a:lnTo>
                  <a:lnTo>
                    <a:pt x="13" y="33"/>
                  </a:lnTo>
                  <a:lnTo>
                    <a:pt x="11" y="33"/>
                  </a:lnTo>
                  <a:lnTo>
                    <a:pt x="10" y="34"/>
                  </a:lnTo>
                  <a:lnTo>
                    <a:pt x="7" y="34"/>
                  </a:lnTo>
                  <a:lnTo>
                    <a:pt x="5" y="34"/>
                  </a:lnTo>
                  <a:lnTo>
                    <a:pt x="4" y="34"/>
                  </a:lnTo>
                  <a:lnTo>
                    <a:pt x="2" y="33"/>
                  </a:lnTo>
                  <a:lnTo>
                    <a:pt x="0" y="3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73" name="Freeform 1548"/>
            <p:cNvSpPr>
              <a:spLocks/>
            </p:cNvSpPr>
            <p:nvPr/>
          </p:nvSpPr>
          <p:spPr bwMode="auto">
            <a:xfrm>
              <a:off x="834" y="1587"/>
              <a:ext cx="18" cy="38"/>
            </a:xfrm>
            <a:custGeom>
              <a:avLst/>
              <a:gdLst>
                <a:gd name="T0" fmla="*/ 18 w 18"/>
                <a:gd name="T1" fmla="*/ 0 h 38"/>
                <a:gd name="T2" fmla="*/ 14 w 18"/>
                <a:gd name="T3" fmla="*/ 4 h 38"/>
                <a:gd name="T4" fmla="*/ 9 w 18"/>
                <a:gd name="T5" fmla="*/ 8 h 38"/>
                <a:gd name="T6" fmla="*/ 7 w 18"/>
                <a:gd name="T7" fmla="*/ 13 h 38"/>
                <a:gd name="T8" fmla="*/ 6 w 18"/>
                <a:gd name="T9" fmla="*/ 18 h 38"/>
                <a:gd name="T10" fmla="*/ 4 w 18"/>
                <a:gd name="T11" fmla="*/ 23 h 38"/>
                <a:gd name="T12" fmla="*/ 3 w 18"/>
                <a:gd name="T13" fmla="*/ 28 h 38"/>
                <a:gd name="T14" fmla="*/ 1 w 18"/>
                <a:gd name="T15" fmla="*/ 33 h 38"/>
                <a:gd name="T16" fmla="*/ 0 w 18"/>
                <a:gd name="T17" fmla="*/ 38 h 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38"/>
                <a:gd name="T29" fmla="*/ 18 w 18"/>
                <a:gd name="T30" fmla="*/ 38 h 3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38">
                  <a:moveTo>
                    <a:pt x="18" y="0"/>
                  </a:moveTo>
                  <a:lnTo>
                    <a:pt x="14" y="4"/>
                  </a:lnTo>
                  <a:lnTo>
                    <a:pt x="9" y="8"/>
                  </a:lnTo>
                  <a:lnTo>
                    <a:pt x="7" y="13"/>
                  </a:lnTo>
                  <a:lnTo>
                    <a:pt x="6" y="18"/>
                  </a:lnTo>
                  <a:lnTo>
                    <a:pt x="4" y="23"/>
                  </a:lnTo>
                  <a:lnTo>
                    <a:pt x="3" y="28"/>
                  </a:lnTo>
                  <a:lnTo>
                    <a:pt x="1" y="33"/>
                  </a:lnTo>
                  <a:lnTo>
                    <a:pt x="0" y="3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74" name="Freeform 1549"/>
            <p:cNvSpPr>
              <a:spLocks/>
            </p:cNvSpPr>
            <p:nvPr/>
          </p:nvSpPr>
          <p:spPr bwMode="auto">
            <a:xfrm>
              <a:off x="802" y="1593"/>
              <a:ext cx="13" cy="71"/>
            </a:xfrm>
            <a:custGeom>
              <a:avLst/>
              <a:gdLst>
                <a:gd name="T0" fmla="*/ 13 w 13"/>
                <a:gd name="T1" fmla="*/ 0 h 71"/>
                <a:gd name="T2" fmla="*/ 11 w 13"/>
                <a:gd name="T3" fmla="*/ 2 h 71"/>
                <a:gd name="T4" fmla="*/ 8 w 13"/>
                <a:gd name="T5" fmla="*/ 5 h 71"/>
                <a:gd name="T6" fmla="*/ 7 w 13"/>
                <a:gd name="T7" fmla="*/ 7 h 71"/>
                <a:gd name="T8" fmla="*/ 5 w 13"/>
                <a:gd name="T9" fmla="*/ 9 h 71"/>
                <a:gd name="T10" fmla="*/ 3 w 13"/>
                <a:gd name="T11" fmla="*/ 12 h 71"/>
                <a:gd name="T12" fmla="*/ 3 w 13"/>
                <a:gd name="T13" fmla="*/ 14 h 71"/>
                <a:gd name="T14" fmla="*/ 2 w 13"/>
                <a:gd name="T15" fmla="*/ 17 h 71"/>
                <a:gd name="T16" fmla="*/ 2 w 13"/>
                <a:gd name="T17" fmla="*/ 19 h 71"/>
                <a:gd name="T18" fmla="*/ 0 w 13"/>
                <a:gd name="T19" fmla="*/ 35 h 71"/>
                <a:gd name="T20" fmla="*/ 0 w 13"/>
                <a:gd name="T21" fmla="*/ 36 h 71"/>
                <a:gd name="T22" fmla="*/ 0 w 13"/>
                <a:gd name="T23" fmla="*/ 38 h 71"/>
                <a:gd name="T24" fmla="*/ 0 w 13"/>
                <a:gd name="T25" fmla="*/ 39 h 71"/>
                <a:gd name="T26" fmla="*/ 2 w 13"/>
                <a:gd name="T27" fmla="*/ 40 h 71"/>
                <a:gd name="T28" fmla="*/ 3 w 13"/>
                <a:gd name="T29" fmla="*/ 41 h 71"/>
                <a:gd name="T30" fmla="*/ 5 w 13"/>
                <a:gd name="T31" fmla="*/ 44 h 71"/>
                <a:gd name="T32" fmla="*/ 7 w 13"/>
                <a:gd name="T33" fmla="*/ 45 h 71"/>
                <a:gd name="T34" fmla="*/ 8 w 13"/>
                <a:gd name="T35" fmla="*/ 48 h 71"/>
                <a:gd name="T36" fmla="*/ 8 w 13"/>
                <a:gd name="T37" fmla="*/ 48 h 71"/>
                <a:gd name="T38" fmla="*/ 10 w 13"/>
                <a:gd name="T39" fmla="*/ 49 h 71"/>
                <a:gd name="T40" fmla="*/ 10 w 13"/>
                <a:gd name="T41" fmla="*/ 50 h 71"/>
                <a:gd name="T42" fmla="*/ 10 w 13"/>
                <a:gd name="T43" fmla="*/ 52 h 71"/>
                <a:gd name="T44" fmla="*/ 8 w 13"/>
                <a:gd name="T45" fmla="*/ 54 h 71"/>
                <a:gd name="T46" fmla="*/ 8 w 13"/>
                <a:gd name="T47" fmla="*/ 55 h 71"/>
                <a:gd name="T48" fmla="*/ 8 w 13"/>
                <a:gd name="T49" fmla="*/ 57 h 71"/>
                <a:gd name="T50" fmla="*/ 7 w 13"/>
                <a:gd name="T51" fmla="*/ 59 h 71"/>
                <a:gd name="T52" fmla="*/ 7 w 13"/>
                <a:gd name="T53" fmla="*/ 59 h 71"/>
                <a:gd name="T54" fmla="*/ 7 w 13"/>
                <a:gd name="T55" fmla="*/ 60 h 71"/>
                <a:gd name="T56" fmla="*/ 5 w 13"/>
                <a:gd name="T57" fmla="*/ 61 h 71"/>
                <a:gd name="T58" fmla="*/ 5 w 13"/>
                <a:gd name="T59" fmla="*/ 63 h 71"/>
                <a:gd name="T60" fmla="*/ 3 w 13"/>
                <a:gd name="T61" fmla="*/ 63 h 71"/>
                <a:gd name="T62" fmla="*/ 3 w 13"/>
                <a:gd name="T63" fmla="*/ 65 h 71"/>
                <a:gd name="T64" fmla="*/ 5 w 13"/>
                <a:gd name="T65" fmla="*/ 66 h 71"/>
                <a:gd name="T66" fmla="*/ 5 w 13"/>
                <a:gd name="T67" fmla="*/ 67 h 71"/>
                <a:gd name="T68" fmla="*/ 10 w 13"/>
                <a:gd name="T69" fmla="*/ 71 h 7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"/>
                <a:gd name="T106" fmla="*/ 0 h 71"/>
                <a:gd name="T107" fmla="*/ 13 w 13"/>
                <a:gd name="T108" fmla="*/ 71 h 7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" h="71">
                  <a:moveTo>
                    <a:pt x="13" y="0"/>
                  </a:moveTo>
                  <a:lnTo>
                    <a:pt x="11" y="2"/>
                  </a:lnTo>
                  <a:lnTo>
                    <a:pt x="8" y="5"/>
                  </a:lnTo>
                  <a:lnTo>
                    <a:pt x="7" y="7"/>
                  </a:lnTo>
                  <a:lnTo>
                    <a:pt x="5" y="9"/>
                  </a:lnTo>
                  <a:lnTo>
                    <a:pt x="3" y="12"/>
                  </a:lnTo>
                  <a:lnTo>
                    <a:pt x="3" y="14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0" y="35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39"/>
                  </a:lnTo>
                  <a:lnTo>
                    <a:pt x="2" y="40"/>
                  </a:lnTo>
                  <a:lnTo>
                    <a:pt x="3" y="41"/>
                  </a:lnTo>
                  <a:lnTo>
                    <a:pt x="5" y="44"/>
                  </a:lnTo>
                  <a:lnTo>
                    <a:pt x="7" y="45"/>
                  </a:lnTo>
                  <a:lnTo>
                    <a:pt x="8" y="48"/>
                  </a:lnTo>
                  <a:lnTo>
                    <a:pt x="10" y="49"/>
                  </a:lnTo>
                  <a:lnTo>
                    <a:pt x="10" y="50"/>
                  </a:lnTo>
                  <a:lnTo>
                    <a:pt x="10" y="52"/>
                  </a:lnTo>
                  <a:lnTo>
                    <a:pt x="8" y="54"/>
                  </a:lnTo>
                  <a:lnTo>
                    <a:pt x="8" y="55"/>
                  </a:lnTo>
                  <a:lnTo>
                    <a:pt x="8" y="57"/>
                  </a:lnTo>
                  <a:lnTo>
                    <a:pt x="7" y="59"/>
                  </a:lnTo>
                  <a:lnTo>
                    <a:pt x="7" y="60"/>
                  </a:lnTo>
                  <a:lnTo>
                    <a:pt x="5" y="61"/>
                  </a:lnTo>
                  <a:lnTo>
                    <a:pt x="5" y="63"/>
                  </a:lnTo>
                  <a:lnTo>
                    <a:pt x="3" y="63"/>
                  </a:lnTo>
                  <a:lnTo>
                    <a:pt x="3" y="65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10" y="7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75" name="Freeform 1550"/>
            <p:cNvSpPr>
              <a:spLocks/>
            </p:cNvSpPr>
            <p:nvPr/>
          </p:nvSpPr>
          <p:spPr bwMode="auto">
            <a:xfrm>
              <a:off x="802" y="1691"/>
              <a:ext cx="25" cy="33"/>
            </a:xfrm>
            <a:custGeom>
              <a:avLst/>
              <a:gdLst>
                <a:gd name="T0" fmla="*/ 2 w 25"/>
                <a:gd name="T1" fmla="*/ 0 h 33"/>
                <a:gd name="T2" fmla="*/ 2 w 25"/>
                <a:gd name="T3" fmla="*/ 2 h 33"/>
                <a:gd name="T4" fmla="*/ 2 w 25"/>
                <a:gd name="T5" fmla="*/ 5 h 33"/>
                <a:gd name="T6" fmla="*/ 0 w 25"/>
                <a:gd name="T7" fmla="*/ 7 h 33"/>
                <a:gd name="T8" fmla="*/ 0 w 25"/>
                <a:gd name="T9" fmla="*/ 8 h 33"/>
                <a:gd name="T10" fmla="*/ 0 w 25"/>
                <a:gd name="T11" fmla="*/ 10 h 33"/>
                <a:gd name="T12" fmla="*/ 0 w 25"/>
                <a:gd name="T13" fmla="*/ 12 h 33"/>
                <a:gd name="T14" fmla="*/ 2 w 25"/>
                <a:gd name="T15" fmla="*/ 13 h 33"/>
                <a:gd name="T16" fmla="*/ 2 w 25"/>
                <a:gd name="T17" fmla="*/ 15 h 33"/>
                <a:gd name="T18" fmla="*/ 2 w 25"/>
                <a:gd name="T19" fmla="*/ 16 h 33"/>
                <a:gd name="T20" fmla="*/ 3 w 25"/>
                <a:gd name="T21" fmla="*/ 17 h 33"/>
                <a:gd name="T22" fmla="*/ 3 w 25"/>
                <a:gd name="T23" fmla="*/ 18 h 33"/>
                <a:gd name="T24" fmla="*/ 3 w 25"/>
                <a:gd name="T25" fmla="*/ 19 h 33"/>
                <a:gd name="T26" fmla="*/ 5 w 25"/>
                <a:gd name="T27" fmla="*/ 19 h 33"/>
                <a:gd name="T28" fmla="*/ 7 w 25"/>
                <a:gd name="T29" fmla="*/ 21 h 33"/>
                <a:gd name="T30" fmla="*/ 7 w 25"/>
                <a:gd name="T31" fmla="*/ 22 h 33"/>
                <a:gd name="T32" fmla="*/ 8 w 25"/>
                <a:gd name="T33" fmla="*/ 22 h 33"/>
                <a:gd name="T34" fmla="*/ 8 w 25"/>
                <a:gd name="T35" fmla="*/ 23 h 33"/>
                <a:gd name="T36" fmla="*/ 10 w 25"/>
                <a:gd name="T37" fmla="*/ 23 h 33"/>
                <a:gd name="T38" fmla="*/ 11 w 25"/>
                <a:gd name="T39" fmla="*/ 24 h 33"/>
                <a:gd name="T40" fmla="*/ 13 w 25"/>
                <a:gd name="T41" fmla="*/ 24 h 33"/>
                <a:gd name="T42" fmla="*/ 13 w 25"/>
                <a:gd name="T43" fmla="*/ 26 h 33"/>
                <a:gd name="T44" fmla="*/ 14 w 25"/>
                <a:gd name="T45" fmla="*/ 26 h 33"/>
                <a:gd name="T46" fmla="*/ 16 w 25"/>
                <a:gd name="T47" fmla="*/ 27 h 33"/>
                <a:gd name="T48" fmla="*/ 16 w 25"/>
                <a:gd name="T49" fmla="*/ 27 h 33"/>
                <a:gd name="T50" fmla="*/ 18 w 25"/>
                <a:gd name="T51" fmla="*/ 28 h 33"/>
                <a:gd name="T52" fmla="*/ 19 w 25"/>
                <a:gd name="T53" fmla="*/ 28 h 33"/>
                <a:gd name="T54" fmla="*/ 19 w 25"/>
                <a:gd name="T55" fmla="*/ 29 h 33"/>
                <a:gd name="T56" fmla="*/ 21 w 25"/>
                <a:gd name="T57" fmla="*/ 29 h 33"/>
                <a:gd name="T58" fmla="*/ 22 w 25"/>
                <a:gd name="T59" fmla="*/ 31 h 33"/>
                <a:gd name="T60" fmla="*/ 24 w 25"/>
                <a:gd name="T61" fmla="*/ 32 h 33"/>
                <a:gd name="T62" fmla="*/ 24 w 25"/>
                <a:gd name="T63" fmla="*/ 32 h 33"/>
                <a:gd name="T64" fmla="*/ 25 w 25"/>
                <a:gd name="T65" fmla="*/ 33 h 3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"/>
                <a:gd name="T100" fmla="*/ 0 h 33"/>
                <a:gd name="T101" fmla="*/ 25 w 25"/>
                <a:gd name="T102" fmla="*/ 33 h 3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" h="33">
                  <a:moveTo>
                    <a:pt x="2" y="0"/>
                  </a:moveTo>
                  <a:lnTo>
                    <a:pt x="2" y="2"/>
                  </a:lnTo>
                  <a:lnTo>
                    <a:pt x="2" y="5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2" y="13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5" y="19"/>
                  </a:lnTo>
                  <a:lnTo>
                    <a:pt x="7" y="21"/>
                  </a:lnTo>
                  <a:lnTo>
                    <a:pt x="7" y="22"/>
                  </a:lnTo>
                  <a:lnTo>
                    <a:pt x="8" y="22"/>
                  </a:lnTo>
                  <a:lnTo>
                    <a:pt x="8" y="23"/>
                  </a:lnTo>
                  <a:lnTo>
                    <a:pt x="10" y="23"/>
                  </a:lnTo>
                  <a:lnTo>
                    <a:pt x="11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4" y="26"/>
                  </a:lnTo>
                  <a:lnTo>
                    <a:pt x="16" y="27"/>
                  </a:lnTo>
                  <a:lnTo>
                    <a:pt x="18" y="28"/>
                  </a:lnTo>
                  <a:lnTo>
                    <a:pt x="19" y="28"/>
                  </a:lnTo>
                  <a:lnTo>
                    <a:pt x="19" y="29"/>
                  </a:lnTo>
                  <a:lnTo>
                    <a:pt x="21" y="29"/>
                  </a:lnTo>
                  <a:lnTo>
                    <a:pt x="22" y="31"/>
                  </a:lnTo>
                  <a:lnTo>
                    <a:pt x="24" y="32"/>
                  </a:lnTo>
                  <a:lnTo>
                    <a:pt x="25" y="3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76" name="Freeform 1551"/>
            <p:cNvSpPr>
              <a:spLocks/>
            </p:cNvSpPr>
            <p:nvPr/>
          </p:nvSpPr>
          <p:spPr bwMode="auto">
            <a:xfrm>
              <a:off x="840" y="1686"/>
              <a:ext cx="18" cy="34"/>
            </a:xfrm>
            <a:custGeom>
              <a:avLst/>
              <a:gdLst>
                <a:gd name="T0" fmla="*/ 8 w 18"/>
                <a:gd name="T1" fmla="*/ 11 h 34"/>
                <a:gd name="T2" fmla="*/ 9 w 18"/>
                <a:gd name="T3" fmla="*/ 11 h 34"/>
                <a:gd name="T4" fmla="*/ 9 w 18"/>
                <a:gd name="T5" fmla="*/ 10 h 34"/>
                <a:gd name="T6" fmla="*/ 12 w 18"/>
                <a:gd name="T7" fmla="*/ 9 h 34"/>
                <a:gd name="T8" fmla="*/ 14 w 18"/>
                <a:gd name="T9" fmla="*/ 7 h 34"/>
                <a:gd name="T10" fmla="*/ 14 w 18"/>
                <a:gd name="T11" fmla="*/ 6 h 34"/>
                <a:gd name="T12" fmla="*/ 15 w 18"/>
                <a:gd name="T13" fmla="*/ 5 h 34"/>
                <a:gd name="T14" fmla="*/ 15 w 18"/>
                <a:gd name="T15" fmla="*/ 4 h 34"/>
                <a:gd name="T16" fmla="*/ 17 w 18"/>
                <a:gd name="T17" fmla="*/ 2 h 34"/>
                <a:gd name="T18" fmla="*/ 18 w 18"/>
                <a:gd name="T19" fmla="*/ 0 h 34"/>
                <a:gd name="T20" fmla="*/ 18 w 18"/>
                <a:gd name="T21" fmla="*/ 2 h 34"/>
                <a:gd name="T22" fmla="*/ 17 w 18"/>
                <a:gd name="T23" fmla="*/ 4 h 34"/>
                <a:gd name="T24" fmla="*/ 17 w 18"/>
                <a:gd name="T25" fmla="*/ 6 h 34"/>
                <a:gd name="T26" fmla="*/ 15 w 18"/>
                <a:gd name="T27" fmla="*/ 9 h 34"/>
                <a:gd name="T28" fmla="*/ 15 w 18"/>
                <a:gd name="T29" fmla="*/ 12 h 34"/>
                <a:gd name="T30" fmla="*/ 14 w 18"/>
                <a:gd name="T31" fmla="*/ 16 h 34"/>
                <a:gd name="T32" fmla="*/ 12 w 18"/>
                <a:gd name="T33" fmla="*/ 20 h 34"/>
                <a:gd name="T34" fmla="*/ 11 w 18"/>
                <a:gd name="T35" fmla="*/ 22 h 34"/>
                <a:gd name="T36" fmla="*/ 9 w 18"/>
                <a:gd name="T37" fmla="*/ 26 h 34"/>
                <a:gd name="T38" fmla="*/ 9 w 18"/>
                <a:gd name="T39" fmla="*/ 27 h 34"/>
                <a:gd name="T40" fmla="*/ 8 w 18"/>
                <a:gd name="T41" fmla="*/ 29 h 34"/>
                <a:gd name="T42" fmla="*/ 8 w 18"/>
                <a:gd name="T43" fmla="*/ 31 h 34"/>
                <a:gd name="T44" fmla="*/ 6 w 18"/>
                <a:gd name="T45" fmla="*/ 32 h 34"/>
                <a:gd name="T46" fmla="*/ 6 w 18"/>
                <a:gd name="T47" fmla="*/ 33 h 34"/>
                <a:gd name="T48" fmla="*/ 4 w 18"/>
                <a:gd name="T49" fmla="*/ 33 h 34"/>
                <a:gd name="T50" fmla="*/ 3 w 18"/>
                <a:gd name="T51" fmla="*/ 34 h 34"/>
                <a:gd name="T52" fmla="*/ 1 w 18"/>
                <a:gd name="T53" fmla="*/ 34 h 34"/>
                <a:gd name="T54" fmla="*/ 0 w 18"/>
                <a:gd name="T55" fmla="*/ 34 h 3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8"/>
                <a:gd name="T85" fmla="*/ 0 h 34"/>
                <a:gd name="T86" fmla="*/ 18 w 18"/>
                <a:gd name="T87" fmla="*/ 34 h 3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8" h="34">
                  <a:moveTo>
                    <a:pt x="8" y="11"/>
                  </a:moveTo>
                  <a:lnTo>
                    <a:pt x="9" y="11"/>
                  </a:lnTo>
                  <a:lnTo>
                    <a:pt x="9" y="10"/>
                  </a:lnTo>
                  <a:lnTo>
                    <a:pt x="12" y="9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5" y="5"/>
                  </a:lnTo>
                  <a:lnTo>
                    <a:pt x="15" y="4"/>
                  </a:lnTo>
                  <a:lnTo>
                    <a:pt x="17" y="2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7" y="4"/>
                  </a:lnTo>
                  <a:lnTo>
                    <a:pt x="17" y="6"/>
                  </a:lnTo>
                  <a:lnTo>
                    <a:pt x="15" y="9"/>
                  </a:lnTo>
                  <a:lnTo>
                    <a:pt x="15" y="12"/>
                  </a:lnTo>
                  <a:lnTo>
                    <a:pt x="14" y="16"/>
                  </a:lnTo>
                  <a:lnTo>
                    <a:pt x="12" y="20"/>
                  </a:lnTo>
                  <a:lnTo>
                    <a:pt x="11" y="22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8" y="29"/>
                  </a:lnTo>
                  <a:lnTo>
                    <a:pt x="8" y="31"/>
                  </a:lnTo>
                  <a:lnTo>
                    <a:pt x="6" y="32"/>
                  </a:lnTo>
                  <a:lnTo>
                    <a:pt x="6" y="33"/>
                  </a:lnTo>
                  <a:lnTo>
                    <a:pt x="4" y="33"/>
                  </a:lnTo>
                  <a:lnTo>
                    <a:pt x="3" y="34"/>
                  </a:lnTo>
                  <a:lnTo>
                    <a:pt x="1" y="34"/>
                  </a:lnTo>
                  <a:lnTo>
                    <a:pt x="0" y="3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77" name="Freeform 1552"/>
            <p:cNvSpPr>
              <a:spLocks/>
            </p:cNvSpPr>
            <p:nvPr/>
          </p:nvSpPr>
          <p:spPr bwMode="auto">
            <a:xfrm>
              <a:off x="804" y="1715"/>
              <a:ext cx="51" cy="40"/>
            </a:xfrm>
            <a:custGeom>
              <a:avLst/>
              <a:gdLst>
                <a:gd name="T0" fmla="*/ 0 w 51"/>
                <a:gd name="T1" fmla="*/ 0 h 40"/>
                <a:gd name="T2" fmla="*/ 3 w 51"/>
                <a:gd name="T3" fmla="*/ 3 h 40"/>
                <a:gd name="T4" fmla="*/ 5 w 51"/>
                <a:gd name="T5" fmla="*/ 4 h 40"/>
                <a:gd name="T6" fmla="*/ 8 w 51"/>
                <a:gd name="T7" fmla="*/ 7 h 40"/>
                <a:gd name="T8" fmla="*/ 9 w 51"/>
                <a:gd name="T9" fmla="*/ 9 h 40"/>
                <a:gd name="T10" fmla="*/ 12 w 51"/>
                <a:gd name="T11" fmla="*/ 11 h 40"/>
                <a:gd name="T12" fmla="*/ 16 w 51"/>
                <a:gd name="T13" fmla="*/ 13 h 40"/>
                <a:gd name="T14" fmla="*/ 20 w 51"/>
                <a:gd name="T15" fmla="*/ 15 h 40"/>
                <a:gd name="T16" fmla="*/ 23 w 51"/>
                <a:gd name="T17" fmla="*/ 16 h 40"/>
                <a:gd name="T18" fmla="*/ 30 w 51"/>
                <a:gd name="T19" fmla="*/ 19 h 40"/>
                <a:gd name="T20" fmla="*/ 33 w 51"/>
                <a:gd name="T21" fmla="*/ 20 h 40"/>
                <a:gd name="T22" fmla="*/ 34 w 51"/>
                <a:gd name="T23" fmla="*/ 21 h 40"/>
                <a:gd name="T24" fmla="*/ 37 w 51"/>
                <a:gd name="T25" fmla="*/ 22 h 40"/>
                <a:gd name="T26" fmla="*/ 39 w 51"/>
                <a:gd name="T27" fmla="*/ 25 h 40"/>
                <a:gd name="T28" fmla="*/ 42 w 51"/>
                <a:gd name="T29" fmla="*/ 26 h 40"/>
                <a:gd name="T30" fmla="*/ 44 w 51"/>
                <a:gd name="T31" fmla="*/ 27 h 40"/>
                <a:gd name="T32" fmla="*/ 45 w 51"/>
                <a:gd name="T33" fmla="*/ 29 h 40"/>
                <a:gd name="T34" fmla="*/ 47 w 51"/>
                <a:gd name="T35" fmla="*/ 30 h 40"/>
                <a:gd name="T36" fmla="*/ 48 w 51"/>
                <a:gd name="T37" fmla="*/ 31 h 40"/>
                <a:gd name="T38" fmla="*/ 50 w 51"/>
                <a:gd name="T39" fmla="*/ 32 h 40"/>
                <a:gd name="T40" fmla="*/ 50 w 51"/>
                <a:gd name="T41" fmla="*/ 34 h 40"/>
                <a:gd name="T42" fmla="*/ 51 w 51"/>
                <a:gd name="T43" fmla="*/ 34 h 40"/>
                <a:gd name="T44" fmla="*/ 51 w 51"/>
                <a:gd name="T45" fmla="*/ 35 h 40"/>
                <a:gd name="T46" fmla="*/ 51 w 51"/>
                <a:gd name="T47" fmla="*/ 37 h 40"/>
                <a:gd name="T48" fmla="*/ 51 w 51"/>
                <a:gd name="T49" fmla="*/ 38 h 40"/>
                <a:gd name="T50" fmla="*/ 51 w 51"/>
                <a:gd name="T51" fmla="*/ 40 h 40"/>
                <a:gd name="T52" fmla="*/ 50 w 51"/>
                <a:gd name="T53" fmla="*/ 40 h 40"/>
                <a:gd name="T54" fmla="*/ 48 w 51"/>
                <a:gd name="T55" fmla="*/ 40 h 40"/>
                <a:gd name="T56" fmla="*/ 47 w 51"/>
                <a:gd name="T57" fmla="*/ 40 h 40"/>
                <a:gd name="T58" fmla="*/ 45 w 51"/>
                <a:gd name="T59" fmla="*/ 40 h 40"/>
                <a:gd name="T60" fmla="*/ 44 w 51"/>
                <a:gd name="T61" fmla="*/ 40 h 40"/>
                <a:gd name="T62" fmla="*/ 40 w 51"/>
                <a:gd name="T63" fmla="*/ 38 h 40"/>
                <a:gd name="T64" fmla="*/ 39 w 51"/>
                <a:gd name="T65" fmla="*/ 38 h 40"/>
                <a:gd name="T66" fmla="*/ 37 w 51"/>
                <a:gd name="T67" fmla="*/ 37 h 40"/>
                <a:gd name="T68" fmla="*/ 34 w 51"/>
                <a:gd name="T69" fmla="*/ 36 h 40"/>
                <a:gd name="T70" fmla="*/ 30 w 51"/>
                <a:gd name="T71" fmla="*/ 35 h 4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"/>
                <a:gd name="T109" fmla="*/ 0 h 40"/>
                <a:gd name="T110" fmla="*/ 51 w 51"/>
                <a:gd name="T111" fmla="*/ 40 h 4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" h="40">
                  <a:moveTo>
                    <a:pt x="0" y="0"/>
                  </a:moveTo>
                  <a:lnTo>
                    <a:pt x="3" y="3"/>
                  </a:lnTo>
                  <a:lnTo>
                    <a:pt x="5" y="4"/>
                  </a:lnTo>
                  <a:lnTo>
                    <a:pt x="8" y="7"/>
                  </a:lnTo>
                  <a:lnTo>
                    <a:pt x="9" y="9"/>
                  </a:lnTo>
                  <a:lnTo>
                    <a:pt x="12" y="11"/>
                  </a:lnTo>
                  <a:lnTo>
                    <a:pt x="16" y="13"/>
                  </a:lnTo>
                  <a:lnTo>
                    <a:pt x="20" y="15"/>
                  </a:lnTo>
                  <a:lnTo>
                    <a:pt x="23" y="16"/>
                  </a:lnTo>
                  <a:lnTo>
                    <a:pt x="30" y="19"/>
                  </a:lnTo>
                  <a:lnTo>
                    <a:pt x="33" y="20"/>
                  </a:lnTo>
                  <a:lnTo>
                    <a:pt x="34" y="21"/>
                  </a:lnTo>
                  <a:lnTo>
                    <a:pt x="37" y="22"/>
                  </a:lnTo>
                  <a:lnTo>
                    <a:pt x="39" y="25"/>
                  </a:lnTo>
                  <a:lnTo>
                    <a:pt x="42" y="26"/>
                  </a:lnTo>
                  <a:lnTo>
                    <a:pt x="44" y="27"/>
                  </a:lnTo>
                  <a:lnTo>
                    <a:pt x="45" y="29"/>
                  </a:lnTo>
                  <a:lnTo>
                    <a:pt x="47" y="30"/>
                  </a:lnTo>
                  <a:lnTo>
                    <a:pt x="48" y="31"/>
                  </a:lnTo>
                  <a:lnTo>
                    <a:pt x="50" y="32"/>
                  </a:lnTo>
                  <a:lnTo>
                    <a:pt x="50" y="34"/>
                  </a:lnTo>
                  <a:lnTo>
                    <a:pt x="51" y="34"/>
                  </a:lnTo>
                  <a:lnTo>
                    <a:pt x="51" y="35"/>
                  </a:lnTo>
                  <a:lnTo>
                    <a:pt x="51" y="37"/>
                  </a:lnTo>
                  <a:lnTo>
                    <a:pt x="51" y="38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40"/>
                  </a:lnTo>
                  <a:lnTo>
                    <a:pt x="47" y="40"/>
                  </a:lnTo>
                  <a:lnTo>
                    <a:pt x="45" y="40"/>
                  </a:lnTo>
                  <a:lnTo>
                    <a:pt x="44" y="40"/>
                  </a:lnTo>
                  <a:lnTo>
                    <a:pt x="40" y="38"/>
                  </a:lnTo>
                  <a:lnTo>
                    <a:pt x="39" y="38"/>
                  </a:lnTo>
                  <a:lnTo>
                    <a:pt x="37" y="37"/>
                  </a:lnTo>
                  <a:lnTo>
                    <a:pt x="34" y="36"/>
                  </a:lnTo>
                  <a:lnTo>
                    <a:pt x="30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78" name="Freeform 1553"/>
            <p:cNvSpPr>
              <a:spLocks/>
            </p:cNvSpPr>
            <p:nvPr/>
          </p:nvSpPr>
          <p:spPr bwMode="auto">
            <a:xfrm>
              <a:off x="796" y="1714"/>
              <a:ext cx="5" cy="37"/>
            </a:xfrm>
            <a:custGeom>
              <a:avLst/>
              <a:gdLst>
                <a:gd name="T0" fmla="*/ 0 w 5"/>
                <a:gd name="T1" fmla="*/ 0 h 37"/>
                <a:gd name="T2" fmla="*/ 3 w 5"/>
                <a:gd name="T3" fmla="*/ 11 h 37"/>
                <a:gd name="T4" fmla="*/ 3 w 5"/>
                <a:gd name="T5" fmla="*/ 12 h 37"/>
                <a:gd name="T6" fmla="*/ 5 w 5"/>
                <a:gd name="T7" fmla="*/ 15 h 37"/>
                <a:gd name="T8" fmla="*/ 5 w 5"/>
                <a:gd name="T9" fmla="*/ 17 h 37"/>
                <a:gd name="T10" fmla="*/ 5 w 5"/>
                <a:gd name="T11" fmla="*/ 21 h 37"/>
                <a:gd name="T12" fmla="*/ 5 w 5"/>
                <a:gd name="T13" fmla="*/ 23 h 37"/>
                <a:gd name="T14" fmla="*/ 5 w 5"/>
                <a:gd name="T15" fmla="*/ 25 h 37"/>
                <a:gd name="T16" fmla="*/ 5 w 5"/>
                <a:gd name="T17" fmla="*/ 27 h 37"/>
                <a:gd name="T18" fmla="*/ 5 w 5"/>
                <a:gd name="T19" fmla="*/ 28 h 37"/>
                <a:gd name="T20" fmla="*/ 3 w 5"/>
                <a:gd name="T21" fmla="*/ 31 h 37"/>
                <a:gd name="T22" fmla="*/ 3 w 5"/>
                <a:gd name="T23" fmla="*/ 37 h 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37"/>
                <a:gd name="T38" fmla="*/ 5 w 5"/>
                <a:gd name="T39" fmla="*/ 37 h 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37">
                  <a:moveTo>
                    <a:pt x="0" y="0"/>
                  </a:moveTo>
                  <a:lnTo>
                    <a:pt x="3" y="11"/>
                  </a:lnTo>
                  <a:lnTo>
                    <a:pt x="3" y="12"/>
                  </a:lnTo>
                  <a:lnTo>
                    <a:pt x="5" y="15"/>
                  </a:lnTo>
                  <a:lnTo>
                    <a:pt x="5" y="17"/>
                  </a:lnTo>
                  <a:lnTo>
                    <a:pt x="5" y="21"/>
                  </a:lnTo>
                  <a:lnTo>
                    <a:pt x="5" y="23"/>
                  </a:lnTo>
                  <a:lnTo>
                    <a:pt x="5" y="25"/>
                  </a:lnTo>
                  <a:lnTo>
                    <a:pt x="5" y="27"/>
                  </a:lnTo>
                  <a:lnTo>
                    <a:pt x="5" y="28"/>
                  </a:lnTo>
                  <a:lnTo>
                    <a:pt x="3" y="31"/>
                  </a:lnTo>
                  <a:lnTo>
                    <a:pt x="3" y="3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79" name="Freeform 1554"/>
            <p:cNvSpPr>
              <a:spLocks/>
            </p:cNvSpPr>
            <p:nvPr/>
          </p:nvSpPr>
          <p:spPr bwMode="auto">
            <a:xfrm>
              <a:off x="765" y="1764"/>
              <a:ext cx="33" cy="35"/>
            </a:xfrm>
            <a:custGeom>
              <a:avLst/>
              <a:gdLst>
                <a:gd name="T0" fmla="*/ 33 w 33"/>
                <a:gd name="T1" fmla="*/ 0 h 35"/>
                <a:gd name="T2" fmla="*/ 28 w 33"/>
                <a:gd name="T3" fmla="*/ 5 h 35"/>
                <a:gd name="T4" fmla="*/ 25 w 33"/>
                <a:gd name="T5" fmla="*/ 9 h 35"/>
                <a:gd name="T6" fmla="*/ 20 w 33"/>
                <a:gd name="T7" fmla="*/ 14 h 35"/>
                <a:gd name="T8" fmla="*/ 17 w 33"/>
                <a:gd name="T9" fmla="*/ 18 h 35"/>
                <a:gd name="T10" fmla="*/ 14 w 33"/>
                <a:gd name="T11" fmla="*/ 21 h 35"/>
                <a:gd name="T12" fmla="*/ 11 w 33"/>
                <a:gd name="T13" fmla="*/ 24 h 35"/>
                <a:gd name="T14" fmla="*/ 8 w 33"/>
                <a:gd name="T15" fmla="*/ 27 h 35"/>
                <a:gd name="T16" fmla="*/ 0 w 33"/>
                <a:gd name="T17" fmla="*/ 35 h 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"/>
                <a:gd name="T28" fmla="*/ 0 h 35"/>
                <a:gd name="T29" fmla="*/ 33 w 33"/>
                <a:gd name="T30" fmla="*/ 35 h 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" h="35">
                  <a:moveTo>
                    <a:pt x="33" y="0"/>
                  </a:moveTo>
                  <a:lnTo>
                    <a:pt x="28" y="5"/>
                  </a:lnTo>
                  <a:lnTo>
                    <a:pt x="25" y="9"/>
                  </a:lnTo>
                  <a:lnTo>
                    <a:pt x="20" y="14"/>
                  </a:lnTo>
                  <a:lnTo>
                    <a:pt x="17" y="18"/>
                  </a:lnTo>
                  <a:lnTo>
                    <a:pt x="14" y="21"/>
                  </a:lnTo>
                  <a:lnTo>
                    <a:pt x="11" y="24"/>
                  </a:lnTo>
                  <a:lnTo>
                    <a:pt x="8" y="27"/>
                  </a:lnTo>
                  <a:lnTo>
                    <a:pt x="0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80" name="Freeform 1555"/>
            <p:cNvSpPr>
              <a:spLocks/>
            </p:cNvSpPr>
            <p:nvPr/>
          </p:nvSpPr>
          <p:spPr bwMode="auto">
            <a:xfrm>
              <a:off x="774" y="1756"/>
              <a:ext cx="19" cy="22"/>
            </a:xfrm>
            <a:custGeom>
              <a:avLst/>
              <a:gdLst>
                <a:gd name="T0" fmla="*/ 19 w 19"/>
                <a:gd name="T1" fmla="*/ 0 h 22"/>
                <a:gd name="T2" fmla="*/ 14 w 19"/>
                <a:gd name="T3" fmla="*/ 6 h 22"/>
                <a:gd name="T4" fmla="*/ 13 w 19"/>
                <a:gd name="T5" fmla="*/ 7 h 22"/>
                <a:gd name="T6" fmla="*/ 13 w 19"/>
                <a:gd name="T7" fmla="*/ 8 h 22"/>
                <a:gd name="T8" fmla="*/ 10 w 19"/>
                <a:gd name="T9" fmla="*/ 12 h 22"/>
                <a:gd name="T10" fmla="*/ 5 w 19"/>
                <a:gd name="T11" fmla="*/ 17 h 22"/>
                <a:gd name="T12" fmla="*/ 3 w 19"/>
                <a:gd name="T13" fmla="*/ 20 h 22"/>
                <a:gd name="T14" fmla="*/ 0 w 19"/>
                <a:gd name="T15" fmla="*/ 2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"/>
                <a:gd name="T25" fmla="*/ 0 h 22"/>
                <a:gd name="T26" fmla="*/ 19 w 19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" h="22">
                  <a:moveTo>
                    <a:pt x="19" y="0"/>
                  </a:moveTo>
                  <a:lnTo>
                    <a:pt x="14" y="6"/>
                  </a:lnTo>
                  <a:lnTo>
                    <a:pt x="13" y="7"/>
                  </a:lnTo>
                  <a:lnTo>
                    <a:pt x="13" y="8"/>
                  </a:lnTo>
                  <a:lnTo>
                    <a:pt x="10" y="12"/>
                  </a:lnTo>
                  <a:lnTo>
                    <a:pt x="5" y="17"/>
                  </a:lnTo>
                  <a:lnTo>
                    <a:pt x="3" y="20"/>
                  </a:lnTo>
                  <a:lnTo>
                    <a:pt x="0" y="2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81" name="Freeform 1556"/>
            <p:cNvSpPr>
              <a:spLocks/>
            </p:cNvSpPr>
            <p:nvPr/>
          </p:nvSpPr>
          <p:spPr bwMode="auto">
            <a:xfrm>
              <a:off x="841" y="1774"/>
              <a:ext cx="19" cy="49"/>
            </a:xfrm>
            <a:custGeom>
              <a:avLst/>
              <a:gdLst>
                <a:gd name="T0" fmla="*/ 13 w 19"/>
                <a:gd name="T1" fmla="*/ 0 h 49"/>
                <a:gd name="T2" fmla="*/ 13 w 19"/>
                <a:gd name="T3" fmla="*/ 3 h 49"/>
                <a:gd name="T4" fmla="*/ 13 w 19"/>
                <a:gd name="T5" fmla="*/ 4 h 49"/>
                <a:gd name="T6" fmla="*/ 13 w 19"/>
                <a:gd name="T7" fmla="*/ 6 h 49"/>
                <a:gd name="T8" fmla="*/ 13 w 19"/>
                <a:gd name="T9" fmla="*/ 13 h 49"/>
                <a:gd name="T10" fmla="*/ 13 w 19"/>
                <a:gd name="T11" fmla="*/ 15 h 49"/>
                <a:gd name="T12" fmla="*/ 13 w 19"/>
                <a:gd name="T13" fmla="*/ 17 h 49"/>
                <a:gd name="T14" fmla="*/ 13 w 19"/>
                <a:gd name="T15" fmla="*/ 20 h 49"/>
                <a:gd name="T16" fmla="*/ 13 w 19"/>
                <a:gd name="T17" fmla="*/ 21 h 49"/>
                <a:gd name="T18" fmla="*/ 13 w 19"/>
                <a:gd name="T19" fmla="*/ 22 h 49"/>
                <a:gd name="T20" fmla="*/ 13 w 19"/>
                <a:gd name="T21" fmla="*/ 24 h 49"/>
                <a:gd name="T22" fmla="*/ 14 w 19"/>
                <a:gd name="T23" fmla="*/ 26 h 49"/>
                <a:gd name="T24" fmla="*/ 14 w 19"/>
                <a:gd name="T25" fmla="*/ 29 h 49"/>
                <a:gd name="T26" fmla="*/ 14 w 19"/>
                <a:gd name="T27" fmla="*/ 31 h 49"/>
                <a:gd name="T28" fmla="*/ 14 w 19"/>
                <a:gd name="T29" fmla="*/ 32 h 49"/>
                <a:gd name="T30" fmla="*/ 16 w 19"/>
                <a:gd name="T31" fmla="*/ 32 h 49"/>
                <a:gd name="T32" fmla="*/ 16 w 19"/>
                <a:gd name="T33" fmla="*/ 35 h 49"/>
                <a:gd name="T34" fmla="*/ 17 w 19"/>
                <a:gd name="T35" fmla="*/ 37 h 49"/>
                <a:gd name="T36" fmla="*/ 17 w 19"/>
                <a:gd name="T37" fmla="*/ 40 h 49"/>
                <a:gd name="T38" fmla="*/ 19 w 19"/>
                <a:gd name="T39" fmla="*/ 42 h 49"/>
                <a:gd name="T40" fmla="*/ 19 w 19"/>
                <a:gd name="T41" fmla="*/ 43 h 49"/>
                <a:gd name="T42" fmla="*/ 19 w 19"/>
                <a:gd name="T43" fmla="*/ 44 h 49"/>
                <a:gd name="T44" fmla="*/ 19 w 19"/>
                <a:gd name="T45" fmla="*/ 46 h 49"/>
                <a:gd name="T46" fmla="*/ 19 w 19"/>
                <a:gd name="T47" fmla="*/ 46 h 49"/>
                <a:gd name="T48" fmla="*/ 19 w 19"/>
                <a:gd name="T49" fmla="*/ 47 h 49"/>
                <a:gd name="T50" fmla="*/ 17 w 19"/>
                <a:gd name="T51" fmla="*/ 48 h 49"/>
                <a:gd name="T52" fmla="*/ 16 w 19"/>
                <a:gd name="T53" fmla="*/ 49 h 49"/>
                <a:gd name="T54" fmla="*/ 16 w 19"/>
                <a:gd name="T55" fmla="*/ 49 h 49"/>
                <a:gd name="T56" fmla="*/ 14 w 19"/>
                <a:gd name="T57" fmla="*/ 48 h 49"/>
                <a:gd name="T58" fmla="*/ 13 w 19"/>
                <a:gd name="T59" fmla="*/ 46 h 49"/>
                <a:gd name="T60" fmla="*/ 11 w 19"/>
                <a:gd name="T61" fmla="*/ 46 h 49"/>
                <a:gd name="T62" fmla="*/ 10 w 19"/>
                <a:gd name="T63" fmla="*/ 43 h 49"/>
                <a:gd name="T64" fmla="*/ 8 w 19"/>
                <a:gd name="T65" fmla="*/ 42 h 49"/>
                <a:gd name="T66" fmla="*/ 8 w 19"/>
                <a:gd name="T67" fmla="*/ 41 h 49"/>
                <a:gd name="T68" fmla="*/ 8 w 19"/>
                <a:gd name="T69" fmla="*/ 38 h 49"/>
                <a:gd name="T70" fmla="*/ 7 w 19"/>
                <a:gd name="T71" fmla="*/ 35 h 49"/>
                <a:gd name="T72" fmla="*/ 3 w 19"/>
                <a:gd name="T73" fmla="*/ 30 h 49"/>
                <a:gd name="T74" fmla="*/ 2 w 19"/>
                <a:gd name="T75" fmla="*/ 26 h 49"/>
                <a:gd name="T76" fmla="*/ 0 w 19"/>
                <a:gd name="T77" fmla="*/ 21 h 4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9"/>
                <a:gd name="T118" fmla="*/ 0 h 49"/>
                <a:gd name="T119" fmla="*/ 19 w 19"/>
                <a:gd name="T120" fmla="*/ 49 h 4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9" h="49">
                  <a:moveTo>
                    <a:pt x="13" y="0"/>
                  </a:moveTo>
                  <a:lnTo>
                    <a:pt x="13" y="3"/>
                  </a:lnTo>
                  <a:lnTo>
                    <a:pt x="13" y="4"/>
                  </a:lnTo>
                  <a:lnTo>
                    <a:pt x="13" y="6"/>
                  </a:lnTo>
                  <a:lnTo>
                    <a:pt x="13" y="13"/>
                  </a:lnTo>
                  <a:lnTo>
                    <a:pt x="13" y="15"/>
                  </a:lnTo>
                  <a:lnTo>
                    <a:pt x="13" y="17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3" y="24"/>
                  </a:lnTo>
                  <a:lnTo>
                    <a:pt x="14" y="26"/>
                  </a:lnTo>
                  <a:lnTo>
                    <a:pt x="14" y="29"/>
                  </a:lnTo>
                  <a:lnTo>
                    <a:pt x="14" y="31"/>
                  </a:lnTo>
                  <a:lnTo>
                    <a:pt x="14" y="32"/>
                  </a:lnTo>
                  <a:lnTo>
                    <a:pt x="16" y="32"/>
                  </a:lnTo>
                  <a:lnTo>
                    <a:pt x="16" y="35"/>
                  </a:lnTo>
                  <a:lnTo>
                    <a:pt x="17" y="37"/>
                  </a:lnTo>
                  <a:lnTo>
                    <a:pt x="17" y="40"/>
                  </a:lnTo>
                  <a:lnTo>
                    <a:pt x="19" y="42"/>
                  </a:lnTo>
                  <a:lnTo>
                    <a:pt x="19" y="43"/>
                  </a:lnTo>
                  <a:lnTo>
                    <a:pt x="19" y="44"/>
                  </a:lnTo>
                  <a:lnTo>
                    <a:pt x="19" y="46"/>
                  </a:lnTo>
                  <a:lnTo>
                    <a:pt x="19" y="47"/>
                  </a:lnTo>
                  <a:lnTo>
                    <a:pt x="17" y="48"/>
                  </a:lnTo>
                  <a:lnTo>
                    <a:pt x="16" y="49"/>
                  </a:lnTo>
                  <a:lnTo>
                    <a:pt x="14" y="48"/>
                  </a:lnTo>
                  <a:lnTo>
                    <a:pt x="13" y="46"/>
                  </a:lnTo>
                  <a:lnTo>
                    <a:pt x="11" y="46"/>
                  </a:lnTo>
                  <a:lnTo>
                    <a:pt x="10" y="43"/>
                  </a:lnTo>
                  <a:lnTo>
                    <a:pt x="8" y="42"/>
                  </a:lnTo>
                  <a:lnTo>
                    <a:pt x="8" y="41"/>
                  </a:lnTo>
                  <a:lnTo>
                    <a:pt x="8" y="38"/>
                  </a:lnTo>
                  <a:lnTo>
                    <a:pt x="7" y="35"/>
                  </a:lnTo>
                  <a:lnTo>
                    <a:pt x="3" y="30"/>
                  </a:lnTo>
                  <a:lnTo>
                    <a:pt x="2" y="26"/>
                  </a:lnTo>
                  <a:lnTo>
                    <a:pt x="0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82" name="Freeform 1557"/>
            <p:cNvSpPr>
              <a:spLocks/>
            </p:cNvSpPr>
            <p:nvPr/>
          </p:nvSpPr>
          <p:spPr bwMode="auto">
            <a:xfrm>
              <a:off x="791" y="1660"/>
              <a:ext cx="16" cy="12"/>
            </a:xfrm>
            <a:custGeom>
              <a:avLst/>
              <a:gdLst>
                <a:gd name="T0" fmla="*/ 16 w 16"/>
                <a:gd name="T1" fmla="*/ 4 h 12"/>
                <a:gd name="T2" fmla="*/ 14 w 16"/>
                <a:gd name="T3" fmla="*/ 6 h 12"/>
                <a:gd name="T4" fmla="*/ 13 w 16"/>
                <a:gd name="T5" fmla="*/ 8 h 12"/>
                <a:gd name="T6" fmla="*/ 13 w 16"/>
                <a:gd name="T7" fmla="*/ 10 h 12"/>
                <a:gd name="T8" fmla="*/ 13 w 16"/>
                <a:gd name="T9" fmla="*/ 12 h 12"/>
                <a:gd name="T10" fmla="*/ 10 w 16"/>
                <a:gd name="T11" fmla="*/ 11 h 12"/>
                <a:gd name="T12" fmla="*/ 7 w 16"/>
                <a:gd name="T13" fmla="*/ 10 h 12"/>
                <a:gd name="T14" fmla="*/ 4 w 16"/>
                <a:gd name="T15" fmla="*/ 9 h 12"/>
                <a:gd name="T16" fmla="*/ 0 w 16"/>
                <a:gd name="T17" fmla="*/ 8 h 12"/>
                <a:gd name="T18" fmla="*/ 2 w 16"/>
                <a:gd name="T19" fmla="*/ 5 h 12"/>
                <a:gd name="T20" fmla="*/ 2 w 16"/>
                <a:gd name="T21" fmla="*/ 4 h 12"/>
                <a:gd name="T22" fmla="*/ 4 w 16"/>
                <a:gd name="T23" fmla="*/ 1 h 12"/>
                <a:gd name="T24" fmla="*/ 4 w 16"/>
                <a:gd name="T25" fmla="*/ 0 h 12"/>
                <a:gd name="T26" fmla="*/ 7 w 16"/>
                <a:gd name="T27" fmla="*/ 1 h 12"/>
                <a:gd name="T28" fmla="*/ 10 w 16"/>
                <a:gd name="T29" fmla="*/ 3 h 12"/>
                <a:gd name="T30" fmla="*/ 13 w 16"/>
                <a:gd name="T31" fmla="*/ 4 h 12"/>
                <a:gd name="T32" fmla="*/ 16 w 16"/>
                <a:gd name="T33" fmla="*/ 4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"/>
                <a:gd name="T52" fmla="*/ 0 h 12"/>
                <a:gd name="T53" fmla="*/ 16 w 1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" h="12">
                  <a:moveTo>
                    <a:pt x="16" y="4"/>
                  </a:moveTo>
                  <a:lnTo>
                    <a:pt x="14" y="6"/>
                  </a:lnTo>
                  <a:lnTo>
                    <a:pt x="13" y="8"/>
                  </a:lnTo>
                  <a:lnTo>
                    <a:pt x="13" y="10"/>
                  </a:lnTo>
                  <a:lnTo>
                    <a:pt x="13" y="12"/>
                  </a:lnTo>
                  <a:lnTo>
                    <a:pt x="10" y="11"/>
                  </a:lnTo>
                  <a:lnTo>
                    <a:pt x="7" y="10"/>
                  </a:lnTo>
                  <a:lnTo>
                    <a:pt x="4" y="9"/>
                  </a:lnTo>
                  <a:lnTo>
                    <a:pt x="0" y="8"/>
                  </a:lnTo>
                  <a:lnTo>
                    <a:pt x="2" y="5"/>
                  </a:lnTo>
                  <a:lnTo>
                    <a:pt x="2" y="4"/>
                  </a:lnTo>
                  <a:lnTo>
                    <a:pt x="4" y="1"/>
                  </a:lnTo>
                  <a:lnTo>
                    <a:pt x="4" y="0"/>
                  </a:lnTo>
                  <a:lnTo>
                    <a:pt x="7" y="1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83" name="Freeform 1558"/>
            <p:cNvSpPr>
              <a:spLocks/>
            </p:cNvSpPr>
            <p:nvPr/>
          </p:nvSpPr>
          <p:spPr bwMode="auto">
            <a:xfrm>
              <a:off x="807" y="1665"/>
              <a:ext cx="20" cy="9"/>
            </a:xfrm>
            <a:custGeom>
              <a:avLst/>
              <a:gdLst>
                <a:gd name="T0" fmla="*/ 20 w 20"/>
                <a:gd name="T1" fmla="*/ 1 h 9"/>
                <a:gd name="T2" fmla="*/ 19 w 20"/>
                <a:gd name="T3" fmla="*/ 3 h 9"/>
                <a:gd name="T4" fmla="*/ 19 w 20"/>
                <a:gd name="T5" fmla="*/ 5 h 9"/>
                <a:gd name="T6" fmla="*/ 19 w 20"/>
                <a:gd name="T7" fmla="*/ 6 h 9"/>
                <a:gd name="T8" fmla="*/ 20 w 20"/>
                <a:gd name="T9" fmla="*/ 9 h 9"/>
                <a:gd name="T10" fmla="*/ 16 w 20"/>
                <a:gd name="T11" fmla="*/ 9 h 9"/>
                <a:gd name="T12" fmla="*/ 9 w 20"/>
                <a:gd name="T13" fmla="*/ 9 h 9"/>
                <a:gd name="T14" fmla="*/ 5 w 20"/>
                <a:gd name="T15" fmla="*/ 7 h 9"/>
                <a:gd name="T16" fmla="*/ 0 w 20"/>
                <a:gd name="T17" fmla="*/ 7 h 9"/>
                <a:gd name="T18" fmla="*/ 0 w 20"/>
                <a:gd name="T19" fmla="*/ 5 h 9"/>
                <a:gd name="T20" fmla="*/ 0 w 20"/>
                <a:gd name="T21" fmla="*/ 4 h 9"/>
                <a:gd name="T22" fmla="*/ 0 w 20"/>
                <a:gd name="T23" fmla="*/ 1 h 9"/>
                <a:gd name="T24" fmla="*/ 3 w 20"/>
                <a:gd name="T25" fmla="*/ 0 h 9"/>
                <a:gd name="T26" fmla="*/ 6 w 20"/>
                <a:gd name="T27" fmla="*/ 0 h 9"/>
                <a:gd name="T28" fmla="*/ 11 w 20"/>
                <a:gd name="T29" fmla="*/ 0 h 9"/>
                <a:gd name="T30" fmla="*/ 16 w 20"/>
                <a:gd name="T31" fmla="*/ 1 h 9"/>
                <a:gd name="T32" fmla="*/ 20 w 20"/>
                <a:gd name="T33" fmla="*/ 1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9"/>
                <a:gd name="T53" fmla="*/ 20 w 20"/>
                <a:gd name="T54" fmla="*/ 9 h 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9">
                  <a:moveTo>
                    <a:pt x="20" y="1"/>
                  </a:moveTo>
                  <a:lnTo>
                    <a:pt x="19" y="3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20" y="9"/>
                  </a:lnTo>
                  <a:lnTo>
                    <a:pt x="16" y="9"/>
                  </a:lnTo>
                  <a:lnTo>
                    <a:pt x="9" y="9"/>
                  </a:lnTo>
                  <a:lnTo>
                    <a:pt x="5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84" name="Freeform 1559"/>
            <p:cNvSpPr>
              <a:spLocks/>
            </p:cNvSpPr>
            <p:nvPr/>
          </p:nvSpPr>
          <p:spPr bwMode="auto">
            <a:xfrm>
              <a:off x="829" y="1666"/>
              <a:ext cx="34" cy="9"/>
            </a:xfrm>
            <a:custGeom>
              <a:avLst/>
              <a:gdLst>
                <a:gd name="T0" fmla="*/ 1 w 34"/>
                <a:gd name="T1" fmla="*/ 0 h 9"/>
                <a:gd name="T2" fmla="*/ 0 w 34"/>
                <a:gd name="T3" fmla="*/ 3 h 9"/>
                <a:gd name="T4" fmla="*/ 0 w 34"/>
                <a:gd name="T5" fmla="*/ 4 h 9"/>
                <a:gd name="T6" fmla="*/ 0 w 34"/>
                <a:gd name="T7" fmla="*/ 6 h 9"/>
                <a:gd name="T8" fmla="*/ 1 w 34"/>
                <a:gd name="T9" fmla="*/ 8 h 9"/>
                <a:gd name="T10" fmla="*/ 19 w 34"/>
                <a:gd name="T11" fmla="*/ 9 h 9"/>
                <a:gd name="T12" fmla="*/ 28 w 34"/>
                <a:gd name="T13" fmla="*/ 9 h 9"/>
                <a:gd name="T14" fmla="*/ 33 w 34"/>
                <a:gd name="T15" fmla="*/ 9 h 9"/>
                <a:gd name="T16" fmla="*/ 34 w 34"/>
                <a:gd name="T17" fmla="*/ 8 h 9"/>
                <a:gd name="T18" fmla="*/ 34 w 34"/>
                <a:gd name="T19" fmla="*/ 6 h 9"/>
                <a:gd name="T20" fmla="*/ 34 w 34"/>
                <a:gd name="T21" fmla="*/ 5 h 9"/>
                <a:gd name="T22" fmla="*/ 33 w 34"/>
                <a:gd name="T23" fmla="*/ 4 h 9"/>
                <a:gd name="T24" fmla="*/ 31 w 34"/>
                <a:gd name="T25" fmla="*/ 2 h 9"/>
                <a:gd name="T26" fmla="*/ 28 w 34"/>
                <a:gd name="T27" fmla="*/ 3 h 9"/>
                <a:gd name="T28" fmla="*/ 23 w 34"/>
                <a:gd name="T29" fmla="*/ 3 h 9"/>
                <a:gd name="T30" fmla="*/ 15 w 34"/>
                <a:gd name="T31" fmla="*/ 2 h 9"/>
                <a:gd name="T32" fmla="*/ 1 w 34"/>
                <a:gd name="T33" fmla="*/ 0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4"/>
                <a:gd name="T52" fmla="*/ 0 h 9"/>
                <a:gd name="T53" fmla="*/ 34 w 34"/>
                <a:gd name="T54" fmla="*/ 9 h 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4" h="9">
                  <a:moveTo>
                    <a:pt x="1" y="0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19" y="9"/>
                  </a:lnTo>
                  <a:lnTo>
                    <a:pt x="28" y="9"/>
                  </a:lnTo>
                  <a:lnTo>
                    <a:pt x="33" y="9"/>
                  </a:lnTo>
                  <a:lnTo>
                    <a:pt x="34" y="8"/>
                  </a:lnTo>
                  <a:lnTo>
                    <a:pt x="34" y="6"/>
                  </a:lnTo>
                  <a:lnTo>
                    <a:pt x="34" y="5"/>
                  </a:lnTo>
                  <a:lnTo>
                    <a:pt x="33" y="4"/>
                  </a:lnTo>
                  <a:lnTo>
                    <a:pt x="31" y="2"/>
                  </a:lnTo>
                  <a:lnTo>
                    <a:pt x="28" y="3"/>
                  </a:lnTo>
                  <a:lnTo>
                    <a:pt x="23" y="3"/>
                  </a:lnTo>
                  <a:lnTo>
                    <a:pt x="15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85" name="Freeform 1560"/>
            <p:cNvSpPr>
              <a:spLocks/>
            </p:cNvSpPr>
            <p:nvPr/>
          </p:nvSpPr>
          <p:spPr bwMode="auto">
            <a:xfrm>
              <a:off x="474" y="1699"/>
              <a:ext cx="72" cy="83"/>
            </a:xfrm>
            <a:custGeom>
              <a:avLst/>
              <a:gdLst>
                <a:gd name="T0" fmla="*/ 72 w 72"/>
                <a:gd name="T1" fmla="*/ 83 h 83"/>
                <a:gd name="T2" fmla="*/ 72 w 72"/>
                <a:gd name="T3" fmla="*/ 10 h 83"/>
                <a:gd name="T4" fmla="*/ 0 w 72"/>
                <a:gd name="T5" fmla="*/ 0 h 83"/>
                <a:gd name="T6" fmla="*/ 0 60000 65536"/>
                <a:gd name="T7" fmla="*/ 0 60000 65536"/>
                <a:gd name="T8" fmla="*/ 0 60000 65536"/>
                <a:gd name="T9" fmla="*/ 0 w 72"/>
                <a:gd name="T10" fmla="*/ 0 h 83"/>
                <a:gd name="T11" fmla="*/ 72 w 72"/>
                <a:gd name="T12" fmla="*/ 83 h 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" h="83">
                  <a:moveTo>
                    <a:pt x="72" y="83"/>
                  </a:moveTo>
                  <a:lnTo>
                    <a:pt x="72" y="1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86" name="Line 1561"/>
            <p:cNvSpPr>
              <a:spLocks noChangeShapeType="1"/>
            </p:cNvSpPr>
            <p:nvPr/>
          </p:nvSpPr>
          <p:spPr bwMode="auto">
            <a:xfrm flipV="1">
              <a:off x="546" y="1692"/>
              <a:ext cx="113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187" name="Freeform 1562"/>
            <p:cNvSpPr>
              <a:spLocks/>
            </p:cNvSpPr>
            <p:nvPr/>
          </p:nvSpPr>
          <p:spPr bwMode="auto">
            <a:xfrm>
              <a:off x="504" y="1692"/>
              <a:ext cx="104" cy="11"/>
            </a:xfrm>
            <a:custGeom>
              <a:avLst/>
              <a:gdLst>
                <a:gd name="T0" fmla="*/ 104 w 104"/>
                <a:gd name="T1" fmla="*/ 6 h 11"/>
                <a:gd name="T2" fmla="*/ 51 w 104"/>
                <a:gd name="T3" fmla="*/ 11 h 11"/>
                <a:gd name="T4" fmla="*/ 0 w 104"/>
                <a:gd name="T5" fmla="*/ 4 h 11"/>
                <a:gd name="T6" fmla="*/ 29 w 104"/>
                <a:gd name="T7" fmla="*/ 0 h 11"/>
                <a:gd name="T8" fmla="*/ 104 w 104"/>
                <a:gd name="T9" fmla="*/ 6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11"/>
                <a:gd name="T17" fmla="*/ 104 w 10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11">
                  <a:moveTo>
                    <a:pt x="104" y="6"/>
                  </a:moveTo>
                  <a:lnTo>
                    <a:pt x="51" y="11"/>
                  </a:lnTo>
                  <a:lnTo>
                    <a:pt x="0" y="4"/>
                  </a:lnTo>
                  <a:lnTo>
                    <a:pt x="29" y="0"/>
                  </a:lnTo>
                  <a:lnTo>
                    <a:pt x="104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88" name="Rectangle 1563"/>
            <p:cNvSpPr>
              <a:spLocks noChangeArrowheads="1"/>
            </p:cNvSpPr>
            <p:nvPr/>
          </p:nvSpPr>
          <p:spPr bwMode="auto">
            <a:xfrm>
              <a:off x="547" y="1639"/>
              <a:ext cx="28" cy="22"/>
            </a:xfrm>
            <a:prstGeom prst="rect">
              <a:avLst/>
            </a:prstGeom>
            <a:solidFill>
              <a:srgbClr val="FFFF14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89" name="Freeform 1564"/>
            <p:cNvSpPr>
              <a:spLocks/>
            </p:cNvSpPr>
            <p:nvPr/>
          </p:nvSpPr>
          <p:spPr bwMode="auto">
            <a:xfrm>
              <a:off x="446" y="1551"/>
              <a:ext cx="34" cy="24"/>
            </a:xfrm>
            <a:custGeom>
              <a:avLst/>
              <a:gdLst>
                <a:gd name="T0" fmla="*/ 34 w 34"/>
                <a:gd name="T1" fmla="*/ 4 h 24"/>
                <a:gd name="T2" fmla="*/ 6 w 34"/>
                <a:gd name="T3" fmla="*/ 24 h 24"/>
                <a:gd name="T4" fmla="*/ 0 w 34"/>
                <a:gd name="T5" fmla="*/ 20 h 24"/>
                <a:gd name="T6" fmla="*/ 27 w 34"/>
                <a:gd name="T7" fmla="*/ 0 h 24"/>
                <a:gd name="T8" fmla="*/ 34 w 34"/>
                <a:gd name="T9" fmla="*/ 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24"/>
                <a:gd name="T17" fmla="*/ 34 w 34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24">
                  <a:moveTo>
                    <a:pt x="34" y="4"/>
                  </a:moveTo>
                  <a:lnTo>
                    <a:pt x="6" y="24"/>
                  </a:lnTo>
                  <a:lnTo>
                    <a:pt x="0" y="20"/>
                  </a:lnTo>
                  <a:lnTo>
                    <a:pt x="27" y="0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FF0016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90" name="Freeform 1565"/>
            <p:cNvSpPr>
              <a:spLocks/>
            </p:cNvSpPr>
            <p:nvPr/>
          </p:nvSpPr>
          <p:spPr bwMode="auto">
            <a:xfrm>
              <a:off x="252" y="1590"/>
              <a:ext cx="26" cy="14"/>
            </a:xfrm>
            <a:custGeom>
              <a:avLst/>
              <a:gdLst>
                <a:gd name="T0" fmla="*/ 26 w 26"/>
                <a:gd name="T1" fmla="*/ 0 h 14"/>
                <a:gd name="T2" fmla="*/ 26 w 26"/>
                <a:gd name="T3" fmla="*/ 12 h 14"/>
                <a:gd name="T4" fmla="*/ 1 w 26"/>
                <a:gd name="T5" fmla="*/ 14 h 14"/>
                <a:gd name="T6" fmla="*/ 0 w 26"/>
                <a:gd name="T7" fmla="*/ 3 h 14"/>
                <a:gd name="T8" fmla="*/ 26 w 26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"/>
                <a:gd name="T17" fmla="*/ 26 w 26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">
                  <a:moveTo>
                    <a:pt x="26" y="0"/>
                  </a:moveTo>
                  <a:lnTo>
                    <a:pt x="26" y="12"/>
                  </a:lnTo>
                  <a:lnTo>
                    <a:pt x="1" y="14"/>
                  </a:lnTo>
                  <a:lnTo>
                    <a:pt x="0" y="3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91" name="Freeform 1566"/>
            <p:cNvSpPr>
              <a:spLocks/>
            </p:cNvSpPr>
            <p:nvPr/>
          </p:nvSpPr>
          <p:spPr bwMode="auto">
            <a:xfrm>
              <a:off x="312" y="1482"/>
              <a:ext cx="24" cy="31"/>
            </a:xfrm>
            <a:custGeom>
              <a:avLst/>
              <a:gdLst>
                <a:gd name="T0" fmla="*/ 24 w 24"/>
                <a:gd name="T1" fmla="*/ 1 h 31"/>
                <a:gd name="T2" fmla="*/ 20 w 24"/>
                <a:gd name="T3" fmla="*/ 31 h 31"/>
                <a:gd name="T4" fmla="*/ 0 w 24"/>
                <a:gd name="T5" fmla="*/ 28 h 31"/>
                <a:gd name="T6" fmla="*/ 3 w 24"/>
                <a:gd name="T7" fmla="*/ 0 h 31"/>
                <a:gd name="T8" fmla="*/ 24 w 24"/>
                <a:gd name="T9" fmla="*/ 1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31"/>
                <a:gd name="T17" fmla="*/ 24 w 24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31">
                  <a:moveTo>
                    <a:pt x="24" y="1"/>
                  </a:moveTo>
                  <a:lnTo>
                    <a:pt x="20" y="31"/>
                  </a:lnTo>
                  <a:lnTo>
                    <a:pt x="0" y="28"/>
                  </a:lnTo>
                  <a:lnTo>
                    <a:pt x="3" y="0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92" name="Freeform 1567"/>
            <p:cNvSpPr>
              <a:spLocks/>
            </p:cNvSpPr>
            <p:nvPr/>
          </p:nvSpPr>
          <p:spPr bwMode="auto">
            <a:xfrm>
              <a:off x="270" y="1610"/>
              <a:ext cx="42" cy="28"/>
            </a:xfrm>
            <a:custGeom>
              <a:avLst/>
              <a:gdLst>
                <a:gd name="T0" fmla="*/ 36 w 42"/>
                <a:gd name="T1" fmla="*/ 0 h 28"/>
                <a:gd name="T2" fmla="*/ 42 w 42"/>
                <a:gd name="T3" fmla="*/ 19 h 28"/>
                <a:gd name="T4" fmla="*/ 8 w 42"/>
                <a:gd name="T5" fmla="*/ 28 h 28"/>
                <a:gd name="T6" fmla="*/ 0 w 42"/>
                <a:gd name="T7" fmla="*/ 7 h 28"/>
                <a:gd name="T8" fmla="*/ 36 w 42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28"/>
                <a:gd name="T17" fmla="*/ 42 w 42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28">
                  <a:moveTo>
                    <a:pt x="36" y="0"/>
                  </a:moveTo>
                  <a:lnTo>
                    <a:pt x="42" y="19"/>
                  </a:lnTo>
                  <a:lnTo>
                    <a:pt x="8" y="28"/>
                  </a:lnTo>
                  <a:lnTo>
                    <a:pt x="0" y="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93" name="Rectangle 1568"/>
            <p:cNvSpPr>
              <a:spLocks noChangeArrowheads="1"/>
            </p:cNvSpPr>
            <p:nvPr/>
          </p:nvSpPr>
          <p:spPr bwMode="auto">
            <a:xfrm>
              <a:off x="365" y="1615"/>
              <a:ext cx="34" cy="32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94" name="Rectangle 1569"/>
            <p:cNvSpPr>
              <a:spLocks noChangeArrowheads="1"/>
            </p:cNvSpPr>
            <p:nvPr/>
          </p:nvSpPr>
          <p:spPr bwMode="auto">
            <a:xfrm>
              <a:off x="446" y="1626"/>
              <a:ext cx="27" cy="13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95" name="Rectangle 1570"/>
            <p:cNvSpPr>
              <a:spLocks noChangeArrowheads="1"/>
            </p:cNvSpPr>
            <p:nvPr/>
          </p:nvSpPr>
          <p:spPr bwMode="auto">
            <a:xfrm>
              <a:off x="465" y="1569"/>
              <a:ext cx="20" cy="1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96" name="Freeform 1571"/>
            <p:cNvSpPr>
              <a:spLocks/>
            </p:cNvSpPr>
            <p:nvPr/>
          </p:nvSpPr>
          <p:spPr bwMode="auto">
            <a:xfrm>
              <a:off x="602" y="1707"/>
              <a:ext cx="35" cy="22"/>
            </a:xfrm>
            <a:custGeom>
              <a:avLst/>
              <a:gdLst>
                <a:gd name="T0" fmla="*/ 35 w 35"/>
                <a:gd name="T1" fmla="*/ 0 h 22"/>
                <a:gd name="T2" fmla="*/ 35 w 35"/>
                <a:gd name="T3" fmla="*/ 16 h 22"/>
                <a:gd name="T4" fmla="*/ 4 w 35"/>
                <a:gd name="T5" fmla="*/ 22 h 22"/>
                <a:gd name="T6" fmla="*/ 0 w 35"/>
                <a:gd name="T7" fmla="*/ 6 h 22"/>
                <a:gd name="T8" fmla="*/ 35 w 35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22"/>
                <a:gd name="T17" fmla="*/ 35 w 35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22">
                  <a:moveTo>
                    <a:pt x="35" y="0"/>
                  </a:moveTo>
                  <a:lnTo>
                    <a:pt x="35" y="16"/>
                  </a:lnTo>
                  <a:lnTo>
                    <a:pt x="4" y="22"/>
                  </a:lnTo>
                  <a:lnTo>
                    <a:pt x="0" y="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97" name="Freeform 1572"/>
            <p:cNvSpPr>
              <a:spLocks/>
            </p:cNvSpPr>
            <p:nvPr/>
          </p:nvSpPr>
          <p:spPr bwMode="auto">
            <a:xfrm>
              <a:off x="505" y="1422"/>
              <a:ext cx="13" cy="20"/>
            </a:xfrm>
            <a:custGeom>
              <a:avLst/>
              <a:gdLst>
                <a:gd name="T0" fmla="*/ 11 w 13"/>
                <a:gd name="T1" fmla="*/ 0 h 20"/>
                <a:gd name="T2" fmla="*/ 13 w 13"/>
                <a:gd name="T3" fmla="*/ 4 h 20"/>
                <a:gd name="T4" fmla="*/ 11 w 13"/>
                <a:gd name="T5" fmla="*/ 5 h 20"/>
                <a:gd name="T6" fmla="*/ 11 w 13"/>
                <a:gd name="T7" fmla="*/ 6 h 20"/>
                <a:gd name="T8" fmla="*/ 10 w 13"/>
                <a:gd name="T9" fmla="*/ 7 h 20"/>
                <a:gd name="T10" fmla="*/ 10 w 13"/>
                <a:gd name="T11" fmla="*/ 9 h 20"/>
                <a:gd name="T12" fmla="*/ 8 w 13"/>
                <a:gd name="T13" fmla="*/ 11 h 20"/>
                <a:gd name="T14" fmla="*/ 5 w 13"/>
                <a:gd name="T15" fmla="*/ 12 h 20"/>
                <a:gd name="T16" fmla="*/ 3 w 13"/>
                <a:gd name="T17" fmla="*/ 16 h 20"/>
                <a:gd name="T18" fmla="*/ 2 w 13"/>
                <a:gd name="T19" fmla="*/ 17 h 20"/>
                <a:gd name="T20" fmla="*/ 0 w 13"/>
                <a:gd name="T21" fmla="*/ 20 h 2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"/>
                <a:gd name="T34" fmla="*/ 0 h 20"/>
                <a:gd name="T35" fmla="*/ 13 w 13"/>
                <a:gd name="T36" fmla="*/ 20 h 2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" h="20">
                  <a:moveTo>
                    <a:pt x="11" y="0"/>
                  </a:moveTo>
                  <a:lnTo>
                    <a:pt x="13" y="4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10" y="7"/>
                  </a:lnTo>
                  <a:lnTo>
                    <a:pt x="10" y="9"/>
                  </a:lnTo>
                  <a:lnTo>
                    <a:pt x="8" y="11"/>
                  </a:lnTo>
                  <a:lnTo>
                    <a:pt x="5" y="12"/>
                  </a:lnTo>
                  <a:lnTo>
                    <a:pt x="3" y="16"/>
                  </a:lnTo>
                  <a:lnTo>
                    <a:pt x="2" y="17"/>
                  </a:lnTo>
                  <a:lnTo>
                    <a:pt x="0" y="2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98" name="Freeform 1573"/>
            <p:cNvSpPr>
              <a:spLocks/>
            </p:cNvSpPr>
            <p:nvPr/>
          </p:nvSpPr>
          <p:spPr bwMode="auto">
            <a:xfrm>
              <a:off x="536" y="1407"/>
              <a:ext cx="8" cy="22"/>
            </a:xfrm>
            <a:custGeom>
              <a:avLst/>
              <a:gdLst>
                <a:gd name="T0" fmla="*/ 0 w 8"/>
                <a:gd name="T1" fmla="*/ 0 h 22"/>
                <a:gd name="T2" fmla="*/ 2 w 8"/>
                <a:gd name="T3" fmla="*/ 0 h 22"/>
                <a:gd name="T4" fmla="*/ 2 w 8"/>
                <a:gd name="T5" fmla="*/ 2 h 22"/>
                <a:gd name="T6" fmla="*/ 3 w 8"/>
                <a:gd name="T7" fmla="*/ 2 h 22"/>
                <a:gd name="T8" fmla="*/ 3 w 8"/>
                <a:gd name="T9" fmla="*/ 3 h 22"/>
                <a:gd name="T10" fmla="*/ 3 w 8"/>
                <a:gd name="T11" fmla="*/ 3 h 22"/>
                <a:gd name="T12" fmla="*/ 5 w 8"/>
                <a:gd name="T13" fmla="*/ 3 h 22"/>
                <a:gd name="T14" fmla="*/ 5 w 8"/>
                <a:gd name="T15" fmla="*/ 4 h 22"/>
                <a:gd name="T16" fmla="*/ 5 w 8"/>
                <a:gd name="T17" fmla="*/ 4 h 22"/>
                <a:gd name="T18" fmla="*/ 7 w 8"/>
                <a:gd name="T19" fmla="*/ 5 h 22"/>
                <a:gd name="T20" fmla="*/ 7 w 8"/>
                <a:gd name="T21" fmla="*/ 7 h 22"/>
                <a:gd name="T22" fmla="*/ 7 w 8"/>
                <a:gd name="T23" fmla="*/ 7 h 22"/>
                <a:gd name="T24" fmla="*/ 7 w 8"/>
                <a:gd name="T25" fmla="*/ 8 h 22"/>
                <a:gd name="T26" fmla="*/ 8 w 8"/>
                <a:gd name="T27" fmla="*/ 8 h 22"/>
                <a:gd name="T28" fmla="*/ 8 w 8"/>
                <a:gd name="T29" fmla="*/ 9 h 22"/>
                <a:gd name="T30" fmla="*/ 8 w 8"/>
                <a:gd name="T31" fmla="*/ 10 h 22"/>
                <a:gd name="T32" fmla="*/ 8 w 8"/>
                <a:gd name="T33" fmla="*/ 10 h 22"/>
                <a:gd name="T34" fmla="*/ 8 w 8"/>
                <a:gd name="T35" fmla="*/ 11 h 22"/>
                <a:gd name="T36" fmla="*/ 8 w 8"/>
                <a:gd name="T37" fmla="*/ 13 h 22"/>
                <a:gd name="T38" fmla="*/ 8 w 8"/>
                <a:gd name="T39" fmla="*/ 13 h 22"/>
                <a:gd name="T40" fmla="*/ 8 w 8"/>
                <a:gd name="T41" fmla="*/ 14 h 22"/>
                <a:gd name="T42" fmla="*/ 8 w 8"/>
                <a:gd name="T43" fmla="*/ 15 h 22"/>
                <a:gd name="T44" fmla="*/ 8 w 8"/>
                <a:gd name="T45" fmla="*/ 15 h 22"/>
                <a:gd name="T46" fmla="*/ 8 w 8"/>
                <a:gd name="T47" fmla="*/ 16 h 22"/>
                <a:gd name="T48" fmla="*/ 8 w 8"/>
                <a:gd name="T49" fmla="*/ 18 h 22"/>
                <a:gd name="T50" fmla="*/ 8 w 8"/>
                <a:gd name="T51" fmla="*/ 18 h 22"/>
                <a:gd name="T52" fmla="*/ 8 w 8"/>
                <a:gd name="T53" fmla="*/ 19 h 22"/>
                <a:gd name="T54" fmla="*/ 8 w 8"/>
                <a:gd name="T55" fmla="*/ 20 h 22"/>
                <a:gd name="T56" fmla="*/ 8 w 8"/>
                <a:gd name="T57" fmla="*/ 20 h 22"/>
                <a:gd name="T58" fmla="*/ 8 w 8"/>
                <a:gd name="T59" fmla="*/ 21 h 22"/>
                <a:gd name="T60" fmla="*/ 7 w 8"/>
                <a:gd name="T61" fmla="*/ 22 h 22"/>
                <a:gd name="T62" fmla="*/ 7 w 8"/>
                <a:gd name="T63" fmla="*/ 22 h 2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"/>
                <a:gd name="T97" fmla="*/ 0 h 22"/>
                <a:gd name="T98" fmla="*/ 8 w 8"/>
                <a:gd name="T99" fmla="*/ 22 h 2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" h="22">
                  <a:moveTo>
                    <a:pt x="0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7" y="5"/>
                  </a:lnTo>
                  <a:lnTo>
                    <a:pt x="7" y="7"/>
                  </a:lnTo>
                  <a:lnTo>
                    <a:pt x="7" y="8"/>
                  </a:lnTo>
                  <a:lnTo>
                    <a:pt x="8" y="8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8" y="15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8" y="19"/>
                  </a:lnTo>
                  <a:lnTo>
                    <a:pt x="8" y="20"/>
                  </a:lnTo>
                  <a:lnTo>
                    <a:pt x="8" y="21"/>
                  </a:lnTo>
                  <a:lnTo>
                    <a:pt x="7" y="2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199" name="Freeform 1574"/>
            <p:cNvSpPr>
              <a:spLocks/>
            </p:cNvSpPr>
            <p:nvPr/>
          </p:nvSpPr>
          <p:spPr bwMode="auto">
            <a:xfrm>
              <a:off x="553" y="1404"/>
              <a:ext cx="32" cy="43"/>
            </a:xfrm>
            <a:custGeom>
              <a:avLst/>
              <a:gdLst>
                <a:gd name="T0" fmla="*/ 32 w 32"/>
                <a:gd name="T1" fmla="*/ 43 h 43"/>
                <a:gd name="T2" fmla="*/ 32 w 32"/>
                <a:gd name="T3" fmla="*/ 40 h 43"/>
                <a:gd name="T4" fmla="*/ 30 w 32"/>
                <a:gd name="T5" fmla="*/ 37 h 43"/>
                <a:gd name="T6" fmla="*/ 30 w 32"/>
                <a:gd name="T7" fmla="*/ 33 h 43"/>
                <a:gd name="T8" fmla="*/ 30 w 32"/>
                <a:gd name="T9" fmla="*/ 29 h 43"/>
                <a:gd name="T10" fmla="*/ 28 w 32"/>
                <a:gd name="T11" fmla="*/ 27 h 43"/>
                <a:gd name="T12" fmla="*/ 27 w 32"/>
                <a:gd name="T13" fmla="*/ 23 h 43"/>
                <a:gd name="T14" fmla="*/ 24 w 32"/>
                <a:gd name="T15" fmla="*/ 22 h 43"/>
                <a:gd name="T16" fmla="*/ 21 w 32"/>
                <a:gd name="T17" fmla="*/ 21 h 43"/>
                <a:gd name="T18" fmla="*/ 18 w 32"/>
                <a:gd name="T19" fmla="*/ 21 h 43"/>
                <a:gd name="T20" fmla="*/ 18 w 32"/>
                <a:gd name="T21" fmla="*/ 21 h 43"/>
                <a:gd name="T22" fmla="*/ 16 w 32"/>
                <a:gd name="T23" fmla="*/ 19 h 43"/>
                <a:gd name="T24" fmla="*/ 16 w 32"/>
                <a:gd name="T25" fmla="*/ 18 h 43"/>
                <a:gd name="T26" fmla="*/ 16 w 32"/>
                <a:gd name="T27" fmla="*/ 17 h 43"/>
                <a:gd name="T28" fmla="*/ 16 w 32"/>
                <a:gd name="T29" fmla="*/ 17 h 43"/>
                <a:gd name="T30" fmla="*/ 16 w 32"/>
                <a:gd name="T31" fmla="*/ 16 h 43"/>
                <a:gd name="T32" fmla="*/ 16 w 32"/>
                <a:gd name="T33" fmla="*/ 14 h 43"/>
                <a:gd name="T34" fmla="*/ 16 w 32"/>
                <a:gd name="T35" fmla="*/ 13 h 43"/>
                <a:gd name="T36" fmla="*/ 14 w 32"/>
                <a:gd name="T37" fmla="*/ 13 h 43"/>
                <a:gd name="T38" fmla="*/ 11 w 32"/>
                <a:gd name="T39" fmla="*/ 13 h 43"/>
                <a:gd name="T40" fmla="*/ 10 w 32"/>
                <a:gd name="T41" fmla="*/ 14 h 43"/>
                <a:gd name="T42" fmla="*/ 7 w 32"/>
                <a:gd name="T43" fmla="*/ 14 h 43"/>
                <a:gd name="T44" fmla="*/ 4 w 32"/>
                <a:gd name="T45" fmla="*/ 16 h 43"/>
                <a:gd name="T46" fmla="*/ 4 w 32"/>
                <a:gd name="T47" fmla="*/ 14 h 43"/>
                <a:gd name="T48" fmla="*/ 2 w 32"/>
                <a:gd name="T49" fmla="*/ 12 h 43"/>
                <a:gd name="T50" fmla="*/ 2 w 32"/>
                <a:gd name="T51" fmla="*/ 10 h 43"/>
                <a:gd name="T52" fmla="*/ 0 w 32"/>
                <a:gd name="T53" fmla="*/ 8 h 43"/>
                <a:gd name="T54" fmla="*/ 0 w 32"/>
                <a:gd name="T55" fmla="*/ 6 h 43"/>
                <a:gd name="T56" fmla="*/ 2 w 32"/>
                <a:gd name="T57" fmla="*/ 3 h 43"/>
                <a:gd name="T58" fmla="*/ 2 w 32"/>
                <a:gd name="T59" fmla="*/ 2 h 43"/>
                <a:gd name="T60" fmla="*/ 4 w 32"/>
                <a:gd name="T61" fmla="*/ 0 h 4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2"/>
                <a:gd name="T94" fmla="*/ 0 h 43"/>
                <a:gd name="T95" fmla="*/ 32 w 32"/>
                <a:gd name="T96" fmla="*/ 43 h 4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2" h="43">
                  <a:moveTo>
                    <a:pt x="32" y="43"/>
                  </a:moveTo>
                  <a:lnTo>
                    <a:pt x="32" y="40"/>
                  </a:lnTo>
                  <a:lnTo>
                    <a:pt x="30" y="37"/>
                  </a:lnTo>
                  <a:lnTo>
                    <a:pt x="30" y="33"/>
                  </a:lnTo>
                  <a:lnTo>
                    <a:pt x="30" y="29"/>
                  </a:lnTo>
                  <a:lnTo>
                    <a:pt x="28" y="27"/>
                  </a:lnTo>
                  <a:lnTo>
                    <a:pt x="27" y="23"/>
                  </a:lnTo>
                  <a:lnTo>
                    <a:pt x="24" y="22"/>
                  </a:lnTo>
                  <a:lnTo>
                    <a:pt x="21" y="21"/>
                  </a:lnTo>
                  <a:lnTo>
                    <a:pt x="18" y="21"/>
                  </a:lnTo>
                  <a:lnTo>
                    <a:pt x="16" y="19"/>
                  </a:lnTo>
                  <a:lnTo>
                    <a:pt x="16" y="18"/>
                  </a:lnTo>
                  <a:lnTo>
                    <a:pt x="16" y="17"/>
                  </a:lnTo>
                  <a:lnTo>
                    <a:pt x="16" y="16"/>
                  </a:lnTo>
                  <a:lnTo>
                    <a:pt x="16" y="14"/>
                  </a:lnTo>
                  <a:lnTo>
                    <a:pt x="16" y="13"/>
                  </a:lnTo>
                  <a:lnTo>
                    <a:pt x="14" y="13"/>
                  </a:lnTo>
                  <a:lnTo>
                    <a:pt x="11" y="13"/>
                  </a:lnTo>
                  <a:lnTo>
                    <a:pt x="10" y="14"/>
                  </a:lnTo>
                  <a:lnTo>
                    <a:pt x="7" y="14"/>
                  </a:lnTo>
                  <a:lnTo>
                    <a:pt x="4" y="16"/>
                  </a:lnTo>
                  <a:lnTo>
                    <a:pt x="4" y="14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3"/>
                  </a:lnTo>
                  <a:lnTo>
                    <a:pt x="2" y="2"/>
                  </a:lnTo>
                  <a:lnTo>
                    <a:pt x="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00" name="Freeform 1575"/>
            <p:cNvSpPr>
              <a:spLocks/>
            </p:cNvSpPr>
            <p:nvPr/>
          </p:nvSpPr>
          <p:spPr bwMode="auto">
            <a:xfrm>
              <a:off x="529" y="1437"/>
              <a:ext cx="12" cy="13"/>
            </a:xfrm>
            <a:custGeom>
              <a:avLst/>
              <a:gdLst>
                <a:gd name="T0" fmla="*/ 12 w 12"/>
                <a:gd name="T1" fmla="*/ 0 h 13"/>
                <a:gd name="T2" fmla="*/ 10 w 12"/>
                <a:gd name="T3" fmla="*/ 4 h 13"/>
                <a:gd name="T4" fmla="*/ 10 w 12"/>
                <a:gd name="T5" fmla="*/ 6 h 13"/>
                <a:gd name="T6" fmla="*/ 9 w 12"/>
                <a:gd name="T7" fmla="*/ 6 h 13"/>
                <a:gd name="T8" fmla="*/ 9 w 12"/>
                <a:gd name="T9" fmla="*/ 7 h 13"/>
                <a:gd name="T10" fmla="*/ 7 w 12"/>
                <a:gd name="T11" fmla="*/ 8 h 13"/>
                <a:gd name="T12" fmla="*/ 6 w 12"/>
                <a:gd name="T13" fmla="*/ 10 h 13"/>
                <a:gd name="T14" fmla="*/ 3 w 12"/>
                <a:gd name="T15" fmla="*/ 11 h 13"/>
                <a:gd name="T16" fmla="*/ 1 w 12"/>
                <a:gd name="T17" fmla="*/ 12 h 13"/>
                <a:gd name="T18" fmla="*/ 0 w 12"/>
                <a:gd name="T19" fmla="*/ 13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3"/>
                <a:gd name="T32" fmla="*/ 12 w 12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3">
                  <a:moveTo>
                    <a:pt x="12" y="0"/>
                  </a:moveTo>
                  <a:lnTo>
                    <a:pt x="10" y="4"/>
                  </a:lnTo>
                  <a:lnTo>
                    <a:pt x="10" y="6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11"/>
                  </a:lnTo>
                  <a:lnTo>
                    <a:pt x="1" y="12"/>
                  </a:lnTo>
                  <a:lnTo>
                    <a:pt x="0" y="1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01" name="Freeform 1576"/>
            <p:cNvSpPr>
              <a:spLocks/>
            </p:cNvSpPr>
            <p:nvPr/>
          </p:nvSpPr>
          <p:spPr bwMode="auto">
            <a:xfrm>
              <a:off x="530" y="1444"/>
              <a:ext cx="13" cy="6"/>
            </a:xfrm>
            <a:custGeom>
              <a:avLst/>
              <a:gdLst>
                <a:gd name="T0" fmla="*/ 0 w 13"/>
                <a:gd name="T1" fmla="*/ 6 h 6"/>
                <a:gd name="T2" fmla="*/ 5 w 13"/>
                <a:gd name="T3" fmla="*/ 6 h 6"/>
                <a:gd name="T4" fmla="*/ 6 w 13"/>
                <a:gd name="T5" fmla="*/ 5 h 6"/>
                <a:gd name="T6" fmla="*/ 8 w 13"/>
                <a:gd name="T7" fmla="*/ 5 h 6"/>
                <a:gd name="T8" fmla="*/ 9 w 13"/>
                <a:gd name="T9" fmla="*/ 3 h 6"/>
                <a:gd name="T10" fmla="*/ 11 w 13"/>
                <a:gd name="T11" fmla="*/ 1 h 6"/>
                <a:gd name="T12" fmla="*/ 13 w 13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6"/>
                <a:gd name="T23" fmla="*/ 13 w 13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6">
                  <a:moveTo>
                    <a:pt x="0" y="6"/>
                  </a:moveTo>
                  <a:lnTo>
                    <a:pt x="5" y="6"/>
                  </a:lnTo>
                  <a:lnTo>
                    <a:pt x="6" y="5"/>
                  </a:lnTo>
                  <a:lnTo>
                    <a:pt x="8" y="5"/>
                  </a:lnTo>
                  <a:lnTo>
                    <a:pt x="9" y="3"/>
                  </a:lnTo>
                  <a:lnTo>
                    <a:pt x="11" y="1"/>
                  </a:lnTo>
                  <a:lnTo>
                    <a:pt x="1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02" name="Freeform 1577"/>
            <p:cNvSpPr>
              <a:spLocks/>
            </p:cNvSpPr>
            <p:nvPr/>
          </p:nvSpPr>
          <p:spPr bwMode="auto">
            <a:xfrm>
              <a:off x="547" y="1434"/>
              <a:ext cx="31" cy="15"/>
            </a:xfrm>
            <a:custGeom>
              <a:avLst/>
              <a:gdLst>
                <a:gd name="T0" fmla="*/ 6 w 31"/>
                <a:gd name="T1" fmla="*/ 0 h 15"/>
                <a:gd name="T2" fmla="*/ 10 w 31"/>
                <a:gd name="T3" fmla="*/ 0 h 15"/>
                <a:gd name="T4" fmla="*/ 13 w 31"/>
                <a:gd name="T5" fmla="*/ 2 h 15"/>
                <a:gd name="T6" fmla="*/ 17 w 31"/>
                <a:gd name="T7" fmla="*/ 2 h 15"/>
                <a:gd name="T8" fmla="*/ 19 w 31"/>
                <a:gd name="T9" fmla="*/ 2 h 15"/>
                <a:gd name="T10" fmla="*/ 20 w 31"/>
                <a:gd name="T11" fmla="*/ 2 h 15"/>
                <a:gd name="T12" fmla="*/ 22 w 31"/>
                <a:gd name="T13" fmla="*/ 3 h 15"/>
                <a:gd name="T14" fmla="*/ 24 w 31"/>
                <a:gd name="T15" fmla="*/ 3 h 15"/>
                <a:gd name="T16" fmla="*/ 27 w 31"/>
                <a:gd name="T17" fmla="*/ 3 h 15"/>
                <a:gd name="T18" fmla="*/ 28 w 31"/>
                <a:gd name="T19" fmla="*/ 4 h 15"/>
                <a:gd name="T20" fmla="*/ 30 w 31"/>
                <a:gd name="T21" fmla="*/ 4 h 15"/>
                <a:gd name="T22" fmla="*/ 30 w 31"/>
                <a:gd name="T23" fmla="*/ 5 h 15"/>
                <a:gd name="T24" fmla="*/ 31 w 31"/>
                <a:gd name="T25" fmla="*/ 7 h 15"/>
                <a:gd name="T26" fmla="*/ 30 w 31"/>
                <a:gd name="T27" fmla="*/ 9 h 15"/>
                <a:gd name="T28" fmla="*/ 28 w 31"/>
                <a:gd name="T29" fmla="*/ 11 h 15"/>
                <a:gd name="T30" fmla="*/ 28 w 31"/>
                <a:gd name="T31" fmla="*/ 11 h 15"/>
                <a:gd name="T32" fmla="*/ 27 w 31"/>
                <a:gd name="T33" fmla="*/ 13 h 15"/>
                <a:gd name="T34" fmla="*/ 25 w 31"/>
                <a:gd name="T35" fmla="*/ 11 h 15"/>
                <a:gd name="T36" fmla="*/ 24 w 31"/>
                <a:gd name="T37" fmla="*/ 11 h 15"/>
                <a:gd name="T38" fmla="*/ 22 w 31"/>
                <a:gd name="T39" fmla="*/ 11 h 15"/>
                <a:gd name="T40" fmla="*/ 20 w 31"/>
                <a:gd name="T41" fmla="*/ 11 h 15"/>
                <a:gd name="T42" fmla="*/ 19 w 31"/>
                <a:gd name="T43" fmla="*/ 11 h 15"/>
                <a:gd name="T44" fmla="*/ 16 w 31"/>
                <a:gd name="T45" fmla="*/ 13 h 15"/>
                <a:gd name="T46" fmla="*/ 14 w 31"/>
                <a:gd name="T47" fmla="*/ 14 h 15"/>
                <a:gd name="T48" fmla="*/ 13 w 31"/>
                <a:gd name="T49" fmla="*/ 15 h 15"/>
                <a:gd name="T50" fmla="*/ 13 w 31"/>
                <a:gd name="T51" fmla="*/ 15 h 15"/>
                <a:gd name="T52" fmla="*/ 11 w 31"/>
                <a:gd name="T53" fmla="*/ 14 h 15"/>
                <a:gd name="T54" fmla="*/ 11 w 31"/>
                <a:gd name="T55" fmla="*/ 13 h 15"/>
                <a:gd name="T56" fmla="*/ 10 w 31"/>
                <a:gd name="T57" fmla="*/ 11 h 15"/>
                <a:gd name="T58" fmla="*/ 8 w 31"/>
                <a:gd name="T59" fmla="*/ 10 h 15"/>
                <a:gd name="T60" fmla="*/ 6 w 31"/>
                <a:gd name="T61" fmla="*/ 10 h 15"/>
                <a:gd name="T62" fmla="*/ 3 w 31"/>
                <a:gd name="T63" fmla="*/ 9 h 15"/>
                <a:gd name="T64" fmla="*/ 2 w 31"/>
                <a:gd name="T65" fmla="*/ 10 h 15"/>
                <a:gd name="T66" fmla="*/ 0 w 31"/>
                <a:gd name="T67" fmla="*/ 9 h 15"/>
                <a:gd name="T68" fmla="*/ 0 w 31"/>
                <a:gd name="T69" fmla="*/ 8 h 15"/>
                <a:gd name="T70" fmla="*/ 2 w 31"/>
                <a:gd name="T71" fmla="*/ 5 h 15"/>
                <a:gd name="T72" fmla="*/ 3 w 31"/>
                <a:gd name="T73" fmla="*/ 3 h 15"/>
                <a:gd name="T74" fmla="*/ 3 w 31"/>
                <a:gd name="T75" fmla="*/ 2 h 15"/>
                <a:gd name="T76" fmla="*/ 5 w 31"/>
                <a:gd name="T77" fmla="*/ 0 h 15"/>
                <a:gd name="T78" fmla="*/ 6 w 31"/>
                <a:gd name="T79" fmla="*/ 0 h 15"/>
                <a:gd name="T80" fmla="*/ 6 w 31"/>
                <a:gd name="T81" fmla="*/ 0 h 15"/>
                <a:gd name="T82" fmla="*/ 6 w 31"/>
                <a:gd name="T83" fmla="*/ 0 h 1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1"/>
                <a:gd name="T127" fmla="*/ 0 h 15"/>
                <a:gd name="T128" fmla="*/ 31 w 31"/>
                <a:gd name="T129" fmla="*/ 15 h 1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1" h="15">
                  <a:moveTo>
                    <a:pt x="6" y="0"/>
                  </a:moveTo>
                  <a:lnTo>
                    <a:pt x="10" y="0"/>
                  </a:lnTo>
                  <a:lnTo>
                    <a:pt x="13" y="2"/>
                  </a:lnTo>
                  <a:lnTo>
                    <a:pt x="17" y="2"/>
                  </a:lnTo>
                  <a:lnTo>
                    <a:pt x="19" y="2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4" y="3"/>
                  </a:lnTo>
                  <a:lnTo>
                    <a:pt x="27" y="3"/>
                  </a:lnTo>
                  <a:lnTo>
                    <a:pt x="28" y="4"/>
                  </a:lnTo>
                  <a:lnTo>
                    <a:pt x="30" y="4"/>
                  </a:lnTo>
                  <a:lnTo>
                    <a:pt x="30" y="5"/>
                  </a:lnTo>
                  <a:lnTo>
                    <a:pt x="31" y="7"/>
                  </a:lnTo>
                  <a:lnTo>
                    <a:pt x="30" y="9"/>
                  </a:lnTo>
                  <a:lnTo>
                    <a:pt x="28" y="11"/>
                  </a:lnTo>
                  <a:lnTo>
                    <a:pt x="27" y="13"/>
                  </a:lnTo>
                  <a:lnTo>
                    <a:pt x="25" y="11"/>
                  </a:lnTo>
                  <a:lnTo>
                    <a:pt x="24" y="11"/>
                  </a:lnTo>
                  <a:lnTo>
                    <a:pt x="22" y="11"/>
                  </a:lnTo>
                  <a:lnTo>
                    <a:pt x="20" y="11"/>
                  </a:lnTo>
                  <a:lnTo>
                    <a:pt x="19" y="11"/>
                  </a:lnTo>
                  <a:lnTo>
                    <a:pt x="16" y="13"/>
                  </a:lnTo>
                  <a:lnTo>
                    <a:pt x="14" y="14"/>
                  </a:lnTo>
                  <a:lnTo>
                    <a:pt x="13" y="15"/>
                  </a:lnTo>
                  <a:lnTo>
                    <a:pt x="11" y="14"/>
                  </a:lnTo>
                  <a:lnTo>
                    <a:pt x="11" y="13"/>
                  </a:lnTo>
                  <a:lnTo>
                    <a:pt x="10" y="11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2" y="5"/>
                  </a:lnTo>
                  <a:lnTo>
                    <a:pt x="3" y="3"/>
                  </a:lnTo>
                  <a:lnTo>
                    <a:pt x="3" y="2"/>
                  </a:lnTo>
                  <a:lnTo>
                    <a:pt x="5" y="0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03" name="Freeform 1578"/>
            <p:cNvSpPr>
              <a:spLocks/>
            </p:cNvSpPr>
            <p:nvPr/>
          </p:nvSpPr>
          <p:spPr bwMode="auto">
            <a:xfrm>
              <a:off x="580" y="1407"/>
              <a:ext cx="19" cy="72"/>
            </a:xfrm>
            <a:custGeom>
              <a:avLst/>
              <a:gdLst>
                <a:gd name="T0" fmla="*/ 11 w 19"/>
                <a:gd name="T1" fmla="*/ 0 h 72"/>
                <a:gd name="T2" fmla="*/ 12 w 19"/>
                <a:gd name="T3" fmla="*/ 2 h 72"/>
                <a:gd name="T4" fmla="*/ 14 w 19"/>
                <a:gd name="T5" fmla="*/ 4 h 72"/>
                <a:gd name="T6" fmla="*/ 15 w 19"/>
                <a:gd name="T7" fmla="*/ 5 h 72"/>
                <a:gd name="T8" fmla="*/ 15 w 19"/>
                <a:gd name="T9" fmla="*/ 7 h 72"/>
                <a:gd name="T10" fmla="*/ 17 w 19"/>
                <a:gd name="T11" fmla="*/ 9 h 72"/>
                <a:gd name="T12" fmla="*/ 17 w 19"/>
                <a:gd name="T13" fmla="*/ 10 h 72"/>
                <a:gd name="T14" fmla="*/ 17 w 19"/>
                <a:gd name="T15" fmla="*/ 11 h 72"/>
                <a:gd name="T16" fmla="*/ 19 w 19"/>
                <a:gd name="T17" fmla="*/ 14 h 72"/>
                <a:gd name="T18" fmla="*/ 15 w 19"/>
                <a:gd name="T19" fmla="*/ 14 h 72"/>
                <a:gd name="T20" fmla="*/ 14 w 19"/>
                <a:gd name="T21" fmla="*/ 14 h 72"/>
                <a:gd name="T22" fmla="*/ 12 w 19"/>
                <a:gd name="T23" fmla="*/ 14 h 72"/>
                <a:gd name="T24" fmla="*/ 11 w 19"/>
                <a:gd name="T25" fmla="*/ 15 h 72"/>
                <a:gd name="T26" fmla="*/ 17 w 19"/>
                <a:gd name="T27" fmla="*/ 18 h 72"/>
                <a:gd name="T28" fmla="*/ 14 w 19"/>
                <a:gd name="T29" fmla="*/ 19 h 72"/>
                <a:gd name="T30" fmla="*/ 12 w 19"/>
                <a:gd name="T31" fmla="*/ 20 h 72"/>
                <a:gd name="T32" fmla="*/ 11 w 19"/>
                <a:gd name="T33" fmla="*/ 20 h 72"/>
                <a:gd name="T34" fmla="*/ 9 w 19"/>
                <a:gd name="T35" fmla="*/ 21 h 72"/>
                <a:gd name="T36" fmla="*/ 8 w 19"/>
                <a:gd name="T37" fmla="*/ 22 h 72"/>
                <a:gd name="T38" fmla="*/ 6 w 19"/>
                <a:gd name="T39" fmla="*/ 24 h 72"/>
                <a:gd name="T40" fmla="*/ 6 w 19"/>
                <a:gd name="T41" fmla="*/ 26 h 72"/>
                <a:gd name="T42" fmla="*/ 6 w 19"/>
                <a:gd name="T43" fmla="*/ 26 h 72"/>
                <a:gd name="T44" fmla="*/ 6 w 19"/>
                <a:gd name="T45" fmla="*/ 27 h 72"/>
                <a:gd name="T46" fmla="*/ 6 w 19"/>
                <a:gd name="T47" fmla="*/ 29 h 72"/>
                <a:gd name="T48" fmla="*/ 6 w 19"/>
                <a:gd name="T49" fmla="*/ 34 h 72"/>
                <a:gd name="T50" fmla="*/ 6 w 19"/>
                <a:gd name="T51" fmla="*/ 35 h 72"/>
                <a:gd name="T52" fmla="*/ 6 w 19"/>
                <a:gd name="T53" fmla="*/ 38 h 72"/>
                <a:gd name="T54" fmla="*/ 6 w 19"/>
                <a:gd name="T55" fmla="*/ 40 h 72"/>
                <a:gd name="T56" fmla="*/ 6 w 19"/>
                <a:gd name="T57" fmla="*/ 42 h 72"/>
                <a:gd name="T58" fmla="*/ 6 w 19"/>
                <a:gd name="T59" fmla="*/ 43 h 72"/>
                <a:gd name="T60" fmla="*/ 5 w 19"/>
                <a:gd name="T61" fmla="*/ 45 h 72"/>
                <a:gd name="T62" fmla="*/ 5 w 19"/>
                <a:gd name="T63" fmla="*/ 45 h 72"/>
                <a:gd name="T64" fmla="*/ 5 w 19"/>
                <a:gd name="T65" fmla="*/ 47 h 72"/>
                <a:gd name="T66" fmla="*/ 3 w 19"/>
                <a:gd name="T67" fmla="*/ 49 h 72"/>
                <a:gd name="T68" fmla="*/ 3 w 19"/>
                <a:gd name="T69" fmla="*/ 52 h 72"/>
                <a:gd name="T70" fmla="*/ 3 w 19"/>
                <a:gd name="T71" fmla="*/ 53 h 72"/>
                <a:gd name="T72" fmla="*/ 3 w 19"/>
                <a:gd name="T73" fmla="*/ 54 h 72"/>
                <a:gd name="T74" fmla="*/ 1 w 19"/>
                <a:gd name="T75" fmla="*/ 57 h 72"/>
                <a:gd name="T76" fmla="*/ 1 w 19"/>
                <a:gd name="T77" fmla="*/ 62 h 72"/>
                <a:gd name="T78" fmla="*/ 0 w 19"/>
                <a:gd name="T79" fmla="*/ 72 h 7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9"/>
                <a:gd name="T121" fmla="*/ 0 h 72"/>
                <a:gd name="T122" fmla="*/ 19 w 19"/>
                <a:gd name="T123" fmla="*/ 72 h 7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9" h="72">
                  <a:moveTo>
                    <a:pt x="11" y="0"/>
                  </a:moveTo>
                  <a:lnTo>
                    <a:pt x="12" y="2"/>
                  </a:lnTo>
                  <a:lnTo>
                    <a:pt x="14" y="4"/>
                  </a:lnTo>
                  <a:lnTo>
                    <a:pt x="15" y="5"/>
                  </a:lnTo>
                  <a:lnTo>
                    <a:pt x="15" y="7"/>
                  </a:lnTo>
                  <a:lnTo>
                    <a:pt x="17" y="9"/>
                  </a:lnTo>
                  <a:lnTo>
                    <a:pt x="17" y="10"/>
                  </a:lnTo>
                  <a:lnTo>
                    <a:pt x="17" y="11"/>
                  </a:lnTo>
                  <a:lnTo>
                    <a:pt x="19" y="14"/>
                  </a:lnTo>
                  <a:lnTo>
                    <a:pt x="15" y="14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11" y="15"/>
                  </a:lnTo>
                  <a:lnTo>
                    <a:pt x="17" y="18"/>
                  </a:lnTo>
                  <a:lnTo>
                    <a:pt x="14" y="19"/>
                  </a:lnTo>
                  <a:lnTo>
                    <a:pt x="12" y="20"/>
                  </a:lnTo>
                  <a:lnTo>
                    <a:pt x="11" y="20"/>
                  </a:lnTo>
                  <a:lnTo>
                    <a:pt x="9" y="21"/>
                  </a:lnTo>
                  <a:lnTo>
                    <a:pt x="8" y="22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6" y="27"/>
                  </a:lnTo>
                  <a:lnTo>
                    <a:pt x="6" y="29"/>
                  </a:lnTo>
                  <a:lnTo>
                    <a:pt x="6" y="34"/>
                  </a:lnTo>
                  <a:lnTo>
                    <a:pt x="6" y="35"/>
                  </a:lnTo>
                  <a:lnTo>
                    <a:pt x="6" y="38"/>
                  </a:lnTo>
                  <a:lnTo>
                    <a:pt x="6" y="40"/>
                  </a:lnTo>
                  <a:lnTo>
                    <a:pt x="6" y="42"/>
                  </a:lnTo>
                  <a:lnTo>
                    <a:pt x="6" y="43"/>
                  </a:lnTo>
                  <a:lnTo>
                    <a:pt x="5" y="45"/>
                  </a:lnTo>
                  <a:lnTo>
                    <a:pt x="5" y="47"/>
                  </a:lnTo>
                  <a:lnTo>
                    <a:pt x="3" y="49"/>
                  </a:lnTo>
                  <a:lnTo>
                    <a:pt x="3" y="52"/>
                  </a:lnTo>
                  <a:lnTo>
                    <a:pt x="3" y="53"/>
                  </a:lnTo>
                  <a:lnTo>
                    <a:pt x="3" y="54"/>
                  </a:lnTo>
                  <a:lnTo>
                    <a:pt x="1" y="57"/>
                  </a:lnTo>
                  <a:lnTo>
                    <a:pt x="1" y="62"/>
                  </a:lnTo>
                  <a:lnTo>
                    <a:pt x="0" y="7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04" name="Freeform 1579"/>
            <p:cNvSpPr>
              <a:spLocks/>
            </p:cNvSpPr>
            <p:nvPr/>
          </p:nvSpPr>
          <p:spPr bwMode="auto">
            <a:xfrm>
              <a:off x="589" y="1441"/>
              <a:ext cx="24" cy="11"/>
            </a:xfrm>
            <a:custGeom>
              <a:avLst/>
              <a:gdLst>
                <a:gd name="T0" fmla="*/ 6 w 24"/>
                <a:gd name="T1" fmla="*/ 0 h 11"/>
                <a:gd name="T2" fmla="*/ 10 w 24"/>
                <a:gd name="T3" fmla="*/ 0 h 11"/>
                <a:gd name="T4" fmla="*/ 11 w 24"/>
                <a:gd name="T5" fmla="*/ 0 h 11"/>
                <a:gd name="T6" fmla="*/ 16 w 24"/>
                <a:gd name="T7" fmla="*/ 1 h 11"/>
                <a:gd name="T8" fmla="*/ 17 w 24"/>
                <a:gd name="T9" fmla="*/ 1 h 11"/>
                <a:gd name="T10" fmla="*/ 19 w 24"/>
                <a:gd name="T11" fmla="*/ 2 h 11"/>
                <a:gd name="T12" fmla="*/ 20 w 24"/>
                <a:gd name="T13" fmla="*/ 2 h 11"/>
                <a:gd name="T14" fmla="*/ 22 w 24"/>
                <a:gd name="T15" fmla="*/ 3 h 11"/>
                <a:gd name="T16" fmla="*/ 24 w 24"/>
                <a:gd name="T17" fmla="*/ 4 h 11"/>
                <a:gd name="T18" fmla="*/ 24 w 24"/>
                <a:gd name="T19" fmla="*/ 6 h 11"/>
                <a:gd name="T20" fmla="*/ 22 w 24"/>
                <a:gd name="T21" fmla="*/ 7 h 11"/>
                <a:gd name="T22" fmla="*/ 22 w 24"/>
                <a:gd name="T23" fmla="*/ 8 h 11"/>
                <a:gd name="T24" fmla="*/ 20 w 24"/>
                <a:gd name="T25" fmla="*/ 9 h 11"/>
                <a:gd name="T26" fmla="*/ 17 w 24"/>
                <a:gd name="T27" fmla="*/ 8 h 11"/>
                <a:gd name="T28" fmla="*/ 16 w 24"/>
                <a:gd name="T29" fmla="*/ 8 h 11"/>
                <a:gd name="T30" fmla="*/ 14 w 24"/>
                <a:gd name="T31" fmla="*/ 8 h 11"/>
                <a:gd name="T32" fmla="*/ 14 w 24"/>
                <a:gd name="T33" fmla="*/ 9 h 11"/>
                <a:gd name="T34" fmla="*/ 13 w 24"/>
                <a:gd name="T35" fmla="*/ 11 h 11"/>
                <a:gd name="T36" fmla="*/ 11 w 24"/>
                <a:gd name="T37" fmla="*/ 11 h 11"/>
                <a:gd name="T38" fmla="*/ 10 w 24"/>
                <a:gd name="T39" fmla="*/ 9 h 11"/>
                <a:gd name="T40" fmla="*/ 8 w 24"/>
                <a:gd name="T41" fmla="*/ 8 h 11"/>
                <a:gd name="T42" fmla="*/ 6 w 24"/>
                <a:gd name="T43" fmla="*/ 7 h 11"/>
                <a:gd name="T44" fmla="*/ 5 w 24"/>
                <a:gd name="T45" fmla="*/ 7 h 11"/>
                <a:gd name="T46" fmla="*/ 3 w 24"/>
                <a:gd name="T47" fmla="*/ 6 h 11"/>
                <a:gd name="T48" fmla="*/ 2 w 24"/>
                <a:gd name="T49" fmla="*/ 6 h 11"/>
                <a:gd name="T50" fmla="*/ 0 w 24"/>
                <a:gd name="T51" fmla="*/ 4 h 11"/>
                <a:gd name="T52" fmla="*/ 2 w 24"/>
                <a:gd name="T53" fmla="*/ 4 h 11"/>
                <a:gd name="T54" fmla="*/ 2 w 24"/>
                <a:gd name="T55" fmla="*/ 2 h 11"/>
                <a:gd name="T56" fmla="*/ 3 w 24"/>
                <a:gd name="T57" fmla="*/ 1 h 11"/>
                <a:gd name="T58" fmla="*/ 5 w 24"/>
                <a:gd name="T59" fmla="*/ 0 h 11"/>
                <a:gd name="T60" fmla="*/ 6 w 24"/>
                <a:gd name="T61" fmla="*/ 0 h 1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4"/>
                <a:gd name="T94" fmla="*/ 0 h 11"/>
                <a:gd name="T95" fmla="*/ 24 w 24"/>
                <a:gd name="T96" fmla="*/ 11 h 1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4" h="11">
                  <a:moveTo>
                    <a:pt x="6" y="0"/>
                  </a:moveTo>
                  <a:lnTo>
                    <a:pt x="10" y="0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17" y="1"/>
                  </a:lnTo>
                  <a:lnTo>
                    <a:pt x="19" y="2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4" y="4"/>
                  </a:lnTo>
                  <a:lnTo>
                    <a:pt x="24" y="6"/>
                  </a:lnTo>
                  <a:lnTo>
                    <a:pt x="22" y="7"/>
                  </a:lnTo>
                  <a:lnTo>
                    <a:pt x="22" y="8"/>
                  </a:lnTo>
                  <a:lnTo>
                    <a:pt x="20" y="9"/>
                  </a:lnTo>
                  <a:lnTo>
                    <a:pt x="17" y="8"/>
                  </a:lnTo>
                  <a:lnTo>
                    <a:pt x="16" y="8"/>
                  </a:lnTo>
                  <a:lnTo>
                    <a:pt x="14" y="8"/>
                  </a:lnTo>
                  <a:lnTo>
                    <a:pt x="14" y="9"/>
                  </a:lnTo>
                  <a:lnTo>
                    <a:pt x="13" y="11"/>
                  </a:lnTo>
                  <a:lnTo>
                    <a:pt x="11" y="11"/>
                  </a:lnTo>
                  <a:lnTo>
                    <a:pt x="10" y="9"/>
                  </a:lnTo>
                  <a:lnTo>
                    <a:pt x="8" y="8"/>
                  </a:lnTo>
                  <a:lnTo>
                    <a:pt x="6" y="7"/>
                  </a:lnTo>
                  <a:lnTo>
                    <a:pt x="5" y="7"/>
                  </a:lnTo>
                  <a:lnTo>
                    <a:pt x="3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3" y="1"/>
                  </a:lnTo>
                  <a:lnTo>
                    <a:pt x="5" y="0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05" name="Freeform 1580"/>
            <p:cNvSpPr>
              <a:spLocks/>
            </p:cNvSpPr>
            <p:nvPr/>
          </p:nvSpPr>
          <p:spPr bwMode="auto">
            <a:xfrm>
              <a:off x="599" y="1409"/>
              <a:ext cx="38" cy="49"/>
            </a:xfrm>
            <a:custGeom>
              <a:avLst/>
              <a:gdLst>
                <a:gd name="T0" fmla="*/ 0 w 38"/>
                <a:gd name="T1" fmla="*/ 0 h 49"/>
                <a:gd name="T2" fmla="*/ 12 w 38"/>
                <a:gd name="T3" fmla="*/ 6 h 49"/>
                <a:gd name="T4" fmla="*/ 20 w 38"/>
                <a:gd name="T5" fmla="*/ 11 h 49"/>
                <a:gd name="T6" fmla="*/ 24 w 38"/>
                <a:gd name="T7" fmla="*/ 16 h 49"/>
                <a:gd name="T8" fmla="*/ 26 w 38"/>
                <a:gd name="T9" fmla="*/ 20 h 49"/>
                <a:gd name="T10" fmla="*/ 31 w 38"/>
                <a:gd name="T11" fmla="*/ 25 h 49"/>
                <a:gd name="T12" fmla="*/ 35 w 38"/>
                <a:gd name="T13" fmla="*/ 30 h 49"/>
                <a:gd name="T14" fmla="*/ 37 w 38"/>
                <a:gd name="T15" fmla="*/ 35 h 49"/>
                <a:gd name="T16" fmla="*/ 38 w 38"/>
                <a:gd name="T17" fmla="*/ 41 h 49"/>
                <a:gd name="T18" fmla="*/ 37 w 38"/>
                <a:gd name="T19" fmla="*/ 43 h 49"/>
                <a:gd name="T20" fmla="*/ 34 w 38"/>
                <a:gd name="T21" fmla="*/ 45 h 49"/>
                <a:gd name="T22" fmla="*/ 31 w 38"/>
                <a:gd name="T23" fmla="*/ 47 h 49"/>
                <a:gd name="T24" fmla="*/ 29 w 38"/>
                <a:gd name="T25" fmla="*/ 49 h 49"/>
                <a:gd name="T26" fmla="*/ 35 w 38"/>
                <a:gd name="T27" fmla="*/ 41 h 49"/>
                <a:gd name="T28" fmla="*/ 35 w 38"/>
                <a:gd name="T29" fmla="*/ 35 h 49"/>
                <a:gd name="T30" fmla="*/ 32 w 38"/>
                <a:gd name="T31" fmla="*/ 32 h 49"/>
                <a:gd name="T32" fmla="*/ 31 w 38"/>
                <a:gd name="T33" fmla="*/ 28 h 49"/>
                <a:gd name="T34" fmla="*/ 28 w 38"/>
                <a:gd name="T35" fmla="*/ 24 h 49"/>
                <a:gd name="T36" fmla="*/ 24 w 38"/>
                <a:gd name="T37" fmla="*/ 23 h 49"/>
                <a:gd name="T38" fmla="*/ 23 w 38"/>
                <a:gd name="T39" fmla="*/ 23 h 49"/>
                <a:gd name="T40" fmla="*/ 21 w 38"/>
                <a:gd name="T41" fmla="*/ 27 h 49"/>
                <a:gd name="T42" fmla="*/ 23 w 38"/>
                <a:gd name="T43" fmla="*/ 22 h 49"/>
                <a:gd name="T44" fmla="*/ 23 w 38"/>
                <a:gd name="T45" fmla="*/ 19 h 49"/>
                <a:gd name="T46" fmla="*/ 21 w 38"/>
                <a:gd name="T47" fmla="*/ 18 h 49"/>
                <a:gd name="T48" fmla="*/ 21 w 38"/>
                <a:gd name="T49" fmla="*/ 16 h 49"/>
                <a:gd name="T50" fmla="*/ 14 w 38"/>
                <a:gd name="T51" fmla="*/ 9 h 49"/>
                <a:gd name="T52" fmla="*/ 7 w 38"/>
                <a:gd name="T53" fmla="*/ 6 h 49"/>
                <a:gd name="T54" fmla="*/ 1 w 38"/>
                <a:gd name="T55" fmla="*/ 2 h 49"/>
                <a:gd name="T56" fmla="*/ 0 w 38"/>
                <a:gd name="T57" fmla="*/ 0 h 4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8"/>
                <a:gd name="T88" fmla="*/ 0 h 49"/>
                <a:gd name="T89" fmla="*/ 38 w 38"/>
                <a:gd name="T90" fmla="*/ 49 h 4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8" h="49">
                  <a:moveTo>
                    <a:pt x="0" y="0"/>
                  </a:moveTo>
                  <a:lnTo>
                    <a:pt x="12" y="6"/>
                  </a:lnTo>
                  <a:lnTo>
                    <a:pt x="20" y="11"/>
                  </a:lnTo>
                  <a:lnTo>
                    <a:pt x="24" y="16"/>
                  </a:lnTo>
                  <a:lnTo>
                    <a:pt x="26" y="20"/>
                  </a:lnTo>
                  <a:lnTo>
                    <a:pt x="31" y="25"/>
                  </a:lnTo>
                  <a:lnTo>
                    <a:pt x="35" y="30"/>
                  </a:lnTo>
                  <a:lnTo>
                    <a:pt x="37" y="35"/>
                  </a:lnTo>
                  <a:lnTo>
                    <a:pt x="38" y="41"/>
                  </a:lnTo>
                  <a:lnTo>
                    <a:pt x="37" y="43"/>
                  </a:lnTo>
                  <a:lnTo>
                    <a:pt x="34" y="45"/>
                  </a:lnTo>
                  <a:lnTo>
                    <a:pt x="31" y="47"/>
                  </a:lnTo>
                  <a:lnTo>
                    <a:pt x="29" y="49"/>
                  </a:lnTo>
                  <a:lnTo>
                    <a:pt x="35" y="41"/>
                  </a:lnTo>
                  <a:lnTo>
                    <a:pt x="35" y="35"/>
                  </a:lnTo>
                  <a:lnTo>
                    <a:pt x="32" y="32"/>
                  </a:lnTo>
                  <a:lnTo>
                    <a:pt x="31" y="28"/>
                  </a:lnTo>
                  <a:lnTo>
                    <a:pt x="28" y="24"/>
                  </a:lnTo>
                  <a:lnTo>
                    <a:pt x="24" y="23"/>
                  </a:lnTo>
                  <a:lnTo>
                    <a:pt x="23" y="23"/>
                  </a:lnTo>
                  <a:lnTo>
                    <a:pt x="21" y="27"/>
                  </a:lnTo>
                  <a:lnTo>
                    <a:pt x="23" y="22"/>
                  </a:lnTo>
                  <a:lnTo>
                    <a:pt x="23" y="19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14" y="9"/>
                  </a:lnTo>
                  <a:lnTo>
                    <a:pt x="7" y="6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0285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06" name="Freeform 1581"/>
            <p:cNvSpPr>
              <a:spLocks/>
            </p:cNvSpPr>
            <p:nvPr/>
          </p:nvSpPr>
          <p:spPr bwMode="auto">
            <a:xfrm>
              <a:off x="589" y="1442"/>
              <a:ext cx="33" cy="41"/>
            </a:xfrm>
            <a:custGeom>
              <a:avLst/>
              <a:gdLst>
                <a:gd name="T0" fmla="*/ 33 w 33"/>
                <a:gd name="T1" fmla="*/ 0 h 41"/>
                <a:gd name="T2" fmla="*/ 30 w 33"/>
                <a:gd name="T3" fmla="*/ 2 h 41"/>
                <a:gd name="T4" fmla="*/ 28 w 33"/>
                <a:gd name="T5" fmla="*/ 3 h 41"/>
                <a:gd name="T6" fmla="*/ 27 w 33"/>
                <a:gd name="T7" fmla="*/ 3 h 41"/>
                <a:gd name="T8" fmla="*/ 24 w 33"/>
                <a:gd name="T9" fmla="*/ 5 h 41"/>
                <a:gd name="T10" fmla="*/ 22 w 33"/>
                <a:gd name="T11" fmla="*/ 12 h 41"/>
                <a:gd name="T12" fmla="*/ 17 w 33"/>
                <a:gd name="T13" fmla="*/ 19 h 41"/>
                <a:gd name="T14" fmla="*/ 13 w 33"/>
                <a:gd name="T15" fmla="*/ 26 h 41"/>
                <a:gd name="T16" fmla="*/ 6 w 33"/>
                <a:gd name="T17" fmla="*/ 32 h 41"/>
                <a:gd name="T18" fmla="*/ 11 w 33"/>
                <a:gd name="T19" fmla="*/ 30 h 41"/>
                <a:gd name="T20" fmla="*/ 13 w 33"/>
                <a:gd name="T21" fmla="*/ 28 h 41"/>
                <a:gd name="T22" fmla="*/ 14 w 33"/>
                <a:gd name="T23" fmla="*/ 27 h 41"/>
                <a:gd name="T24" fmla="*/ 14 w 33"/>
                <a:gd name="T25" fmla="*/ 29 h 41"/>
                <a:gd name="T26" fmla="*/ 11 w 33"/>
                <a:gd name="T27" fmla="*/ 33 h 41"/>
                <a:gd name="T28" fmla="*/ 10 w 33"/>
                <a:gd name="T29" fmla="*/ 37 h 41"/>
                <a:gd name="T30" fmla="*/ 6 w 33"/>
                <a:gd name="T31" fmla="*/ 39 h 41"/>
                <a:gd name="T32" fmla="*/ 0 w 33"/>
                <a:gd name="T33" fmla="*/ 41 h 41"/>
                <a:gd name="T34" fmla="*/ 3 w 33"/>
                <a:gd name="T35" fmla="*/ 40 h 41"/>
                <a:gd name="T36" fmla="*/ 6 w 33"/>
                <a:gd name="T37" fmla="*/ 40 h 41"/>
                <a:gd name="T38" fmla="*/ 10 w 33"/>
                <a:gd name="T39" fmla="*/ 40 h 41"/>
                <a:gd name="T40" fmla="*/ 13 w 33"/>
                <a:gd name="T41" fmla="*/ 40 h 41"/>
                <a:gd name="T42" fmla="*/ 13 w 33"/>
                <a:gd name="T43" fmla="*/ 35 h 41"/>
                <a:gd name="T44" fmla="*/ 16 w 33"/>
                <a:gd name="T45" fmla="*/ 30 h 41"/>
                <a:gd name="T46" fmla="*/ 17 w 33"/>
                <a:gd name="T47" fmla="*/ 24 h 41"/>
                <a:gd name="T48" fmla="*/ 19 w 33"/>
                <a:gd name="T49" fmla="*/ 19 h 41"/>
                <a:gd name="T50" fmla="*/ 24 w 33"/>
                <a:gd name="T51" fmla="*/ 12 h 41"/>
                <a:gd name="T52" fmla="*/ 25 w 33"/>
                <a:gd name="T53" fmla="*/ 8 h 41"/>
                <a:gd name="T54" fmla="*/ 28 w 33"/>
                <a:gd name="T55" fmla="*/ 6 h 41"/>
                <a:gd name="T56" fmla="*/ 33 w 33"/>
                <a:gd name="T57" fmla="*/ 0 h 4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3"/>
                <a:gd name="T88" fmla="*/ 0 h 41"/>
                <a:gd name="T89" fmla="*/ 33 w 33"/>
                <a:gd name="T90" fmla="*/ 41 h 4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3" h="41">
                  <a:moveTo>
                    <a:pt x="33" y="0"/>
                  </a:moveTo>
                  <a:lnTo>
                    <a:pt x="30" y="2"/>
                  </a:lnTo>
                  <a:lnTo>
                    <a:pt x="28" y="3"/>
                  </a:lnTo>
                  <a:lnTo>
                    <a:pt x="27" y="3"/>
                  </a:lnTo>
                  <a:lnTo>
                    <a:pt x="24" y="5"/>
                  </a:lnTo>
                  <a:lnTo>
                    <a:pt x="22" y="12"/>
                  </a:lnTo>
                  <a:lnTo>
                    <a:pt x="17" y="19"/>
                  </a:lnTo>
                  <a:lnTo>
                    <a:pt x="13" y="26"/>
                  </a:lnTo>
                  <a:lnTo>
                    <a:pt x="6" y="32"/>
                  </a:lnTo>
                  <a:lnTo>
                    <a:pt x="11" y="30"/>
                  </a:lnTo>
                  <a:lnTo>
                    <a:pt x="13" y="28"/>
                  </a:lnTo>
                  <a:lnTo>
                    <a:pt x="14" y="27"/>
                  </a:lnTo>
                  <a:lnTo>
                    <a:pt x="14" y="29"/>
                  </a:lnTo>
                  <a:lnTo>
                    <a:pt x="11" y="33"/>
                  </a:lnTo>
                  <a:lnTo>
                    <a:pt x="10" y="37"/>
                  </a:lnTo>
                  <a:lnTo>
                    <a:pt x="6" y="39"/>
                  </a:lnTo>
                  <a:lnTo>
                    <a:pt x="0" y="41"/>
                  </a:lnTo>
                  <a:lnTo>
                    <a:pt x="3" y="40"/>
                  </a:lnTo>
                  <a:lnTo>
                    <a:pt x="6" y="40"/>
                  </a:lnTo>
                  <a:lnTo>
                    <a:pt x="10" y="40"/>
                  </a:lnTo>
                  <a:lnTo>
                    <a:pt x="13" y="40"/>
                  </a:lnTo>
                  <a:lnTo>
                    <a:pt x="13" y="35"/>
                  </a:lnTo>
                  <a:lnTo>
                    <a:pt x="16" y="30"/>
                  </a:lnTo>
                  <a:lnTo>
                    <a:pt x="17" y="24"/>
                  </a:lnTo>
                  <a:lnTo>
                    <a:pt x="19" y="19"/>
                  </a:lnTo>
                  <a:lnTo>
                    <a:pt x="24" y="12"/>
                  </a:lnTo>
                  <a:lnTo>
                    <a:pt x="25" y="8"/>
                  </a:lnTo>
                  <a:lnTo>
                    <a:pt x="28" y="6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20285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07" name="Freeform 1582"/>
            <p:cNvSpPr>
              <a:spLocks/>
            </p:cNvSpPr>
            <p:nvPr/>
          </p:nvSpPr>
          <p:spPr bwMode="auto">
            <a:xfrm>
              <a:off x="530" y="1456"/>
              <a:ext cx="5" cy="5"/>
            </a:xfrm>
            <a:custGeom>
              <a:avLst/>
              <a:gdLst>
                <a:gd name="T0" fmla="*/ 0 w 5"/>
                <a:gd name="T1" fmla="*/ 0 h 5"/>
                <a:gd name="T2" fmla="*/ 3 w 5"/>
                <a:gd name="T3" fmla="*/ 3 h 5"/>
                <a:gd name="T4" fmla="*/ 5 w 5"/>
                <a:gd name="T5" fmla="*/ 5 h 5"/>
                <a:gd name="T6" fmla="*/ 0 60000 65536"/>
                <a:gd name="T7" fmla="*/ 0 60000 65536"/>
                <a:gd name="T8" fmla="*/ 0 60000 65536"/>
                <a:gd name="T9" fmla="*/ 0 w 5"/>
                <a:gd name="T10" fmla="*/ 0 h 5"/>
                <a:gd name="T11" fmla="*/ 5 w 5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5">
                  <a:moveTo>
                    <a:pt x="0" y="0"/>
                  </a:moveTo>
                  <a:lnTo>
                    <a:pt x="3" y="3"/>
                  </a:lnTo>
                  <a:lnTo>
                    <a:pt x="5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08" name="Freeform 1583"/>
            <p:cNvSpPr>
              <a:spLocks/>
            </p:cNvSpPr>
            <p:nvPr/>
          </p:nvSpPr>
          <p:spPr bwMode="auto">
            <a:xfrm>
              <a:off x="539" y="1468"/>
              <a:ext cx="11" cy="9"/>
            </a:xfrm>
            <a:custGeom>
              <a:avLst/>
              <a:gdLst>
                <a:gd name="T0" fmla="*/ 11 w 11"/>
                <a:gd name="T1" fmla="*/ 9 h 9"/>
                <a:gd name="T2" fmla="*/ 7 w 11"/>
                <a:gd name="T3" fmla="*/ 8 h 9"/>
                <a:gd name="T4" fmla="*/ 5 w 11"/>
                <a:gd name="T5" fmla="*/ 8 h 9"/>
                <a:gd name="T6" fmla="*/ 5 w 11"/>
                <a:gd name="T7" fmla="*/ 7 h 9"/>
                <a:gd name="T8" fmla="*/ 4 w 11"/>
                <a:gd name="T9" fmla="*/ 4 h 9"/>
                <a:gd name="T10" fmla="*/ 2 w 11"/>
                <a:gd name="T11" fmla="*/ 3 h 9"/>
                <a:gd name="T12" fmla="*/ 2 w 11"/>
                <a:gd name="T13" fmla="*/ 2 h 9"/>
                <a:gd name="T14" fmla="*/ 2 w 11"/>
                <a:gd name="T15" fmla="*/ 1 h 9"/>
                <a:gd name="T16" fmla="*/ 0 w 11"/>
                <a:gd name="T17" fmla="*/ 0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9"/>
                <a:gd name="T29" fmla="*/ 11 w 11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9">
                  <a:moveTo>
                    <a:pt x="11" y="9"/>
                  </a:moveTo>
                  <a:lnTo>
                    <a:pt x="7" y="8"/>
                  </a:lnTo>
                  <a:lnTo>
                    <a:pt x="5" y="8"/>
                  </a:lnTo>
                  <a:lnTo>
                    <a:pt x="5" y="7"/>
                  </a:lnTo>
                  <a:lnTo>
                    <a:pt x="4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09" name="Freeform 1584"/>
            <p:cNvSpPr>
              <a:spLocks/>
            </p:cNvSpPr>
            <p:nvPr/>
          </p:nvSpPr>
          <p:spPr bwMode="auto">
            <a:xfrm>
              <a:off x="547" y="1472"/>
              <a:ext cx="6" cy="5"/>
            </a:xfrm>
            <a:custGeom>
              <a:avLst/>
              <a:gdLst>
                <a:gd name="T0" fmla="*/ 6 w 6"/>
                <a:gd name="T1" fmla="*/ 5 h 5"/>
                <a:gd name="T2" fmla="*/ 5 w 6"/>
                <a:gd name="T3" fmla="*/ 4 h 5"/>
                <a:gd name="T4" fmla="*/ 2 w 6"/>
                <a:gd name="T5" fmla="*/ 4 h 5"/>
                <a:gd name="T6" fmla="*/ 2 w 6"/>
                <a:gd name="T7" fmla="*/ 3 h 5"/>
                <a:gd name="T8" fmla="*/ 0 w 6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6" y="5"/>
                  </a:moveTo>
                  <a:lnTo>
                    <a:pt x="5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10" name="Freeform 1585"/>
            <p:cNvSpPr>
              <a:spLocks/>
            </p:cNvSpPr>
            <p:nvPr/>
          </p:nvSpPr>
          <p:spPr bwMode="auto">
            <a:xfrm>
              <a:off x="532" y="1496"/>
              <a:ext cx="18" cy="19"/>
            </a:xfrm>
            <a:custGeom>
              <a:avLst/>
              <a:gdLst>
                <a:gd name="T0" fmla="*/ 18 w 18"/>
                <a:gd name="T1" fmla="*/ 0 h 19"/>
                <a:gd name="T2" fmla="*/ 18 w 18"/>
                <a:gd name="T3" fmla="*/ 1 h 19"/>
                <a:gd name="T4" fmla="*/ 18 w 18"/>
                <a:gd name="T5" fmla="*/ 3 h 19"/>
                <a:gd name="T6" fmla="*/ 17 w 18"/>
                <a:gd name="T7" fmla="*/ 3 h 19"/>
                <a:gd name="T8" fmla="*/ 17 w 18"/>
                <a:gd name="T9" fmla="*/ 6 h 19"/>
                <a:gd name="T10" fmla="*/ 15 w 18"/>
                <a:gd name="T11" fmla="*/ 7 h 19"/>
                <a:gd name="T12" fmla="*/ 14 w 18"/>
                <a:gd name="T13" fmla="*/ 8 h 19"/>
                <a:gd name="T14" fmla="*/ 14 w 18"/>
                <a:gd name="T15" fmla="*/ 10 h 19"/>
                <a:gd name="T16" fmla="*/ 12 w 18"/>
                <a:gd name="T17" fmla="*/ 12 h 19"/>
                <a:gd name="T18" fmla="*/ 11 w 18"/>
                <a:gd name="T19" fmla="*/ 13 h 19"/>
                <a:gd name="T20" fmla="*/ 9 w 18"/>
                <a:gd name="T21" fmla="*/ 14 h 19"/>
                <a:gd name="T22" fmla="*/ 6 w 18"/>
                <a:gd name="T23" fmla="*/ 16 h 19"/>
                <a:gd name="T24" fmla="*/ 4 w 18"/>
                <a:gd name="T25" fmla="*/ 17 h 19"/>
                <a:gd name="T26" fmla="*/ 4 w 18"/>
                <a:gd name="T27" fmla="*/ 17 h 19"/>
                <a:gd name="T28" fmla="*/ 1 w 18"/>
                <a:gd name="T29" fmla="*/ 18 h 19"/>
                <a:gd name="T30" fmla="*/ 0 w 18"/>
                <a:gd name="T31" fmla="*/ 19 h 1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8"/>
                <a:gd name="T49" fmla="*/ 0 h 19"/>
                <a:gd name="T50" fmla="*/ 18 w 18"/>
                <a:gd name="T51" fmla="*/ 19 h 1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8" h="19">
                  <a:moveTo>
                    <a:pt x="18" y="0"/>
                  </a:moveTo>
                  <a:lnTo>
                    <a:pt x="18" y="1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7" y="6"/>
                  </a:lnTo>
                  <a:lnTo>
                    <a:pt x="15" y="7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2" y="12"/>
                  </a:lnTo>
                  <a:lnTo>
                    <a:pt x="11" y="13"/>
                  </a:lnTo>
                  <a:lnTo>
                    <a:pt x="9" y="14"/>
                  </a:lnTo>
                  <a:lnTo>
                    <a:pt x="6" y="16"/>
                  </a:lnTo>
                  <a:lnTo>
                    <a:pt x="4" y="17"/>
                  </a:lnTo>
                  <a:lnTo>
                    <a:pt x="1" y="18"/>
                  </a:lnTo>
                  <a:lnTo>
                    <a:pt x="0" y="1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11" name="Freeform 1586"/>
            <p:cNvSpPr>
              <a:spLocks/>
            </p:cNvSpPr>
            <p:nvPr/>
          </p:nvSpPr>
          <p:spPr bwMode="auto">
            <a:xfrm>
              <a:off x="567" y="1496"/>
              <a:ext cx="16" cy="57"/>
            </a:xfrm>
            <a:custGeom>
              <a:avLst/>
              <a:gdLst>
                <a:gd name="T0" fmla="*/ 14 w 16"/>
                <a:gd name="T1" fmla="*/ 0 h 57"/>
                <a:gd name="T2" fmla="*/ 16 w 16"/>
                <a:gd name="T3" fmla="*/ 7 h 57"/>
                <a:gd name="T4" fmla="*/ 16 w 16"/>
                <a:gd name="T5" fmla="*/ 11 h 57"/>
                <a:gd name="T6" fmla="*/ 16 w 16"/>
                <a:gd name="T7" fmla="*/ 12 h 57"/>
                <a:gd name="T8" fmla="*/ 16 w 16"/>
                <a:gd name="T9" fmla="*/ 13 h 57"/>
                <a:gd name="T10" fmla="*/ 16 w 16"/>
                <a:gd name="T11" fmla="*/ 17 h 57"/>
                <a:gd name="T12" fmla="*/ 14 w 16"/>
                <a:gd name="T13" fmla="*/ 19 h 57"/>
                <a:gd name="T14" fmla="*/ 14 w 16"/>
                <a:gd name="T15" fmla="*/ 23 h 57"/>
                <a:gd name="T16" fmla="*/ 14 w 16"/>
                <a:gd name="T17" fmla="*/ 26 h 57"/>
                <a:gd name="T18" fmla="*/ 14 w 16"/>
                <a:gd name="T19" fmla="*/ 27 h 57"/>
                <a:gd name="T20" fmla="*/ 14 w 16"/>
                <a:gd name="T21" fmla="*/ 28 h 57"/>
                <a:gd name="T22" fmla="*/ 13 w 16"/>
                <a:gd name="T23" fmla="*/ 28 h 57"/>
                <a:gd name="T24" fmla="*/ 13 w 16"/>
                <a:gd name="T25" fmla="*/ 29 h 57"/>
                <a:gd name="T26" fmla="*/ 11 w 16"/>
                <a:gd name="T27" fmla="*/ 32 h 57"/>
                <a:gd name="T28" fmla="*/ 10 w 16"/>
                <a:gd name="T29" fmla="*/ 33 h 57"/>
                <a:gd name="T30" fmla="*/ 8 w 16"/>
                <a:gd name="T31" fmla="*/ 33 h 57"/>
                <a:gd name="T32" fmla="*/ 7 w 16"/>
                <a:gd name="T33" fmla="*/ 34 h 57"/>
                <a:gd name="T34" fmla="*/ 5 w 16"/>
                <a:gd name="T35" fmla="*/ 35 h 57"/>
                <a:gd name="T36" fmla="*/ 5 w 16"/>
                <a:gd name="T37" fmla="*/ 37 h 57"/>
                <a:gd name="T38" fmla="*/ 5 w 16"/>
                <a:gd name="T39" fmla="*/ 38 h 57"/>
                <a:gd name="T40" fmla="*/ 5 w 16"/>
                <a:gd name="T41" fmla="*/ 40 h 57"/>
                <a:gd name="T42" fmla="*/ 5 w 16"/>
                <a:gd name="T43" fmla="*/ 44 h 57"/>
                <a:gd name="T44" fmla="*/ 4 w 16"/>
                <a:gd name="T45" fmla="*/ 48 h 57"/>
                <a:gd name="T46" fmla="*/ 4 w 16"/>
                <a:gd name="T47" fmla="*/ 49 h 57"/>
                <a:gd name="T48" fmla="*/ 4 w 16"/>
                <a:gd name="T49" fmla="*/ 51 h 57"/>
                <a:gd name="T50" fmla="*/ 2 w 16"/>
                <a:gd name="T51" fmla="*/ 53 h 57"/>
                <a:gd name="T52" fmla="*/ 2 w 16"/>
                <a:gd name="T53" fmla="*/ 54 h 57"/>
                <a:gd name="T54" fmla="*/ 2 w 16"/>
                <a:gd name="T55" fmla="*/ 55 h 57"/>
                <a:gd name="T56" fmla="*/ 0 w 16"/>
                <a:gd name="T57" fmla="*/ 57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"/>
                <a:gd name="T88" fmla="*/ 0 h 57"/>
                <a:gd name="T89" fmla="*/ 16 w 16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" h="57">
                  <a:moveTo>
                    <a:pt x="14" y="0"/>
                  </a:moveTo>
                  <a:lnTo>
                    <a:pt x="16" y="7"/>
                  </a:lnTo>
                  <a:lnTo>
                    <a:pt x="16" y="11"/>
                  </a:lnTo>
                  <a:lnTo>
                    <a:pt x="16" y="12"/>
                  </a:lnTo>
                  <a:lnTo>
                    <a:pt x="16" y="13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14" y="23"/>
                  </a:lnTo>
                  <a:lnTo>
                    <a:pt x="14" y="26"/>
                  </a:lnTo>
                  <a:lnTo>
                    <a:pt x="14" y="27"/>
                  </a:lnTo>
                  <a:lnTo>
                    <a:pt x="14" y="28"/>
                  </a:lnTo>
                  <a:lnTo>
                    <a:pt x="13" y="28"/>
                  </a:lnTo>
                  <a:lnTo>
                    <a:pt x="13" y="29"/>
                  </a:lnTo>
                  <a:lnTo>
                    <a:pt x="11" y="32"/>
                  </a:lnTo>
                  <a:lnTo>
                    <a:pt x="10" y="33"/>
                  </a:lnTo>
                  <a:lnTo>
                    <a:pt x="8" y="33"/>
                  </a:lnTo>
                  <a:lnTo>
                    <a:pt x="7" y="34"/>
                  </a:lnTo>
                  <a:lnTo>
                    <a:pt x="5" y="35"/>
                  </a:lnTo>
                  <a:lnTo>
                    <a:pt x="5" y="37"/>
                  </a:lnTo>
                  <a:lnTo>
                    <a:pt x="5" y="38"/>
                  </a:lnTo>
                  <a:lnTo>
                    <a:pt x="5" y="40"/>
                  </a:lnTo>
                  <a:lnTo>
                    <a:pt x="5" y="44"/>
                  </a:lnTo>
                  <a:lnTo>
                    <a:pt x="4" y="48"/>
                  </a:lnTo>
                  <a:lnTo>
                    <a:pt x="4" y="49"/>
                  </a:lnTo>
                  <a:lnTo>
                    <a:pt x="4" y="51"/>
                  </a:lnTo>
                  <a:lnTo>
                    <a:pt x="2" y="53"/>
                  </a:lnTo>
                  <a:lnTo>
                    <a:pt x="2" y="54"/>
                  </a:lnTo>
                  <a:lnTo>
                    <a:pt x="2" y="55"/>
                  </a:lnTo>
                  <a:lnTo>
                    <a:pt x="0" y="5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12" name="Freeform 1587"/>
            <p:cNvSpPr>
              <a:spLocks/>
            </p:cNvSpPr>
            <p:nvPr/>
          </p:nvSpPr>
          <p:spPr bwMode="auto">
            <a:xfrm>
              <a:off x="558" y="1539"/>
              <a:ext cx="11" cy="32"/>
            </a:xfrm>
            <a:custGeom>
              <a:avLst/>
              <a:gdLst>
                <a:gd name="T0" fmla="*/ 11 w 11"/>
                <a:gd name="T1" fmla="*/ 0 h 32"/>
                <a:gd name="T2" fmla="*/ 8 w 11"/>
                <a:gd name="T3" fmla="*/ 8 h 32"/>
                <a:gd name="T4" fmla="*/ 8 w 11"/>
                <a:gd name="T5" fmla="*/ 10 h 32"/>
                <a:gd name="T6" fmla="*/ 6 w 11"/>
                <a:gd name="T7" fmla="*/ 12 h 32"/>
                <a:gd name="T8" fmla="*/ 5 w 11"/>
                <a:gd name="T9" fmla="*/ 16 h 32"/>
                <a:gd name="T10" fmla="*/ 3 w 11"/>
                <a:gd name="T11" fmla="*/ 18 h 32"/>
                <a:gd name="T12" fmla="*/ 3 w 11"/>
                <a:gd name="T13" fmla="*/ 19 h 32"/>
                <a:gd name="T14" fmla="*/ 2 w 11"/>
                <a:gd name="T15" fmla="*/ 21 h 32"/>
                <a:gd name="T16" fmla="*/ 2 w 11"/>
                <a:gd name="T17" fmla="*/ 22 h 32"/>
                <a:gd name="T18" fmla="*/ 2 w 11"/>
                <a:gd name="T19" fmla="*/ 24 h 32"/>
                <a:gd name="T20" fmla="*/ 0 w 11"/>
                <a:gd name="T21" fmla="*/ 28 h 32"/>
                <a:gd name="T22" fmla="*/ 0 w 11"/>
                <a:gd name="T23" fmla="*/ 32 h 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"/>
                <a:gd name="T37" fmla="*/ 0 h 32"/>
                <a:gd name="T38" fmla="*/ 11 w 11"/>
                <a:gd name="T39" fmla="*/ 32 h 3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" h="32">
                  <a:moveTo>
                    <a:pt x="11" y="0"/>
                  </a:moveTo>
                  <a:lnTo>
                    <a:pt x="8" y="8"/>
                  </a:lnTo>
                  <a:lnTo>
                    <a:pt x="8" y="10"/>
                  </a:lnTo>
                  <a:lnTo>
                    <a:pt x="6" y="12"/>
                  </a:lnTo>
                  <a:lnTo>
                    <a:pt x="5" y="16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0" y="3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13" name="Freeform 1588"/>
            <p:cNvSpPr>
              <a:spLocks/>
            </p:cNvSpPr>
            <p:nvPr/>
          </p:nvSpPr>
          <p:spPr bwMode="auto">
            <a:xfrm>
              <a:off x="529" y="1525"/>
              <a:ext cx="17" cy="70"/>
            </a:xfrm>
            <a:custGeom>
              <a:avLst/>
              <a:gdLst>
                <a:gd name="T0" fmla="*/ 0 w 17"/>
                <a:gd name="T1" fmla="*/ 0 h 70"/>
                <a:gd name="T2" fmla="*/ 0 w 17"/>
                <a:gd name="T3" fmla="*/ 15 h 70"/>
                <a:gd name="T4" fmla="*/ 0 w 17"/>
                <a:gd name="T5" fmla="*/ 20 h 70"/>
                <a:gd name="T6" fmla="*/ 1 w 17"/>
                <a:gd name="T7" fmla="*/ 24 h 70"/>
                <a:gd name="T8" fmla="*/ 1 w 17"/>
                <a:gd name="T9" fmla="*/ 26 h 70"/>
                <a:gd name="T10" fmla="*/ 1 w 17"/>
                <a:gd name="T11" fmla="*/ 30 h 70"/>
                <a:gd name="T12" fmla="*/ 1 w 17"/>
                <a:gd name="T13" fmla="*/ 33 h 70"/>
                <a:gd name="T14" fmla="*/ 3 w 17"/>
                <a:gd name="T15" fmla="*/ 37 h 70"/>
                <a:gd name="T16" fmla="*/ 3 w 17"/>
                <a:gd name="T17" fmla="*/ 39 h 70"/>
                <a:gd name="T18" fmla="*/ 4 w 17"/>
                <a:gd name="T19" fmla="*/ 43 h 70"/>
                <a:gd name="T20" fmla="*/ 4 w 17"/>
                <a:gd name="T21" fmla="*/ 44 h 70"/>
                <a:gd name="T22" fmla="*/ 6 w 17"/>
                <a:gd name="T23" fmla="*/ 46 h 70"/>
                <a:gd name="T24" fmla="*/ 7 w 17"/>
                <a:gd name="T25" fmla="*/ 49 h 70"/>
                <a:gd name="T26" fmla="*/ 7 w 17"/>
                <a:gd name="T27" fmla="*/ 50 h 70"/>
                <a:gd name="T28" fmla="*/ 9 w 17"/>
                <a:gd name="T29" fmla="*/ 52 h 70"/>
                <a:gd name="T30" fmla="*/ 9 w 17"/>
                <a:gd name="T31" fmla="*/ 53 h 70"/>
                <a:gd name="T32" fmla="*/ 10 w 17"/>
                <a:gd name="T33" fmla="*/ 54 h 70"/>
                <a:gd name="T34" fmla="*/ 12 w 17"/>
                <a:gd name="T35" fmla="*/ 58 h 70"/>
                <a:gd name="T36" fmla="*/ 14 w 17"/>
                <a:gd name="T37" fmla="*/ 59 h 70"/>
                <a:gd name="T38" fmla="*/ 15 w 17"/>
                <a:gd name="T39" fmla="*/ 60 h 70"/>
                <a:gd name="T40" fmla="*/ 15 w 17"/>
                <a:gd name="T41" fmla="*/ 62 h 70"/>
                <a:gd name="T42" fmla="*/ 15 w 17"/>
                <a:gd name="T43" fmla="*/ 63 h 70"/>
                <a:gd name="T44" fmla="*/ 17 w 17"/>
                <a:gd name="T45" fmla="*/ 64 h 70"/>
                <a:gd name="T46" fmla="*/ 17 w 17"/>
                <a:gd name="T47" fmla="*/ 65 h 70"/>
                <a:gd name="T48" fmla="*/ 17 w 17"/>
                <a:gd name="T49" fmla="*/ 65 h 70"/>
                <a:gd name="T50" fmla="*/ 17 w 17"/>
                <a:gd name="T51" fmla="*/ 68 h 70"/>
                <a:gd name="T52" fmla="*/ 17 w 17"/>
                <a:gd name="T53" fmla="*/ 69 h 70"/>
                <a:gd name="T54" fmla="*/ 15 w 17"/>
                <a:gd name="T55" fmla="*/ 70 h 70"/>
                <a:gd name="T56" fmla="*/ 14 w 17"/>
                <a:gd name="T57" fmla="*/ 70 h 70"/>
                <a:gd name="T58" fmla="*/ 12 w 17"/>
                <a:gd name="T59" fmla="*/ 69 h 70"/>
                <a:gd name="T60" fmla="*/ 10 w 17"/>
                <a:gd name="T61" fmla="*/ 68 h 70"/>
                <a:gd name="T62" fmla="*/ 9 w 17"/>
                <a:gd name="T63" fmla="*/ 68 h 70"/>
                <a:gd name="T64" fmla="*/ 7 w 17"/>
                <a:gd name="T65" fmla="*/ 65 h 70"/>
                <a:gd name="T66" fmla="*/ 6 w 17"/>
                <a:gd name="T67" fmla="*/ 64 h 70"/>
                <a:gd name="T68" fmla="*/ 4 w 17"/>
                <a:gd name="T69" fmla="*/ 62 h 70"/>
                <a:gd name="T70" fmla="*/ 4 w 17"/>
                <a:gd name="T71" fmla="*/ 60 h 70"/>
                <a:gd name="T72" fmla="*/ 3 w 17"/>
                <a:gd name="T73" fmla="*/ 58 h 70"/>
                <a:gd name="T74" fmla="*/ 1 w 17"/>
                <a:gd name="T75" fmla="*/ 55 h 70"/>
                <a:gd name="T76" fmla="*/ 0 w 17"/>
                <a:gd name="T77" fmla="*/ 52 h 7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7"/>
                <a:gd name="T118" fmla="*/ 0 h 70"/>
                <a:gd name="T119" fmla="*/ 17 w 17"/>
                <a:gd name="T120" fmla="*/ 70 h 7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7" h="70">
                  <a:moveTo>
                    <a:pt x="0" y="0"/>
                  </a:moveTo>
                  <a:lnTo>
                    <a:pt x="0" y="15"/>
                  </a:lnTo>
                  <a:lnTo>
                    <a:pt x="0" y="20"/>
                  </a:lnTo>
                  <a:lnTo>
                    <a:pt x="1" y="24"/>
                  </a:lnTo>
                  <a:lnTo>
                    <a:pt x="1" y="26"/>
                  </a:lnTo>
                  <a:lnTo>
                    <a:pt x="1" y="30"/>
                  </a:lnTo>
                  <a:lnTo>
                    <a:pt x="1" y="33"/>
                  </a:lnTo>
                  <a:lnTo>
                    <a:pt x="3" y="37"/>
                  </a:lnTo>
                  <a:lnTo>
                    <a:pt x="3" y="39"/>
                  </a:lnTo>
                  <a:lnTo>
                    <a:pt x="4" y="43"/>
                  </a:lnTo>
                  <a:lnTo>
                    <a:pt x="4" y="44"/>
                  </a:lnTo>
                  <a:lnTo>
                    <a:pt x="6" y="46"/>
                  </a:lnTo>
                  <a:lnTo>
                    <a:pt x="7" y="49"/>
                  </a:lnTo>
                  <a:lnTo>
                    <a:pt x="7" y="50"/>
                  </a:lnTo>
                  <a:lnTo>
                    <a:pt x="9" y="52"/>
                  </a:lnTo>
                  <a:lnTo>
                    <a:pt x="9" y="53"/>
                  </a:lnTo>
                  <a:lnTo>
                    <a:pt x="10" y="54"/>
                  </a:lnTo>
                  <a:lnTo>
                    <a:pt x="12" y="58"/>
                  </a:lnTo>
                  <a:lnTo>
                    <a:pt x="14" y="59"/>
                  </a:lnTo>
                  <a:lnTo>
                    <a:pt x="15" y="60"/>
                  </a:lnTo>
                  <a:lnTo>
                    <a:pt x="15" y="62"/>
                  </a:lnTo>
                  <a:lnTo>
                    <a:pt x="15" y="63"/>
                  </a:lnTo>
                  <a:lnTo>
                    <a:pt x="17" y="64"/>
                  </a:lnTo>
                  <a:lnTo>
                    <a:pt x="17" y="65"/>
                  </a:lnTo>
                  <a:lnTo>
                    <a:pt x="17" y="68"/>
                  </a:lnTo>
                  <a:lnTo>
                    <a:pt x="17" y="69"/>
                  </a:lnTo>
                  <a:lnTo>
                    <a:pt x="15" y="70"/>
                  </a:lnTo>
                  <a:lnTo>
                    <a:pt x="14" y="70"/>
                  </a:lnTo>
                  <a:lnTo>
                    <a:pt x="12" y="69"/>
                  </a:lnTo>
                  <a:lnTo>
                    <a:pt x="10" y="68"/>
                  </a:lnTo>
                  <a:lnTo>
                    <a:pt x="9" y="68"/>
                  </a:lnTo>
                  <a:lnTo>
                    <a:pt x="7" y="65"/>
                  </a:lnTo>
                  <a:lnTo>
                    <a:pt x="6" y="64"/>
                  </a:lnTo>
                  <a:lnTo>
                    <a:pt x="4" y="62"/>
                  </a:lnTo>
                  <a:lnTo>
                    <a:pt x="4" y="60"/>
                  </a:lnTo>
                  <a:lnTo>
                    <a:pt x="3" y="58"/>
                  </a:lnTo>
                  <a:lnTo>
                    <a:pt x="1" y="55"/>
                  </a:lnTo>
                  <a:lnTo>
                    <a:pt x="0" y="5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14" name="Freeform 1589"/>
            <p:cNvSpPr>
              <a:spLocks/>
            </p:cNvSpPr>
            <p:nvPr/>
          </p:nvSpPr>
          <p:spPr bwMode="auto">
            <a:xfrm>
              <a:off x="522" y="1536"/>
              <a:ext cx="3" cy="31"/>
            </a:xfrm>
            <a:custGeom>
              <a:avLst/>
              <a:gdLst>
                <a:gd name="T0" fmla="*/ 3 w 3"/>
                <a:gd name="T1" fmla="*/ 0 h 31"/>
                <a:gd name="T2" fmla="*/ 3 w 3"/>
                <a:gd name="T3" fmla="*/ 4 h 31"/>
                <a:gd name="T4" fmla="*/ 2 w 3"/>
                <a:gd name="T5" fmla="*/ 5 h 31"/>
                <a:gd name="T6" fmla="*/ 2 w 3"/>
                <a:gd name="T7" fmla="*/ 6 h 31"/>
                <a:gd name="T8" fmla="*/ 2 w 3"/>
                <a:gd name="T9" fmla="*/ 8 h 31"/>
                <a:gd name="T10" fmla="*/ 0 w 3"/>
                <a:gd name="T11" fmla="*/ 10 h 31"/>
                <a:gd name="T12" fmla="*/ 0 w 3"/>
                <a:gd name="T13" fmla="*/ 13 h 31"/>
                <a:gd name="T14" fmla="*/ 0 w 3"/>
                <a:gd name="T15" fmla="*/ 14 h 31"/>
                <a:gd name="T16" fmla="*/ 0 w 3"/>
                <a:gd name="T17" fmla="*/ 16 h 31"/>
                <a:gd name="T18" fmla="*/ 0 w 3"/>
                <a:gd name="T19" fmla="*/ 20 h 31"/>
                <a:gd name="T20" fmla="*/ 0 w 3"/>
                <a:gd name="T21" fmla="*/ 24 h 31"/>
                <a:gd name="T22" fmla="*/ 2 w 3"/>
                <a:gd name="T23" fmla="*/ 31 h 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"/>
                <a:gd name="T37" fmla="*/ 0 h 31"/>
                <a:gd name="T38" fmla="*/ 3 w 3"/>
                <a:gd name="T39" fmla="*/ 31 h 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" h="31">
                  <a:moveTo>
                    <a:pt x="3" y="0"/>
                  </a:moveTo>
                  <a:lnTo>
                    <a:pt x="3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2" y="3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15" name="Freeform 1590"/>
            <p:cNvSpPr>
              <a:spLocks/>
            </p:cNvSpPr>
            <p:nvPr/>
          </p:nvSpPr>
          <p:spPr bwMode="auto">
            <a:xfrm>
              <a:off x="522" y="1518"/>
              <a:ext cx="3" cy="16"/>
            </a:xfrm>
            <a:custGeom>
              <a:avLst/>
              <a:gdLst>
                <a:gd name="T0" fmla="*/ 0 w 3"/>
                <a:gd name="T1" fmla="*/ 0 h 16"/>
                <a:gd name="T2" fmla="*/ 0 w 3"/>
                <a:gd name="T3" fmla="*/ 5 h 16"/>
                <a:gd name="T4" fmla="*/ 0 w 3"/>
                <a:gd name="T5" fmla="*/ 7 h 16"/>
                <a:gd name="T6" fmla="*/ 2 w 3"/>
                <a:gd name="T7" fmla="*/ 10 h 16"/>
                <a:gd name="T8" fmla="*/ 2 w 3"/>
                <a:gd name="T9" fmla="*/ 12 h 16"/>
                <a:gd name="T10" fmla="*/ 2 w 3"/>
                <a:gd name="T11" fmla="*/ 15 h 16"/>
                <a:gd name="T12" fmla="*/ 3 w 3"/>
                <a:gd name="T13" fmla="*/ 16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"/>
                <a:gd name="T22" fmla="*/ 0 h 16"/>
                <a:gd name="T23" fmla="*/ 3 w 3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" h="16">
                  <a:moveTo>
                    <a:pt x="0" y="0"/>
                  </a:moveTo>
                  <a:lnTo>
                    <a:pt x="0" y="5"/>
                  </a:lnTo>
                  <a:lnTo>
                    <a:pt x="0" y="7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5"/>
                  </a:lnTo>
                  <a:lnTo>
                    <a:pt x="3" y="1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16" name="Freeform 1591"/>
            <p:cNvSpPr>
              <a:spLocks/>
            </p:cNvSpPr>
            <p:nvPr/>
          </p:nvSpPr>
          <p:spPr bwMode="auto">
            <a:xfrm>
              <a:off x="521" y="1598"/>
              <a:ext cx="4" cy="39"/>
            </a:xfrm>
            <a:custGeom>
              <a:avLst/>
              <a:gdLst>
                <a:gd name="T0" fmla="*/ 0 w 4"/>
                <a:gd name="T1" fmla="*/ 0 h 39"/>
                <a:gd name="T2" fmla="*/ 0 w 4"/>
                <a:gd name="T3" fmla="*/ 9 h 39"/>
                <a:gd name="T4" fmla="*/ 0 w 4"/>
                <a:gd name="T5" fmla="*/ 11 h 39"/>
                <a:gd name="T6" fmla="*/ 0 w 4"/>
                <a:gd name="T7" fmla="*/ 12 h 39"/>
                <a:gd name="T8" fmla="*/ 0 w 4"/>
                <a:gd name="T9" fmla="*/ 14 h 39"/>
                <a:gd name="T10" fmla="*/ 0 w 4"/>
                <a:gd name="T11" fmla="*/ 17 h 39"/>
                <a:gd name="T12" fmla="*/ 1 w 4"/>
                <a:gd name="T13" fmla="*/ 19 h 39"/>
                <a:gd name="T14" fmla="*/ 1 w 4"/>
                <a:gd name="T15" fmla="*/ 23 h 39"/>
                <a:gd name="T16" fmla="*/ 1 w 4"/>
                <a:gd name="T17" fmla="*/ 28 h 39"/>
                <a:gd name="T18" fmla="*/ 4 w 4"/>
                <a:gd name="T19" fmla="*/ 39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39"/>
                <a:gd name="T32" fmla="*/ 4 w 4"/>
                <a:gd name="T33" fmla="*/ 39 h 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39">
                  <a:moveTo>
                    <a:pt x="0" y="0"/>
                  </a:moveTo>
                  <a:lnTo>
                    <a:pt x="0" y="9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1" y="19"/>
                  </a:lnTo>
                  <a:lnTo>
                    <a:pt x="1" y="23"/>
                  </a:lnTo>
                  <a:lnTo>
                    <a:pt x="1" y="28"/>
                  </a:lnTo>
                  <a:lnTo>
                    <a:pt x="4" y="3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17" name="Freeform 1592"/>
            <p:cNvSpPr>
              <a:spLocks/>
            </p:cNvSpPr>
            <p:nvPr/>
          </p:nvSpPr>
          <p:spPr bwMode="auto">
            <a:xfrm>
              <a:off x="571" y="1549"/>
              <a:ext cx="26" cy="49"/>
            </a:xfrm>
            <a:custGeom>
              <a:avLst/>
              <a:gdLst>
                <a:gd name="T0" fmla="*/ 0 w 26"/>
                <a:gd name="T1" fmla="*/ 0 h 49"/>
                <a:gd name="T2" fmla="*/ 3 w 26"/>
                <a:gd name="T3" fmla="*/ 7 h 49"/>
                <a:gd name="T4" fmla="*/ 6 w 26"/>
                <a:gd name="T5" fmla="*/ 12 h 49"/>
                <a:gd name="T6" fmla="*/ 7 w 26"/>
                <a:gd name="T7" fmla="*/ 17 h 49"/>
                <a:gd name="T8" fmla="*/ 9 w 26"/>
                <a:gd name="T9" fmla="*/ 19 h 49"/>
                <a:gd name="T10" fmla="*/ 9 w 26"/>
                <a:gd name="T11" fmla="*/ 22 h 49"/>
                <a:gd name="T12" fmla="*/ 10 w 26"/>
                <a:gd name="T13" fmla="*/ 24 h 49"/>
                <a:gd name="T14" fmla="*/ 12 w 26"/>
                <a:gd name="T15" fmla="*/ 26 h 49"/>
                <a:gd name="T16" fmla="*/ 14 w 26"/>
                <a:gd name="T17" fmla="*/ 29 h 49"/>
                <a:gd name="T18" fmla="*/ 15 w 26"/>
                <a:gd name="T19" fmla="*/ 31 h 49"/>
                <a:gd name="T20" fmla="*/ 18 w 26"/>
                <a:gd name="T21" fmla="*/ 35 h 49"/>
                <a:gd name="T22" fmla="*/ 20 w 26"/>
                <a:gd name="T23" fmla="*/ 38 h 49"/>
                <a:gd name="T24" fmla="*/ 23 w 26"/>
                <a:gd name="T25" fmla="*/ 41 h 49"/>
                <a:gd name="T26" fmla="*/ 24 w 26"/>
                <a:gd name="T27" fmla="*/ 42 h 49"/>
                <a:gd name="T28" fmla="*/ 24 w 26"/>
                <a:gd name="T29" fmla="*/ 44 h 49"/>
                <a:gd name="T30" fmla="*/ 26 w 26"/>
                <a:gd name="T31" fmla="*/ 45 h 49"/>
                <a:gd name="T32" fmla="*/ 26 w 26"/>
                <a:gd name="T33" fmla="*/ 46 h 49"/>
                <a:gd name="T34" fmla="*/ 24 w 26"/>
                <a:gd name="T35" fmla="*/ 47 h 49"/>
                <a:gd name="T36" fmla="*/ 23 w 26"/>
                <a:gd name="T37" fmla="*/ 49 h 49"/>
                <a:gd name="T38" fmla="*/ 23 w 26"/>
                <a:gd name="T39" fmla="*/ 49 h 49"/>
                <a:gd name="T40" fmla="*/ 21 w 26"/>
                <a:gd name="T41" fmla="*/ 49 h 49"/>
                <a:gd name="T42" fmla="*/ 20 w 26"/>
                <a:gd name="T43" fmla="*/ 49 h 49"/>
                <a:gd name="T44" fmla="*/ 18 w 26"/>
                <a:gd name="T45" fmla="*/ 49 h 49"/>
                <a:gd name="T46" fmla="*/ 17 w 26"/>
                <a:gd name="T47" fmla="*/ 47 h 49"/>
                <a:gd name="T48" fmla="*/ 15 w 26"/>
                <a:gd name="T49" fmla="*/ 47 h 49"/>
                <a:gd name="T50" fmla="*/ 14 w 26"/>
                <a:gd name="T51" fmla="*/ 46 h 49"/>
                <a:gd name="T52" fmla="*/ 12 w 26"/>
                <a:gd name="T53" fmla="*/ 44 h 49"/>
                <a:gd name="T54" fmla="*/ 10 w 26"/>
                <a:gd name="T55" fmla="*/ 42 h 49"/>
                <a:gd name="T56" fmla="*/ 9 w 26"/>
                <a:gd name="T57" fmla="*/ 41 h 49"/>
                <a:gd name="T58" fmla="*/ 7 w 26"/>
                <a:gd name="T59" fmla="*/ 40 h 49"/>
                <a:gd name="T60" fmla="*/ 7 w 26"/>
                <a:gd name="T61" fmla="*/ 38 h 49"/>
                <a:gd name="T62" fmla="*/ 7 w 26"/>
                <a:gd name="T63" fmla="*/ 36 h 49"/>
                <a:gd name="T64" fmla="*/ 6 w 26"/>
                <a:gd name="T65" fmla="*/ 35 h 49"/>
                <a:gd name="T66" fmla="*/ 6 w 26"/>
                <a:gd name="T67" fmla="*/ 34 h 49"/>
                <a:gd name="T68" fmla="*/ 6 w 26"/>
                <a:gd name="T69" fmla="*/ 31 h 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6"/>
                <a:gd name="T106" fmla="*/ 0 h 49"/>
                <a:gd name="T107" fmla="*/ 26 w 26"/>
                <a:gd name="T108" fmla="*/ 49 h 4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6" h="49">
                  <a:moveTo>
                    <a:pt x="0" y="0"/>
                  </a:moveTo>
                  <a:lnTo>
                    <a:pt x="3" y="7"/>
                  </a:lnTo>
                  <a:lnTo>
                    <a:pt x="6" y="12"/>
                  </a:lnTo>
                  <a:lnTo>
                    <a:pt x="7" y="17"/>
                  </a:lnTo>
                  <a:lnTo>
                    <a:pt x="9" y="19"/>
                  </a:lnTo>
                  <a:lnTo>
                    <a:pt x="9" y="22"/>
                  </a:lnTo>
                  <a:lnTo>
                    <a:pt x="10" y="24"/>
                  </a:lnTo>
                  <a:lnTo>
                    <a:pt x="12" y="26"/>
                  </a:lnTo>
                  <a:lnTo>
                    <a:pt x="14" y="29"/>
                  </a:lnTo>
                  <a:lnTo>
                    <a:pt x="15" y="31"/>
                  </a:lnTo>
                  <a:lnTo>
                    <a:pt x="18" y="35"/>
                  </a:lnTo>
                  <a:lnTo>
                    <a:pt x="20" y="38"/>
                  </a:lnTo>
                  <a:lnTo>
                    <a:pt x="23" y="41"/>
                  </a:lnTo>
                  <a:lnTo>
                    <a:pt x="24" y="42"/>
                  </a:lnTo>
                  <a:lnTo>
                    <a:pt x="24" y="44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4" y="47"/>
                  </a:lnTo>
                  <a:lnTo>
                    <a:pt x="23" y="49"/>
                  </a:lnTo>
                  <a:lnTo>
                    <a:pt x="21" y="49"/>
                  </a:lnTo>
                  <a:lnTo>
                    <a:pt x="20" y="49"/>
                  </a:lnTo>
                  <a:lnTo>
                    <a:pt x="18" y="49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14" y="46"/>
                  </a:lnTo>
                  <a:lnTo>
                    <a:pt x="12" y="44"/>
                  </a:lnTo>
                  <a:lnTo>
                    <a:pt x="10" y="42"/>
                  </a:lnTo>
                  <a:lnTo>
                    <a:pt x="9" y="41"/>
                  </a:lnTo>
                  <a:lnTo>
                    <a:pt x="7" y="40"/>
                  </a:lnTo>
                  <a:lnTo>
                    <a:pt x="7" y="38"/>
                  </a:lnTo>
                  <a:lnTo>
                    <a:pt x="7" y="36"/>
                  </a:lnTo>
                  <a:lnTo>
                    <a:pt x="6" y="35"/>
                  </a:lnTo>
                  <a:lnTo>
                    <a:pt x="6" y="34"/>
                  </a:lnTo>
                  <a:lnTo>
                    <a:pt x="6" y="3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18" name="Freeform 1593"/>
            <p:cNvSpPr>
              <a:spLocks/>
            </p:cNvSpPr>
            <p:nvPr/>
          </p:nvSpPr>
          <p:spPr bwMode="auto">
            <a:xfrm>
              <a:off x="586" y="1569"/>
              <a:ext cx="8" cy="10"/>
            </a:xfrm>
            <a:custGeom>
              <a:avLst/>
              <a:gdLst>
                <a:gd name="T0" fmla="*/ 0 w 8"/>
                <a:gd name="T1" fmla="*/ 0 h 10"/>
                <a:gd name="T2" fmla="*/ 2 w 8"/>
                <a:gd name="T3" fmla="*/ 3 h 10"/>
                <a:gd name="T4" fmla="*/ 2 w 8"/>
                <a:gd name="T5" fmla="*/ 4 h 10"/>
                <a:gd name="T6" fmla="*/ 3 w 8"/>
                <a:gd name="T7" fmla="*/ 5 h 10"/>
                <a:gd name="T8" fmla="*/ 3 w 8"/>
                <a:gd name="T9" fmla="*/ 5 h 10"/>
                <a:gd name="T10" fmla="*/ 5 w 8"/>
                <a:gd name="T11" fmla="*/ 6 h 10"/>
                <a:gd name="T12" fmla="*/ 6 w 8"/>
                <a:gd name="T13" fmla="*/ 9 h 10"/>
                <a:gd name="T14" fmla="*/ 8 w 8"/>
                <a:gd name="T15" fmla="*/ 10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"/>
                <a:gd name="T25" fmla="*/ 0 h 10"/>
                <a:gd name="T26" fmla="*/ 8 w 8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" h="10">
                  <a:moveTo>
                    <a:pt x="0" y="0"/>
                  </a:moveTo>
                  <a:lnTo>
                    <a:pt x="2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5" y="6"/>
                  </a:lnTo>
                  <a:lnTo>
                    <a:pt x="6" y="9"/>
                  </a:lnTo>
                  <a:lnTo>
                    <a:pt x="8" y="1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19" name="Freeform 1594"/>
            <p:cNvSpPr>
              <a:spLocks/>
            </p:cNvSpPr>
            <p:nvPr/>
          </p:nvSpPr>
          <p:spPr bwMode="auto">
            <a:xfrm>
              <a:off x="589" y="1491"/>
              <a:ext cx="19" cy="126"/>
            </a:xfrm>
            <a:custGeom>
              <a:avLst/>
              <a:gdLst>
                <a:gd name="T0" fmla="*/ 11 w 19"/>
                <a:gd name="T1" fmla="*/ 0 h 126"/>
                <a:gd name="T2" fmla="*/ 14 w 19"/>
                <a:gd name="T3" fmla="*/ 19 h 126"/>
                <a:gd name="T4" fmla="*/ 16 w 19"/>
                <a:gd name="T5" fmla="*/ 38 h 126"/>
                <a:gd name="T6" fmla="*/ 19 w 19"/>
                <a:gd name="T7" fmla="*/ 70 h 126"/>
                <a:gd name="T8" fmla="*/ 19 w 19"/>
                <a:gd name="T9" fmla="*/ 86 h 126"/>
                <a:gd name="T10" fmla="*/ 19 w 19"/>
                <a:gd name="T11" fmla="*/ 98 h 126"/>
                <a:gd name="T12" fmla="*/ 19 w 19"/>
                <a:gd name="T13" fmla="*/ 108 h 126"/>
                <a:gd name="T14" fmla="*/ 17 w 19"/>
                <a:gd name="T15" fmla="*/ 125 h 126"/>
                <a:gd name="T16" fmla="*/ 0 w 19"/>
                <a:gd name="T17" fmla="*/ 126 h 126"/>
                <a:gd name="T18" fmla="*/ 10 w 19"/>
                <a:gd name="T19" fmla="*/ 123 h 126"/>
                <a:gd name="T20" fmla="*/ 11 w 19"/>
                <a:gd name="T21" fmla="*/ 121 h 126"/>
                <a:gd name="T22" fmla="*/ 11 w 19"/>
                <a:gd name="T23" fmla="*/ 119 h 126"/>
                <a:gd name="T24" fmla="*/ 13 w 19"/>
                <a:gd name="T25" fmla="*/ 115 h 126"/>
                <a:gd name="T26" fmla="*/ 16 w 19"/>
                <a:gd name="T27" fmla="*/ 113 h 126"/>
                <a:gd name="T28" fmla="*/ 16 w 19"/>
                <a:gd name="T29" fmla="*/ 111 h 126"/>
                <a:gd name="T30" fmla="*/ 14 w 19"/>
                <a:gd name="T31" fmla="*/ 111 h 126"/>
                <a:gd name="T32" fmla="*/ 10 w 19"/>
                <a:gd name="T33" fmla="*/ 113 h 126"/>
                <a:gd name="T34" fmla="*/ 14 w 19"/>
                <a:gd name="T35" fmla="*/ 104 h 126"/>
                <a:gd name="T36" fmla="*/ 17 w 19"/>
                <a:gd name="T37" fmla="*/ 96 h 126"/>
                <a:gd name="T38" fmla="*/ 16 w 19"/>
                <a:gd name="T39" fmla="*/ 92 h 126"/>
                <a:gd name="T40" fmla="*/ 11 w 19"/>
                <a:gd name="T41" fmla="*/ 92 h 126"/>
                <a:gd name="T42" fmla="*/ 14 w 19"/>
                <a:gd name="T43" fmla="*/ 89 h 126"/>
                <a:gd name="T44" fmla="*/ 16 w 19"/>
                <a:gd name="T45" fmla="*/ 86 h 126"/>
                <a:gd name="T46" fmla="*/ 17 w 19"/>
                <a:gd name="T47" fmla="*/ 75 h 126"/>
                <a:gd name="T48" fmla="*/ 14 w 19"/>
                <a:gd name="T49" fmla="*/ 50 h 126"/>
                <a:gd name="T50" fmla="*/ 13 w 19"/>
                <a:gd name="T51" fmla="*/ 45 h 126"/>
                <a:gd name="T52" fmla="*/ 11 w 19"/>
                <a:gd name="T53" fmla="*/ 46 h 126"/>
                <a:gd name="T54" fmla="*/ 6 w 19"/>
                <a:gd name="T55" fmla="*/ 51 h 126"/>
                <a:gd name="T56" fmla="*/ 2 w 19"/>
                <a:gd name="T57" fmla="*/ 56 h 126"/>
                <a:gd name="T58" fmla="*/ 5 w 19"/>
                <a:gd name="T59" fmla="*/ 50 h 126"/>
                <a:gd name="T60" fmla="*/ 8 w 19"/>
                <a:gd name="T61" fmla="*/ 45 h 126"/>
                <a:gd name="T62" fmla="*/ 10 w 19"/>
                <a:gd name="T63" fmla="*/ 40 h 126"/>
                <a:gd name="T64" fmla="*/ 11 w 19"/>
                <a:gd name="T65" fmla="*/ 37 h 126"/>
                <a:gd name="T66" fmla="*/ 11 w 19"/>
                <a:gd name="T67" fmla="*/ 34 h 126"/>
                <a:gd name="T68" fmla="*/ 10 w 19"/>
                <a:gd name="T69" fmla="*/ 34 h 126"/>
                <a:gd name="T70" fmla="*/ 6 w 19"/>
                <a:gd name="T71" fmla="*/ 38 h 126"/>
                <a:gd name="T72" fmla="*/ 2 w 19"/>
                <a:gd name="T73" fmla="*/ 42 h 126"/>
                <a:gd name="T74" fmla="*/ 6 w 19"/>
                <a:gd name="T75" fmla="*/ 35 h 126"/>
                <a:gd name="T76" fmla="*/ 8 w 19"/>
                <a:gd name="T77" fmla="*/ 29 h 126"/>
                <a:gd name="T78" fmla="*/ 10 w 19"/>
                <a:gd name="T79" fmla="*/ 16 h 126"/>
                <a:gd name="T80" fmla="*/ 11 w 19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9"/>
                <a:gd name="T124" fmla="*/ 0 h 126"/>
                <a:gd name="T125" fmla="*/ 19 w 19"/>
                <a:gd name="T126" fmla="*/ 126 h 12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9" h="126">
                  <a:moveTo>
                    <a:pt x="11" y="0"/>
                  </a:moveTo>
                  <a:lnTo>
                    <a:pt x="14" y="19"/>
                  </a:lnTo>
                  <a:lnTo>
                    <a:pt x="16" y="38"/>
                  </a:lnTo>
                  <a:lnTo>
                    <a:pt x="19" y="70"/>
                  </a:lnTo>
                  <a:lnTo>
                    <a:pt x="19" y="86"/>
                  </a:lnTo>
                  <a:lnTo>
                    <a:pt x="19" y="98"/>
                  </a:lnTo>
                  <a:lnTo>
                    <a:pt x="19" y="108"/>
                  </a:lnTo>
                  <a:lnTo>
                    <a:pt x="17" y="125"/>
                  </a:lnTo>
                  <a:lnTo>
                    <a:pt x="0" y="126"/>
                  </a:lnTo>
                  <a:lnTo>
                    <a:pt x="10" y="123"/>
                  </a:lnTo>
                  <a:lnTo>
                    <a:pt x="11" y="121"/>
                  </a:lnTo>
                  <a:lnTo>
                    <a:pt x="11" y="119"/>
                  </a:lnTo>
                  <a:lnTo>
                    <a:pt x="13" y="115"/>
                  </a:lnTo>
                  <a:lnTo>
                    <a:pt x="16" y="113"/>
                  </a:lnTo>
                  <a:lnTo>
                    <a:pt x="16" y="111"/>
                  </a:lnTo>
                  <a:lnTo>
                    <a:pt x="14" y="111"/>
                  </a:lnTo>
                  <a:lnTo>
                    <a:pt x="10" y="113"/>
                  </a:lnTo>
                  <a:lnTo>
                    <a:pt x="14" y="104"/>
                  </a:lnTo>
                  <a:lnTo>
                    <a:pt x="17" y="96"/>
                  </a:lnTo>
                  <a:lnTo>
                    <a:pt x="16" y="92"/>
                  </a:lnTo>
                  <a:lnTo>
                    <a:pt x="11" y="92"/>
                  </a:lnTo>
                  <a:lnTo>
                    <a:pt x="14" y="89"/>
                  </a:lnTo>
                  <a:lnTo>
                    <a:pt x="16" y="86"/>
                  </a:lnTo>
                  <a:lnTo>
                    <a:pt x="17" y="75"/>
                  </a:lnTo>
                  <a:lnTo>
                    <a:pt x="14" y="50"/>
                  </a:lnTo>
                  <a:lnTo>
                    <a:pt x="13" y="45"/>
                  </a:lnTo>
                  <a:lnTo>
                    <a:pt x="11" y="46"/>
                  </a:lnTo>
                  <a:lnTo>
                    <a:pt x="6" y="51"/>
                  </a:lnTo>
                  <a:lnTo>
                    <a:pt x="2" y="56"/>
                  </a:lnTo>
                  <a:lnTo>
                    <a:pt x="5" y="50"/>
                  </a:lnTo>
                  <a:lnTo>
                    <a:pt x="8" y="45"/>
                  </a:lnTo>
                  <a:lnTo>
                    <a:pt x="10" y="40"/>
                  </a:lnTo>
                  <a:lnTo>
                    <a:pt x="11" y="37"/>
                  </a:lnTo>
                  <a:lnTo>
                    <a:pt x="11" y="34"/>
                  </a:lnTo>
                  <a:lnTo>
                    <a:pt x="10" y="34"/>
                  </a:lnTo>
                  <a:lnTo>
                    <a:pt x="6" y="38"/>
                  </a:lnTo>
                  <a:lnTo>
                    <a:pt x="2" y="42"/>
                  </a:lnTo>
                  <a:lnTo>
                    <a:pt x="6" y="35"/>
                  </a:lnTo>
                  <a:lnTo>
                    <a:pt x="8" y="29"/>
                  </a:lnTo>
                  <a:lnTo>
                    <a:pt x="10" y="16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20285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20" name="Freeform 1595"/>
            <p:cNvSpPr>
              <a:spLocks/>
            </p:cNvSpPr>
            <p:nvPr/>
          </p:nvSpPr>
          <p:spPr bwMode="auto">
            <a:xfrm>
              <a:off x="532" y="1482"/>
              <a:ext cx="17" cy="9"/>
            </a:xfrm>
            <a:custGeom>
              <a:avLst/>
              <a:gdLst>
                <a:gd name="T0" fmla="*/ 3 w 17"/>
                <a:gd name="T1" fmla="*/ 0 h 9"/>
                <a:gd name="T2" fmla="*/ 6 w 17"/>
                <a:gd name="T3" fmla="*/ 0 h 9"/>
                <a:gd name="T4" fmla="*/ 9 w 17"/>
                <a:gd name="T5" fmla="*/ 1 h 9"/>
                <a:gd name="T6" fmla="*/ 14 w 17"/>
                <a:gd name="T7" fmla="*/ 1 h 9"/>
                <a:gd name="T8" fmla="*/ 17 w 17"/>
                <a:gd name="T9" fmla="*/ 0 h 9"/>
                <a:gd name="T10" fmla="*/ 17 w 17"/>
                <a:gd name="T11" fmla="*/ 3 h 9"/>
                <a:gd name="T12" fmla="*/ 15 w 17"/>
                <a:gd name="T13" fmla="*/ 5 h 9"/>
                <a:gd name="T14" fmla="*/ 17 w 17"/>
                <a:gd name="T15" fmla="*/ 8 h 9"/>
                <a:gd name="T16" fmla="*/ 17 w 17"/>
                <a:gd name="T17" fmla="*/ 9 h 9"/>
                <a:gd name="T18" fmla="*/ 12 w 17"/>
                <a:gd name="T19" fmla="*/ 9 h 9"/>
                <a:gd name="T20" fmla="*/ 7 w 17"/>
                <a:gd name="T21" fmla="*/ 9 h 9"/>
                <a:gd name="T22" fmla="*/ 4 w 17"/>
                <a:gd name="T23" fmla="*/ 9 h 9"/>
                <a:gd name="T24" fmla="*/ 0 w 17"/>
                <a:gd name="T25" fmla="*/ 9 h 9"/>
                <a:gd name="T26" fmla="*/ 0 w 17"/>
                <a:gd name="T27" fmla="*/ 6 h 9"/>
                <a:gd name="T28" fmla="*/ 0 w 17"/>
                <a:gd name="T29" fmla="*/ 4 h 9"/>
                <a:gd name="T30" fmla="*/ 0 w 17"/>
                <a:gd name="T31" fmla="*/ 1 h 9"/>
                <a:gd name="T32" fmla="*/ 3 w 17"/>
                <a:gd name="T33" fmla="*/ 0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9"/>
                <a:gd name="T53" fmla="*/ 17 w 17"/>
                <a:gd name="T54" fmla="*/ 9 h 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9">
                  <a:moveTo>
                    <a:pt x="3" y="0"/>
                  </a:moveTo>
                  <a:lnTo>
                    <a:pt x="6" y="0"/>
                  </a:lnTo>
                  <a:lnTo>
                    <a:pt x="9" y="1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17" y="3"/>
                  </a:lnTo>
                  <a:lnTo>
                    <a:pt x="15" y="5"/>
                  </a:lnTo>
                  <a:lnTo>
                    <a:pt x="17" y="8"/>
                  </a:lnTo>
                  <a:lnTo>
                    <a:pt x="17" y="9"/>
                  </a:lnTo>
                  <a:lnTo>
                    <a:pt x="12" y="9"/>
                  </a:lnTo>
                  <a:lnTo>
                    <a:pt x="7" y="9"/>
                  </a:lnTo>
                  <a:lnTo>
                    <a:pt x="4" y="9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21" name="Freeform 1596"/>
            <p:cNvSpPr>
              <a:spLocks/>
            </p:cNvSpPr>
            <p:nvPr/>
          </p:nvSpPr>
          <p:spPr bwMode="auto">
            <a:xfrm>
              <a:off x="552" y="1483"/>
              <a:ext cx="37" cy="9"/>
            </a:xfrm>
            <a:custGeom>
              <a:avLst/>
              <a:gdLst>
                <a:gd name="T0" fmla="*/ 0 w 37"/>
                <a:gd name="T1" fmla="*/ 0 h 9"/>
                <a:gd name="T2" fmla="*/ 9 w 37"/>
                <a:gd name="T3" fmla="*/ 0 h 9"/>
                <a:gd name="T4" fmla="*/ 17 w 37"/>
                <a:gd name="T5" fmla="*/ 0 h 9"/>
                <a:gd name="T6" fmla="*/ 26 w 37"/>
                <a:gd name="T7" fmla="*/ 0 h 9"/>
                <a:gd name="T8" fmla="*/ 36 w 37"/>
                <a:gd name="T9" fmla="*/ 0 h 9"/>
                <a:gd name="T10" fmla="*/ 37 w 37"/>
                <a:gd name="T11" fmla="*/ 2 h 9"/>
                <a:gd name="T12" fmla="*/ 37 w 37"/>
                <a:gd name="T13" fmla="*/ 4 h 9"/>
                <a:gd name="T14" fmla="*/ 37 w 37"/>
                <a:gd name="T15" fmla="*/ 7 h 9"/>
                <a:gd name="T16" fmla="*/ 36 w 37"/>
                <a:gd name="T17" fmla="*/ 9 h 9"/>
                <a:gd name="T18" fmla="*/ 28 w 37"/>
                <a:gd name="T19" fmla="*/ 9 h 9"/>
                <a:gd name="T20" fmla="*/ 19 w 37"/>
                <a:gd name="T21" fmla="*/ 9 h 9"/>
                <a:gd name="T22" fmla="*/ 9 w 37"/>
                <a:gd name="T23" fmla="*/ 9 h 9"/>
                <a:gd name="T24" fmla="*/ 0 w 37"/>
                <a:gd name="T25" fmla="*/ 9 h 9"/>
                <a:gd name="T26" fmla="*/ 0 w 37"/>
                <a:gd name="T27" fmla="*/ 7 h 9"/>
                <a:gd name="T28" fmla="*/ 0 w 37"/>
                <a:gd name="T29" fmla="*/ 4 h 9"/>
                <a:gd name="T30" fmla="*/ 0 w 37"/>
                <a:gd name="T31" fmla="*/ 3 h 9"/>
                <a:gd name="T32" fmla="*/ 0 w 37"/>
                <a:gd name="T33" fmla="*/ 0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9"/>
                <a:gd name="T53" fmla="*/ 37 w 37"/>
                <a:gd name="T54" fmla="*/ 9 h 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9">
                  <a:moveTo>
                    <a:pt x="0" y="0"/>
                  </a:moveTo>
                  <a:lnTo>
                    <a:pt x="9" y="0"/>
                  </a:lnTo>
                  <a:lnTo>
                    <a:pt x="17" y="0"/>
                  </a:lnTo>
                  <a:lnTo>
                    <a:pt x="26" y="0"/>
                  </a:lnTo>
                  <a:lnTo>
                    <a:pt x="36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7" y="7"/>
                  </a:lnTo>
                  <a:lnTo>
                    <a:pt x="36" y="9"/>
                  </a:lnTo>
                  <a:lnTo>
                    <a:pt x="28" y="9"/>
                  </a:lnTo>
                  <a:lnTo>
                    <a:pt x="19" y="9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22" name="Freeform 1597"/>
            <p:cNvSpPr>
              <a:spLocks/>
            </p:cNvSpPr>
            <p:nvPr/>
          </p:nvSpPr>
          <p:spPr bwMode="auto">
            <a:xfrm>
              <a:off x="591" y="1482"/>
              <a:ext cx="11" cy="10"/>
            </a:xfrm>
            <a:custGeom>
              <a:avLst/>
              <a:gdLst>
                <a:gd name="T0" fmla="*/ 0 w 11"/>
                <a:gd name="T1" fmla="*/ 1 h 10"/>
                <a:gd name="T2" fmla="*/ 3 w 11"/>
                <a:gd name="T3" fmla="*/ 0 h 10"/>
                <a:gd name="T4" fmla="*/ 6 w 11"/>
                <a:gd name="T5" fmla="*/ 0 h 10"/>
                <a:gd name="T6" fmla="*/ 8 w 11"/>
                <a:gd name="T7" fmla="*/ 0 h 10"/>
                <a:gd name="T8" fmla="*/ 11 w 11"/>
                <a:gd name="T9" fmla="*/ 1 h 10"/>
                <a:gd name="T10" fmla="*/ 11 w 11"/>
                <a:gd name="T11" fmla="*/ 3 h 10"/>
                <a:gd name="T12" fmla="*/ 11 w 11"/>
                <a:gd name="T13" fmla="*/ 5 h 10"/>
                <a:gd name="T14" fmla="*/ 9 w 11"/>
                <a:gd name="T15" fmla="*/ 8 h 10"/>
                <a:gd name="T16" fmla="*/ 9 w 11"/>
                <a:gd name="T17" fmla="*/ 10 h 10"/>
                <a:gd name="T18" fmla="*/ 6 w 11"/>
                <a:gd name="T19" fmla="*/ 9 h 10"/>
                <a:gd name="T20" fmla="*/ 4 w 11"/>
                <a:gd name="T21" fmla="*/ 9 h 10"/>
                <a:gd name="T22" fmla="*/ 3 w 11"/>
                <a:gd name="T23" fmla="*/ 9 h 10"/>
                <a:gd name="T24" fmla="*/ 0 w 11"/>
                <a:gd name="T25" fmla="*/ 10 h 10"/>
                <a:gd name="T26" fmla="*/ 0 w 11"/>
                <a:gd name="T27" fmla="*/ 8 h 10"/>
                <a:gd name="T28" fmla="*/ 1 w 11"/>
                <a:gd name="T29" fmla="*/ 5 h 10"/>
                <a:gd name="T30" fmla="*/ 0 w 11"/>
                <a:gd name="T31" fmla="*/ 3 h 10"/>
                <a:gd name="T32" fmla="*/ 0 w 11"/>
                <a:gd name="T33" fmla="*/ 1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10"/>
                <a:gd name="T53" fmla="*/ 11 w 11"/>
                <a:gd name="T54" fmla="*/ 10 h 1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10">
                  <a:moveTo>
                    <a:pt x="0" y="1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9" y="8"/>
                  </a:lnTo>
                  <a:lnTo>
                    <a:pt x="9" y="10"/>
                  </a:lnTo>
                  <a:lnTo>
                    <a:pt x="6" y="9"/>
                  </a:lnTo>
                  <a:lnTo>
                    <a:pt x="4" y="9"/>
                  </a:lnTo>
                  <a:lnTo>
                    <a:pt x="3" y="9"/>
                  </a:lnTo>
                  <a:lnTo>
                    <a:pt x="0" y="10"/>
                  </a:lnTo>
                  <a:lnTo>
                    <a:pt x="0" y="8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23" name="Freeform 1598"/>
            <p:cNvSpPr>
              <a:spLocks/>
            </p:cNvSpPr>
            <p:nvPr/>
          </p:nvSpPr>
          <p:spPr bwMode="auto">
            <a:xfrm>
              <a:off x="574" y="1485"/>
              <a:ext cx="7" cy="5"/>
            </a:xfrm>
            <a:custGeom>
              <a:avLst/>
              <a:gdLst>
                <a:gd name="T0" fmla="*/ 6 w 7"/>
                <a:gd name="T1" fmla="*/ 5 h 5"/>
                <a:gd name="T2" fmla="*/ 7 w 7"/>
                <a:gd name="T3" fmla="*/ 3 h 5"/>
                <a:gd name="T4" fmla="*/ 7 w 7"/>
                <a:gd name="T5" fmla="*/ 2 h 5"/>
                <a:gd name="T6" fmla="*/ 6 w 7"/>
                <a:gd name="T7" fmla="*/ 1 h 5"/>
                <a:gd name="T8" fmla="*/ 4 w 7"/>
                <a:gd name="T9" fmla="*/ 0 h 5"/>
                <a:gd name="T10" fmla="*/ 3 w 7"/>
                <a:gd name="T11" fmla="*/ 0 h 5"/>
                <a:gd name="T12" fmla="*/ 3 w 7"/>
                <a:gd name="T13" fmla="*/ 0 h 5"/>
                <a:gd name="T14" fmla="*/ 1 w 7"/>
                <a:gd name="T15" fmla="*/ 1 h 5"/>
                <a:gd name="T16" fmla="*/ 0 w 7"/>
                <a:gd name="T17" fmla="*/ 2 h 5"/>
                <a:gd name="T18" fmla="*/ 0 w 7"/>
                <a:gd name="T19" fmla="*/ 3 h 5"/>
                <a:gd name="T20" fmla="*/ 1 w 7"/>
                <a:gd name="T21" fmla="*/ 5 h 5"/>
                <a:gd name="T22" fmla="*/ 3 w 7"/>
                <a:gd name="T23" fmla="*/ 5 h 5"/>
                <a:gd name="T24" fmla="*/ 3 w 7"/>
                <a:gd name="T25" fmla="*/ 5 h 5"/>
                <a:gd name="T26" fmla="*/ 4 w 7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"/>
                <a:gd name="T43" fmla="*/ 0 h 5"/>
                <a:gd name="T44" fmla="*/ 7 w 7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" h="5">
                  <a:moveTo>
                    <a:pt x="6" y="5"/>
                  </a:moveTo>
                  <a:lnTo>
                    <a:pt x="7" y="3"/>
                  </a:lnTo>
                  <a:lnTo>
                    <a:pt x="7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</a:path>
              </a:pathLst>
            </a:custGeom>
            <a:noFill/>
            <a:ln w="0">
              <a:solidFill>
                <a:srgbClr val="ABABAB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24" name="Freeform 1599"/>
            <p:cNvSpPr>
              <a:spLocks/>
            </p:cNvSpPr>
            <p:nvPr/>
          </p:nvSpPr>
          <p:spPr bwMode="auto">
            <a:xfrm>
              <a:off x="572" y="1483"/>
              <a:ext cx="11" cy="9"/>
            </a:xfrm>
            <a:custGeom>
              <a:avLst/>
              <a:gdLst>
                <a:gd name="T0" fmla="*/ 11 w 11"/>
                <a:gd name="T1" fmla="*/ 4 h 9"/>
                <a:gd name="T2" fmla="*/ 9 w 11"/>
                <a:gd name="T3" fmla="*/ 3 h 9"/>
                <a:gd name="T4" fmla="*/ 9 w 11"/>
                <a:gd name="T5" fmla="*/ 2 h 9"/>
                <a:gd name="T6" fmla="*/ 8 w 11"/>
                <a:gd name="T7" fmla="*/ 0 h 9"/>
                <a:gd name="T8" fmla="*/ 5 w 11"/>
                <a:gd name="T9" fmla="*/ 0 h 9"/>
                <a:gd name="T10" fmla="*/ 3 w 11"/>
                <a:gd name="T11" fmla="*/ 0 h 9"/>
                <a:gd name="T12" fmla="*/ 2 w 11"/>
                <a:gd name="T13" fmla="*/ 2 h 9"/>
                <a:gd name="T14" fmla="*/ 0 w 11"/>
                <a:gd name="T15" fmla="*/ 3 h 9"/>
                <a:gd name="T16" fmla="*/ 0 w 11"/>
                <a:gd name="T17" fmla="*/ 4 h 9"/>
                <a:gd name="T18" fmla="*/ 0 w 11"/>
                <a:gd name="T19" fmla="*/ 7 h 9"/>
                <a:gd name="T20" fmla="*/ 2 w 11"/>
                <a:gd name="T21" fmla="*/ 8 h 9"/>
                <a:gd name="T22" fmla="*/ 3 w 11"/>
                <a:gd name="T23" fmla="*/ 8 h 9"/>
                <a:gd name="T24" fmla="*/ 5 w 11"/>
                <a:gd name="T25" fmla="*/ 9 h 9"/>
                <a:gd name="T26" fmla="*/ 8 w 11"/>
                <a:gd name="T27" fmla="*/ 8 h 9"/>
                <a:gd name="T28" fmla="*/ 9 w 11"/>
                <a:gd name="T29" fmla="*/ 7 h 9"/>
                <a:gd name="T30" fmla="*/ 11 w 11"/>
                <a:gd name="T31" fmla="*/ 5 h 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1"/>
                <a:gd name="T49" fmla="*/ 0 h 9"/>
                <a:gd name="T50" fmla="*/ 11 w 11"/>
                <a:gd name="T51" fmla="*/ 9 h 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1" h="9">
                  <a:moveTo>
                    <a:pt x="11" y="4"/>
                  </a:moveTo>
                  <a:lnTo>
                    <a:pt x="9" y="3"/>
                  </a:lnTo>
                  <a:lnTo>
                    <a:pt x="9" y="2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7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9"/>
                  </a:lnTo>
                  <a:lnTo>
                    <a:pt x="8" y="8"/>
                  </a:lnTo>
                  <a:lnTo>
                    <a:pt x="9" y="7"/>
                  </a:lnTo>
                  <a:lnTo>
                    <a:pt x="11" y="5"/>
                  </a:lnTo>
                </a:path>
              </a:pathLst>
            </a:custGeom>
            <a:noFill/>
            <a:ln w="0">
              <a:solidFill>
                <a:srgbClr val="ABABAB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25" name="Freeform 1600"/>
            <p:cNvSpPr>
              <a:spLocks/>
            </p:cNvSpPr>
            <p:nvPr/>
          </p:nvSpPr>
          <p:spPr bwMode="auto">
            <a:xfrm>
              <a:off x="583" y="1483"/>
              <a:ext cx="3" cy="9"/>
            </a:xfrm>
            <a:custGeom>
              <a:avLst/>
              <a:gdLst>
                <a:gd name="T0" fmla="*/ 0 w 3"/>
                <a:gd name="T1" fmla="*/ 0 h 9"/>
                <a:gd name="T2" fmla="*/ 2 w 3"/>
                <a:gd name="T3" fmla="*/ 2 h 9"/>
                <a:gd name="T4" fmla="*/ 3 w 3"/>
                <a:gd name="T5" fmla="*/ 2 h 9"/>
                <a:gd name="T6" fmla="*/ 3 w 3"/>
                <a:gd name="T7" fmla="*/ 3 h 9"/>
                <a:gd name="T8" fmla="*/ 3 w 3"/>
                <a:gd name="T9" fmla="*/ 4 h 9"/>
                <a:gd name="T10" fmla="*/ 3 w 3"/>
                <a:gd name="T11" fmla="*/ 7 h 9"/>
                <a:gd name="T12" fmla="*/ 3 w 3"/>
                <a:gd name="T13" fmla="*/ 7 h 9"/>
                <a:gd name="T14" fmla="*/ 2 w 3"/>
                <a:gd name="T15" fmla="*/ 8 h 9"/>
                <a:gd name="T16" fmla="*/ 0 w 3"/>
                <a:gd name="T17" fmla="*/ 9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9"/>
                <a:gd name="T29" fmla="*/ 3 w 3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9">
                  <a:moveTo>
                    <a:pt x="0" y="0"/>
                  </a:move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7"/>
                  </a:lnTo>
                  <a:lnTo>
                    <a:pt x="2" y="8"/>
                  </a:lnTo>
                  <a:lnTo>
                    <a:pt x="0" y="9"/>
                  </a:lnTo>
                </a:path>
              </a:pathLst>
            </a:custGeom>
            <a:noFill/>
            <a:ln w="0">
              <a:solidFill>
                <a:srgbClr val="ABABAB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26" name="Freeform 1601"/>
            <p:cNvSpPr>
              <a:spLocks/>
            </p:cNvSpPr>
            <p:nvPr/>
          </p:nvSpPr>
          <p:spPr bwMode="auto">
            <a:xfrm>
              <a:off x="485" y="1456"/>
              <a:ext cx="67" cy="63"/>
            </a:xfrm>
            <a:custGeom>
              <a:avLst/>
              <a:gdLst>
                <a:gd name="T0" fmla="*/ 34 w 67"/>
                <a:gd name="T1" fmla="*/ 9 h 63"/>
                <a:gd name="T2" fmla="*/ 33 w 67"/>
                <a:gd name="T3" fmla="*/ 10 h 63"/>
                <a:gd name="T4" fmla="*/ 28 w 67"/>
                <a:gd name="T5" fmla="*/ 16 h 63"/>
                <a:gd name="T6" fmla="*/ 26 w 67"/>
                <a:gd name="T7" fmla="*/ 18 h 63"/>
                <a:gd name="T8" fmla="*/ 30 w 67"/>
                <a:gd name="T9" fmla="*/ 24 h 63"/>
                <a:gd name="T10" fmla="*/ 42 w 67"/>
                <a:gd name="T11" fmla="*/ 39 h 63"/>
                <a:gd name="T12" fmla="*/ 54 w 67"/>
                <a:gd name="T13" fmla="*/ 48 h 63"/>
                <a:gd name="T14" fmla="*/ 59 w 67"/>
                <a:gd name="T15" fmla="*/ 50 h 63"/>
                <a:gd name="T16" fmla="*/ 67 w 67"/>
                <a:gd name="T17" fmla="*/ 50 h 63"/>
                <a:gd name="T18" fmla="*/ 65 w 67"/>
                <a:gd name="T19" fmla="*/ 52 h 63"/>
                <a:gd name="T20" fmla="*/ 65 w 67"/>
                <a:gd name="T21" fmla="*/ 53 h 63"/>
                <a:gd name="T22" fmla="*/ 59 w 67"/>
                <a:gd name="T23" fmla="*/ 53 h 63"/>
                <a:gd name="T24" fmla="*/ 54 w 67"/>
                <a:gd name="T25" fmla="*/ 53 h 63"/>
                <a:gd name="T26" fmla="*/ 53 w 67"/>
                <a:gd name="T27" fmla="*/ 56 h 63"/>
                <a:gd name="T28" fmla="*/ 50 w 67"/>
                <a:gd name="T29" fmla="*/ 57 h 63"/>
                <a:gd name="T30" fmla="*/ 47 w 67"/>
                <a:gd name="T31" fmla="*/ 59 h 63"/>
                <a:gd name="T32" fmla="*/ 45 w 67"/>
                <a:gd name="T33" fmla="*/ 61 h 63"/>
                <a:gd name="T34" fmla="*/ 44 w 67"/>
                <a:gd name="T35" fmla="*/ 63 h 63"/>
                <a:gd name="T36" fmla="*/ 40 w 67"/>
                <a:gd name="T37" fmla="*/ 62 h 63"/>
                <a:gd name="T38" fmla="*/ 37 w 67"/>
                <a:gd name="T39" fmla="*/ 58 h 63"/>
                <a:gd name="T40" fmla="*/ 36 w 67"/>
                <a:gd name="T41" fmla="*/ 56 h 63"/>
                <a:gd name="T42" fmla="*/ 37 w 67"/>
                <a:gd name="T43" fmla="*/ 53 h 63"/>
                <a:gd name="T44" fmla="*/ 36 w 67"/>
                <a:gd name="T45" fmla="*/ 51 h 63"/>
                <a:gd name="T46" fmla="*/ 34 w 67"/>
                <a:gd name="T47" fmla="*/ 50 h 63"/>
                <a:gd name="T48" fmla="*/ 31 w 67"/>
                <a:gd name="T49" fmla="*/ 47 h 63"/>
                <a:gd name="T50" fmla="*/ 30 w 67"/>
                <a:gd name="T51" fmla="*/ 46 h 63"/>
                <a:gd name="T52" fmla="*/ 26 w 67"/>
                <a:gd name="T53" fmla="*/ 45 h 63"/>
                <a:gd name="T54" fmla="*/ 25 w 67"/>
                <a:gd name="T55" fmla="*/ 43 h 63"/>
                <a:gd name="T56" fmla="*/ 22 w 67"/>
                <a:gd name="T57" fmla="*/ 42 h 63"/>
                <a:gd name="T58" fmla="*/ 20 w 67"/>
                <a:gd name="T59" fmla="*/ 41 h 63"/>
                <a:gd name="T60" fmla="*/ 17 w 67"/>
                <a:gd name="T61" fmla="*/ 40 h 63"/>
                <a:gd name="T62" fmla="*/ 14 w 67"/>
                <a:gd name="T63" fmla="*/ 37 h 63"/>
                <a:gd name="T64" fmla="*/ 12 w 67"/>
                <a:gd name="T65" fmla="*/ 36 h 63"/>
                <a:gd name="T66" fmla="*/ 11 w 67"/>
                <a:gd name="T67" fmla="*/ 34 h 63"/>
                <a:gd name="T68" fmla="*/ 8 w 67"/>
                <a:gd name="T69" fmla="*/ 31 h 63"/>
                <a:gd name="T70" fmla="*/ 6 w 67"/>
                <a:gd name="T71" fmla="*/ 30 h 63"/>
                <a:gd name="T72" fmla="*/ 5 w 67"/>
                <a:gd name="T73" fmla="*/ 27 h 63"/>
                <a:gd name="T74" fmla="*/ 3 w 67"/>
                <a:gd name="T75" fmla="*/ 25 h 63"/>
                <a:gd name="T76" fmla="*/ 2 w 67"/>
                <a:gd name="T77" fmla="*/ 24 h 63"/>
                <a:gd name="T78" fmla="*/ 2 w 67"/>
                <a:gd name="T79" fmla="*/ 21 h 63"/>
                <a:gd name="T80" fmla="*/ 0 w 67"/>
                <a:gd name="T81" fmla="*/ 19 h 63"/>
                <a:gd name="T82" fmla="*/ 0 w 67"/>
                <a:gd name="T83" fmla="*/ 16 h 63"/>
                <a:gd name="T84" fmla="*/ 2 w 67"/>
                <a:gd name="T85" fmla="*/ 13 h 63"/>
                <a:gd name="T86" fmla="*/ 3 w 67"/>
                <a:gd name="T87" fmla="*/ 9 h 63"/>
                <a:gd name="T88" fmla="*/ 5 w 67"/>
                <a:gd name="T89" fmla="*/ 5 h 63"/>
                <a:gd name="T90" fmla="*/ 8 w 67"/>
                <a:gd name="T91" fmla="*/ 3 h 63"/>
                <a:gd name="T92" fmla="*/ 8 w 67"/>
                <a:gd name="T93" fmla="*/ 2 h 63"/>
                <a:gd name="T94" fmla="*/ 11 w 67"/>
                <a:gd name="T95" fmla="*/ 0 h 63"/>
                <a:gd name="T96" fmla="*/ 16 w 67"/>
                <a:gd name="T97" fmla="*/ 2 h 63"/>
                <a:gd name="T98" fmla="*/ 19 w 67"/>
                <a:gd name="T99" fmla="*/ 2 h 63"/>
                <a:gd name="T100" fmla="*/ 22 w 67"/>
                <a:gd name="T101" fmla="*/ 3 h 63"/>
                <a:gd name="T102" fmla="*/ 25 w 67"/>
                <a:gd name="T103" fmla="*/ 4 h 63"/>
                <a:gd name="T104" fmla="*/ 28 w 67"/>
                <a:gd name="T105" fmla="*/ 5 h 63"/>
                <a:gd name="T106" fmla="*/ 31 w 67"/>
                <a:gd name="T107" fmla="*/ 7 h 63"/>
                <a:gd name="T108" fmla="*/ 34 w 67"/>
                <a:gd name="T109" fmla="*/ 9 h 63"/>
                <a:gd name="T110" fmla="*/ 34 w 67"/>
                <a:gd name="T111" fmla="*/ 9 h 6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7"/>
                <a:gd name="T169" fmla="*/ 0 h 63"/>
                <a:gd name="T170" fmla="*/ 67 w 67"/>
                <a:gd name="T171" fmla="*/ 63 h 6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7" h="63">
                  <a:moveTo>
                    <a:pt x="34" y="9"/>
                  </a:moveTo>
                  <a:lnTo>
                    <a:pt x="33" y="10"/>
                  </a:lnTo>
                  <a:lnTo>
                    <a:pt x="28" y="16"/>
                  </a:lnTo>
                  <a:lnTo>
                    <a:pt x="26" y="18"/>
                  </a:lnTo>
                  <a:lnTo>
                    <a:pt x="30" y="24"/>
                  </a:lnTo>
                  <a:lnTo>
                    <a:pt x="42" y="39"/>
                  </a:lnTo>
                  <a:lnTo>
                    <a:pt x="54" y="48"/>
                  </a:lnTo>
                  <a:lnTo>
                    <a:pt x="59" y="50"/>
                  </a:lnTo>
                  <a:lnTo>
                    <a:pt x="67" y="50"/>
                  </a:lnTo>
                  <a:lnTo>
                    <a:pt x="65" y="52"/>
                  </a:lnTo>
                  <a:lnTo>
                    <a:pt x="65" y="53"/>
                  </a:lnTo>
                  <a:lnTo>
                    <a:pt x="59" y="53"/>
                  </a:lnTo>
                  <a:lnTo>
                    <a:pt x="54" y="53"/>
                  </a:lnTo>
                  <a:lnTo>
                    <a:pt x="53" y="56"/>
                  </a:lnTo>
                  <a:lnTo>
                    <a:pt x="50" y="57"/>
                  </a:lnTo>
                  <a:lnTo>
                    <a:pt x="47" y="59"/>
                  </a:lnTo>
                  <a:lnTo>
                    <a:pt x="45" y="61"/>
                  </a:lnTo>
                  <a:lnTo>
                    <a:pt x="44" y="63"/>
                  </a:lnTo>
                  <a:lnTo>
                    <a:pt x="40" y="62"/>
                  </a:lnTo>
                  <a:lnTo>
                    <a:pt x="37" y="58"/>
                  </a:lnTo>
                  <a:lnTo>
                    <a:pt x="36" y="56"/>
                  </a:lnTo>
                  <a:lnTo>
                    <a:pt x="37" y="53"/>
                  </a:lnTo>
                  <a:lnTo>
                    <a:pt x="36" y="51"/>
                  </a:lnTo>
                  <a:lnTo>
                    <a:pt x="34" y="50"/>
                  </a:lnTo>
                  <a:lnTo>
                    <a:pt x="31" y="47"/>
                  </a:lnTo>
                  <a:lnTo>
                    <a:pt x="30" y="46"/>
                  </a:lnTo>
                  <a:lnTo>
                    <a:pt x="26" y="45"/>
                  </a:lnTo>
                  <a:lnTo>
                    <a:pt x="25" y="43"/>
                  </a:lnTo>
                  <a:lnTo>
                    <a:pt x="22" y="42"/>
                  </a:lnTo>
                  <a:lnTo>
                    <a:pt x="20" y="41"/>
                  </a:lnTo>
                  <a:lnTo>
                    <a:pt x="17" y="40"/>
                  </a:lnTo>
                  <a:lnTo>
                    <a:pt x="14" y="37"/>
                  </a:lnTo>
                  <a:lnTo>
                    <a:pt x="12" y="36"/>
                  </a:lnTo>
                  <a:lnTo>
                    <a:pt x="11" y="34"/>
                  </a:lnTo>
                  <a:lnTo>
                    <a:pt x="8" y="31"/>
                  </a:lnTo>
                  <a:lnTo>
                    <a:pt x="6" y="30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4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2" y="13"/>
                  </a:lnTo>
                  <a:lnTo>
                    <a:pt x="3" y="9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2"/>
                  </a:lnTo>
                  <a:lnTo>
                    <a:pt x="11" y="0"/>
                  </a:lnTo>
                  <a:lnTo>
                    <a:pt x="16" y="2"/>
                  </a:lnTo>
                  <a:lnTo>
                    <a:pt x="19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8" y="5"/>
                  </a:lnTo>
                  <a:lnTo>
                    <a:pt x="31" y="7"/>
                  </a:lnTo>
                  <a:lnTo>
                    <a:pt x="34" y="9"/>
                  </a:lnTo>
                  <a:close/>
                </a:path>
              </a:pathLst>
            </a:custGeom>
            <a:solidFill>
              <a:srgbClr val="FFC283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27" name="Freeform 1602"/>
            <p:cNvSpPr>
              <a:spLocks/>
            </p:cNvSpPr>
            <p:nvPr/>
          </p:nvSpPr>
          <p:spPr bwMode="auto">
            <a:xfrm>
              <a:off x="614" y="1407"/>
              <a:ext cx="59" cy="81"/>
            </a:xfrm>
            <a:custGeom>
              <a:avLst/>
              <a:gdLst>
                <a:gd name="T0" fmla="*/ 25 w 59"/>
                <a:gd name="T1" fmla="*/ 46 h 81"/>
                <a:gd name="T2" fmla="*/ 27 w 59"/>
                <a:gd name="T3" fmla="*/ 49 h 81"/>
                <a:gd name="T4" fmla="*/ 27 w 59"/>
                <a:gd name="T5" fmla="*/ 53 h 81"/>
                <a:gd name="T6" fmla="*/ 28 w 59"/>
                <a:gd name="T7" fmla="*/ 53 h 81"/>
                <a:gd name="T8" fmla="*/ 33 w 59"/>
                <a:gd name="T9" fmla="*/ 47 h 81"/>
                <a:gd name="T10" fmla="*/ 37 w 59"/>
                <a:gd name="T11" fmla="*/ 43 h 81"/>
                <a:gd name="T12" fmla="*/ 42 w 59"/>
                <a:gd name="T13" fmla="*/ 37 h 81"/>
                <a:gd name="T14" fmla="*/ 39 w 59"/>
                <a:gd name="T15" fmla="*/ 29 h 81"/>
                <a:gd name="T16" fmla="*/ 37 w 59"/>
                <a:gd name="T17" fmla="*/ 22 h 81"/>
                <a:gd name="T18" fmla="*/ 36 w 59"/>
                <a:gd name="T19" fmla="*/ 19 h 81"/>
                <a:gd name="T20" fmla="*/ 36 w 59"/>
                <a:gd name="T21" fmla="*/ 13 h 81"/>
                <a:gd name="T22" fmla="*/ 41 w 59"/>
                <a:gd name="T23" fmla="*/ 7 h 81"/>
                <a:gd name="T24" fmla="*/ 44 w 59"/>
                <a:gd name="T25" fmla="*/ 3 h 81"/>
                <a:gd name="T26" fmla="*/ 47 w 59"/>
                <a:gd name="T27" fmla="*/ 15 h 81"/>
                <a:gd name="T28" fmla="*/ 51 w 59"/>
                <a:gd name="T29" fmla="*/ 14 h 81"/>
                <a:gd name="T30" fmla="*/ 55 w 59"/>
                <a:gd name="T31" fmla="*/ 8 h 81"/>
                <a:gd name="T32" fmla="*/ 59 w 59"/>
                <a:gd name="T33" fmla="*/ 7 h 81"/>
                <a:gd name="T34" fmla="*/ 58 w 59"/>
                <a:gd name="T35" fmla="*/ 11 h 81"/>
                <a:gd name="T36" fmla="*/ 56 w 59"/>
                <a:gd name="T37" fmla="*/ 15 h 81"/>
                <a:gd name="T38" fmla="*/ 55 w 59"/>
                <a:gd name="T39" fmla="*/ 22 h 81"/>
                <a:gd name="T40" fmla="*/ 53 w 59"/>
                <a:gd name="T41" fmla="*/ 27 h 81"/>
                <a:gd name="T42" fmla="*/ 48 w 59"/>
                <a:gd name="T43" fmla="*/ 31 h 81"/>
                <a:gd name="T44" fmla="*/ 47 w 59"/>
                <a:gd name="T45" fmla="*/ 57 h 81"/>
                <a:gd name="T46" fmla="*/ 44 w 59"/>
                <a:gd name="T47" fmla="*/ 67 h 81"/>
                <a:gd name="T48" fmla="*/ 36 w 59"/>
                <a:gd name="T49" fmla="*/ 75 h 81"/>
                <a:gd name="T50" fmla="*/ 28 w 59"/>
                <a:gd name="T51" fmla="*/ 81 h 81"/>
                <a:gd name="T52" fmla="*/ 13 w 59"/>
                <a:gd name="T53" fmla="*/ 72 h 81"/>
                <a:gd name="T54" fmla="*/ 3 w 59"/>
                <a:gd name="T55" fmla="*/ 61 h 81"/>
                <a:gd name="T56" fmla="*/ 3 w 59"/>
                <a:gd name="T57" fmla="*/ 56 h 81"/>
                <a:gd name="T58" fmla="*/ 9 w 59"/>
                <a:gd name="T59" fmla="*/ 53 h 81"/>
                <a:gd name="T60" fmla="*/ 14 w 59"/>
                <a:gd name="T61" fmla="*/ 51 h 81"/>
                <a:gd name="T62" fmla="*/ 20 w 59"/>
                <a:gd name="T63" fmla="*/ 47 h 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9"/>
                <a:gd name="T97" fmla="*/ 0 h 81"/>
                <a:gd name="T98" fmla="*/ 59 w 59"/>
                <a:gd name="T99" fmla="*/ 81 h 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9" h="81">
                  <a:moveTo>
                    <a:pt x="23" y="43"/>
                  </a:moveTo>
                  <a:lnTo>
                    <a:pt x="25" y="46"/>
                  </a:lnTo>
                  <a:lnTo>
                    <a:pt x="25" y="47"/>
                  </a:lnTo>
                  <a:lnTo>
                    <a:pt x="27" y="49"/>
                  </a:lnTo>
                  <a:lnTo>
                    <a:pt x="27" y="52"/>
                  </a:lnTo>
                  <a:lnTo>
                    <a:pt x="27" y="53"/>
                  </a:lnTo>
                  <a:lnTo>
                    <a:pt x="27" y="57"/>
                  </a:lnTo>
                  <a:lnTo>
                    <a:pt x="28" y="53"/>
                  </a:lnTo>
                  <a:lnTo>
                    <a:pt x="31" y="51"/>
                  </a:lnTo>
                  <a:lnTo>
                    <a:pt x="33" y="47"/>
                  </a:lnTo>
                  <a:lnTo>
                    <a:pt x="36" y="45"/>
                  </a:lnTo>
                  <a:lnTo>
                    <a:pt x="37" y="43"/>
                  </a:lnTo>
                  <a:lnTo>
                    <a:pt x="39" y="40"/>
                  </a:lnTo>
                  <a:lnTo>
                    <a:pt x="42" y="37"/>
                  </a:lnTo>
                  <a:lnTo>
                    <a:pt x="42" y="35"/>
                  </a:lnTo>
                  <a:lnTo>
                    <a:pt x="39" y="29"/>
                  </a:lnTo>
                  <a:lnTo>
                    <a:pt x="37" y="25"/>
                  </a:lnTo>
                  <a:lnTo>
                    <a:pt x="37" y="22"/>
                  </a:lnTo>
                  <a:lnTo>
                    <a:pt x="36" y="20"/>
                  </a:lnTo>
                  <a:lnTo>
                    <a:pt x="36" y="19"/>
                  </a:lnTo>
                  <a:lnTo>
                    <a:pt x="34" y="15"/>
                  </a:lnTo>
                  <a:lnTo>
                    <a:pt x="36" y="13"/>
                  </a:lnTo>
                  <a:lnTo>
                    <a:pt x="37" y="10"/>
                  </a:lnTo>
                  <a:lnTo>
                    <a:pt x="41" y="7"/>
                  </a:lnTo>
                  <a:lnTo>
                    <a:pt x="42" y="5"/>
                  </a:lnTo>
                  <a:lnTo>
                    <a:pt x="44" y="3"/>
                  </a:lnTo>
                  <a:lnTo>
                    <a:pt x="47" y="0"/>
                  </a:lnTo>
                  <a:lnTo>
                    <a:pt x="47" y="15"/>
                  </a:lnTo>
                  <a:lnTo>
                    <a:pt x="50" y="15"/>
                  </a:lnTo>
                  <a:lnTo>
                    <a:pt x="51" y="14"/>
                  </a:lnTo>
                  <a:lnTo>
                    <a:pt x="55" y="10"/>
                  </a:lnTo>
                  <a:lnTo>
                    <a:pt x="55" y="8"/>
                  </a:lnTo>
                  <a:lnTo>
                    <a:pt x="56" y="7"/>
                  </a:lnTo>
                  <a:lnTo>
                    <a:pt x="59" y="7"/>
                  </a:lnTo>
                  <a:lnTo>
                    <a:pt x="59" y="9"/>
                  </a:lnTo>
                  <a:lnTo>
                    <a:pt x="58" y="11"/>
                  </a:lnTo>
                  <a:lnTo>
                    <a:pt x="58" y="14"/>
                  </a:lnTo>
                  <a:lnTo>
                    <a:pt x="56" y="15"/>
                  </a:lnTo>
                  <a:lnTo>
                    <a:pt x="55" y="20"/>
                  </a:lnTo>
                  <a:lnTo>
                    <a:pt x="55" y="22"/>
                  </a:lnTo>
                  <a:lnTo>
                    <a:pt x="53" y="25"/>
                  </a:lnTo>
                  <a:lnTo>
                    <a:pt x="53" y="27"/>
                  </a:lnTo>
                  <a:lnTo>
                    <a:pt x="50" y="29"/>
                  </a:lnTo>
                  <a:lnTo>
                    <a:pt x="48" y="31"/>
                  </a:lnTo>
                  <a:lnTo>
                    <a:pt x="47" y="35"/>
                  </a:lnTo>
                  <a:lnTo>
                    <a:pt x="47" y="57"/>
                  </a:lnTo>
                  <a:lnTo>
                    <a:pt x="47" y="62"/>
                  </a:lnTo>
                  <a:lnTo>
                    <a:pt x="44" y="67"/>
                  </a:lnTo>
                  <a:lnTo>
                    <a:pt x="39" y="73"/>
                  </a:lnTo>
                  <a:lnTo>
                    <a:pt x="36" y="75"/>
                  </a:lnTo>
                  <a:lnTo>
                    <a:pt x="31" y="81"/>
                  </a:lnTo>
                  <a:lnTo>
                    <a:pt x="28" y="81"/>
                  </a:lnTo>
                  <a:lnTo>
                    <a:pt x="22" y="79"/>
                  </a:lnTo>
                  <a:lnTo>
                    <a:pt x="13" y="72"/>
                  </a:lnTo>
                  <a:lnTo>
                    <a:pt x="9" y="67"/>
                  </a:lnTo>
                  <a:lnTo>
                    <a:pt x="3" y="61"/>
                  </a:lnTo>
                  <a:lnTo>
                    <a:pt x="0" y="57"/>
                  </a:lnTo>
                  <a:lnTo>
                    <a:pt x="3" y="56"/>
                  </a:lnTo>
                  <a:lnTo>
                    <a:pt x="6" y="54"/>
                  </a:lnTo>
                  <a:lnTo>
                    <a:pt x="9" y="53"/>
                  </a:lnTo>
                  <a:lnTo>
                    <a:pt x="11" y="52"/>
                  </a:lnTo>
                  <a:lnTo>
                    <a:pt x="14" y="51"/>
                  </a:lnTo>
                  <a:lnTo>
                    <a:pt x="17" y="48"/>
                  </a:lnTo>
                  <a:lnTo>
                    <a:pt x="20" y="47"/>
                  </a:lnTo>
                  <a:lnTo>
                    <a:pt x="23" y="43"/>
                  </a:lnTo>
                  <a:close/>
                </a:path>
              </a:pathLst>
            </a:custGeom>
            <a:solidFill>
              <a:srgbClr val="FFC283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28" name="Freeform 1603"/>
            <p:cNvSpPr>
              <a:spLocks/>
            </p:cNvSpPr>
            <p:nvPr/>
          </p:nvSpPr>
          <p:spPr bwMode="auto">
            <a:xfrm>
              <a:off x="564" y="1366"/>
              <a:ext cx="58" cy="66"/>
            </a:xfrm>
            <a:custGeom>
              <a:avLst/>
              <a:gdLst>
                <a:gd name="T0" fmla="*/ 0 w 58"/>
                <a:gd name="T1" fmla="*/ 39 h 66"/>
                <a:gd name="T2" fmla="*/ 0 w 58"/>
                <a:gd name="T3" fmla="*/ 35 h 66"/>
                <a:gd name="T4" fmla="*/ 3 w 58"/>
                <a:gd name="T5" fmla="*/ 33 h 66"/>
                <a:gd name="T6" fmla="*/ 5 w 58"/>
                <a:gd name="T7" fmla="*/ 29 h 66"/>
                <a:gd name="T8" fmla="*/ 7 w 58"/>
                <a:gd name="T9" fmla="*/ 28 h 66"/>
                <a:gd name="T10" fmla="*/ 8 w 58"/>
                <a:gd name="T11" fmla="*/ 25 h 66"/>
                <a:gd name="T12" fmla="*/ 14 w 58"/>
                <a:gd name="T13" fmla="*/ 0 h 66"/>
                <a:gd name="T14" fmla="*/ 58 w 58"/>
                <a:gd name="T15" fmla="*/ 11 h 66"/>
                <a:gd name="T16" fmla="*/ 56 w 58"/>
                <a:gd name="T17" fmla="*/ 13 h 66"/>
                <a:gd name="T18" fmla="*/ 56 w 58"/>
                <a:gd name="T19" fmla="*/ 16 h 66"/>
                <a:gd name="T20" fmla="*/ 55 w 58"/>
                <a:gd name="T21" fmla="*/ 19 h 66"/>
                <a:gd name="T22" fmla="*/ 52 w 58"/>
                <a:gd name="T23" fmla="*/ 24 h 66"/>
                <a:gd name="T24" fmla="*/ 49 w 58"/>
                <a:gd name="T25" fmla="*/ 32 h 66"/>
                <a:gd name="T26" fmla="*/ 38 w 58"/>
                <a:gd name="T27" fmla="*/ 44 h 66"/>
                <a:gd name="T28" fmla="*/ 35 w 58"/>
                <a:gd name="T29" fmla="*/ 44 h 66"/>
                <a:gd name="T30" fmla="*/ 31 w 58"/>
                <a:gd name="T31" fmla="*/ 44 h 66"/>
                <a:gd name="T32" fmla="*/ 28 w 58"/>
                <a:gd name="T33" fmla="*/ 41 h 66"/>
                <a:gd name="T34" fmla="*/ 25 w 58"/>
                <a:gd name="T35" fmla="*/ 41 h 66"/>
                <a:gd name="T36" fmla="*/ 24 w 58"/>
                <a:gd name="T37" fmla="*/ 44 h 66"/>
                <a:gd name="T38" fmla="*/ 22 w 58"/>
                <a:gd name="T39" fmla="*/ 46 h 66"/>
                <a:gd name="T40" fmla="*/ 24 w 58"/>
                <a:gd name="T41" fmla="*/ 51 h 66"/>
                <a:gd name="T42" fmla="*/ 22 w 58"/>
                <a:gd name="T43" fmla="*/ 56 h 66"/>
                <a:gd name="T44" fmla="*/ 22 w 58"/>
                <a:gd name="T45" fmla="*/ 61 h 66"/>
                <a:gd name="T46" fmla="*/ 21 w 58"/>
                <a:gd name="T47" fmla="*/ 66 h 66"/>
                <a:gd name="T48" fmla="*/ 19 w 58"/>
                <a:gd name="T49" fmla="*/ 62 h 66"/>
                <a:gd name="T50" fmla="*/ 16 w 58"/>
                <a:gd name="T51" fmla="*/ 60 h 66"/>
                <a:gd name="T52" fmla="*/ 13 w 58"/>
                <a:gd name="T53" fmla="*/ 56 h 66"/>
                <a:gd name="T54" fmla="*/ 10 w 58"/>
                <a:gd name="T55" fmla="*/ 54 h 66"/>
                <a:gd name="T56" fmla="*/ 7 w 58"/>
                <a:gd name="T57" fmla="*/ 50 h 66"/>
                <a:gd name="T58" fmla="*/ 3 w 58"/>
                <a:gd name="T59" fmla="*/ 46 h 66"/>
                <a:gd name="T60" fmla="*/ 2 w 58"/>
                <a:gd name="T61" fmla="*/ 44 h 66"/>
                <a:gd name="T62" fmla="*/ 0 w 58"/>
                <a:gd name="T63" fmla="*/ 40 h 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8"/>
                <a:gd name="T97" fmla="*/ 0 h 66"/>
                <a:gd name="T98" fmla="*/ 58 w 58"/>
                <a:gd name="T99" fmla="*/ 66 h 6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8" h="66">
                  <a:moveTo>
                    <a:pt x="0" y="40"/>
                  </a:moveTo>
                  <a:lnTo>
                    <a:pt x="0" y="39"/>
                  </a:lnTo>
                  <a:lnTo>
                    <a:pt x="0" y="36"/>
                  </a:lnTo>
                  <a:lnTo>
                    <a:pt x="0" y="35"/>
                  </a:lnTo>
                  <a:lnTo>
                    <a:pt x="2" y="34"/>
                  </a:lnTo>
                  <a:lnTo>
                    <a:pt x="3" y="33"/>
                  </a:lnTo>
                  <a:lnTo>
                    <a:pt x="5" y="32"/>
                  </a:lnTo>
                  <a:lnTo>
                    <a:pt x="5" y="29"/>
                  </a:lnTo>
                  <a:lnTo>
                    <a:pt x="7" y="29"/>
                  </a:lnTo>
                  <a:lnTo>
                    <a:pt x="7" y="28"/>
                  </a:lnTo>
                  <a:lnTo>
                    <a:pt x="7" y="27"/>
                  </a:lnTo>
                  <a:lnTo>
                    <a:pt x="8" y="25"/>
                  </a:lnTo>
                  <a:lnTo>
                    <a:pt x="7" y="17"/>
                  </a:lnTo>
                  <a:lnTo>
                    <a:pt x="14" y="0"/>
                  </a:lnTo>
                  <a:lnTo>
                    <a:pt x="58" y="9"/>
                  </a:lnTo>
                  <a:lnTo>
                    <a:pt x="58" y="11"/>
                  </a:lnTo>
                  <a:lnTo>
                    <a:pt x="58" y="12"/>
                  </a:lnTo>
                  <a:lnTo>
                    <a:pt x="56" y="13"/>
                  </a:lnTo>
                  <a:lnTo>
                    <a:pt x="56" y="14"/>
                  </a:lnTo>
                  <a:lnTo>
                    <a:pt x="56" y="16"/>
                  </a:lnTo>
                  <a:lnTo>
                    <a:pt x="55" y="18"/>
                  </a:lnTo>
                  <a:lnTo>
                    <a:pt x="55" y="19"/>
                  </a:lnTo>
                  <a:lnTo>
                    <a:pt x="55" y="21"/>
                  </a:lnTo>
                  <a:lnTo>
                    <a:pt x="52" y="24"/>
                  </a:lnTo>
                  <a:lnTo>
                    <a:pt x="50" y="28"/>
                  </a:lnTo>
                  <a:lnTo>
                    <a:pt x="49" y="32"/>
                  </a:lnTo>
                  <a:lnTo>
                    <a:pt x="42" y="38"/>
                  </a:lnTo>
                  <a:lnTo>
                    <a:pt x="38" y="44"/>
                  </a:lnTo>
                  <a:lnTo>
                    <a:pt x="36" y="44"/>
                  </a:lnTo>
                  <a:lnTo>
                    <a:pt x="35" y="44"/>
                  </a:lnTo>
                  <a:lnTo>
                    <a:pt x="33" y="44"/>
                  </a:lnTo>
                  <a:lnTo>
                    <a:pt x="31" y="44"/>
                  </a:lnTo>
                  <a:lnTo>
                    <a:pt x="30" y="43"/>
                  </a:lnTo>
                  <a:lnTo>
                    <a:pt x="28" y="41"/>
                  </a:lnTo>
                  <a:lnTo>
                    <a:pt x="25" y="41"/>
                  </a:lnTo>
                  <a:lnTo>
                    <a:pt x="24" y="43"/>
                  </a:lnTo>
                  <a:lnTo>
                    <a:pt x="24" y="44"/>
                  </a:lnTo>
                  <a:lnTo>
                    <a:pt x="22" y="45"/>
                  </a:lnTo>
                  <a:lnTo>
                    <a:pt x="22" y="46"/>
                  </a:lnTo>
                  <a:lnTo>
                    <a:pt x="22" y="49"/>
                  </a:lnTo>
                  <a:lnTo>
                    <a:pt x="24" y="51"/>
                  </a:lnTo>
                  <a:lnTo>
                    <a:pt x="24" y="54"/>
                  </a:lnTo>
                  <a:lnTo>
                    <a:pt x="22" y="56"/>
                  </a:lnTo>
                  <a:lnTo>
                    <a:pt x="22" y="59"/>
                  </a:lnTo>
                  <a:lnTo>
                    <a:pt x="22" y="61"/>
                  </a:lnTo>
                  <a:lnTo>
                    <a:pt x="21" y="63"/>
                  </a:lnTo>
                  <a:lnTo>
                    <a:pt x="21" y="66"/>
                  </a:lnTo>
                  <a:lnTo>
                    <a:pt x="19" y="63"/>
                  </a:lnTo>
                  <a:lnTo>
                    <a:pt x="19" y="62"/>
                  </a:lnTo>
                  <a:lnTo>
                    <a:pt x="17" y="61"/>
                  </a:lnTo>
                  <a:lnTo>
                    <a:pt x="16" y="60"/>
                  </a:lnTo>
                  <a:lnTo>
                    <a:pt x="14" y="59"/>
                  </a:lnTo>
                  <a:lnTo>
                    <a:pt x="13" y="56"/>
                  </a:lnTo>
                  <a:lnTo>
                    <a:pt x="11" y="55"/>
                  </a:lnTo>
                  <a:lnTo>
                    <a:pt x="10" y="54"/>
                  </a:lnTo>
                  <a:lnTo>
                    <a:pt x="8" y="51"/>
                  </a:lnTo>
                  <a:lnTo>
                    <a:pt x="7" y="50"/>
                  </a:lnTo>
                  <a:lnTo>
                    <a:pt x="5" y="49"/>
                  </a:lnTo>
                  <a:lnTo>
                    <a:pt x="3" y="46"/>
                  </a:lnTo>
                  <a:lnTo>
                    <a:pt x="2" y="45"/>
                  </a:lnTo>
                  <a:lnTo>
                    <a:pt x="2" y="44"/>
                  </a:lnTo>
                  <a:lnTo>
                    <a:pt x="0" y="41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FFC283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29" name="Freeform 1604"/>
            <p:cNvSpPr>
              <a:spLocks/>
            </p:cNvSpPr>
            <p:nvPr/>
          </p:nvSpPr>
          <p:spPr bwMode="auto">
            <a:xfrm>
              <a:off x="487" y="1475"/>
              <a:ext cx="3" cy="2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1 w 3"/>
                <a:gd name="T7" fmla="*/ 2 h 2"/>
                <a:gd name="T8" fmla="*/ 3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3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30" name="Freeform 1605"/>
            <p:cNvSpPr>
              <a:spLocks/>
            </p:cNvSpPr>
            <p:nvPr/>
          </p:nvSpPr>
          <p:spPr bwMode="auto">
            <a:xfrm>
              <a:off x="505" y="1460"/>
              <a:ext cx="33" cy="44"/>
            </a:xfrm>
            <a:custGeom>
              <a:avLst/>
              <a:gdLst>
                <a:gd name="T0" fmla="*/ 6 w 33"/>
                <a:gd name="T1" fmla="*/ 0 h 44"/>
                <a:gd name="T2" fmla="*/ 8 w 33"/>
                <a:gd name="T3" fmla="*/ 1 h 44"/>
                <a:gd name="T4" fmla="*/ 10 w 33"/>
                <a:gd name="T5" fmla="*/ 3 h 44"/>
                <a:gd name="T6" fmla="*/ 11 w 33"/>
                <a:gd name="T7" fmla="*/ 3 h 44"/>
                <a:gd name="T8" fmla="*/ 13 w 33"/>
                <a:gd name="T9" fmla="*/ 4 h 44"/>
                <a:gd name="T10" fmla="*/ 14 w 33"/>
                <a:gd name="T11" fmla="*/ 5 h 44"/>
                <a:gd name="T12" fmla="*/ 14 w 33"/>
                <a:gd name="T13" fmla="*/ 6 h 44"/>
                <a:gd name="T14" fmla="*/ 13 w 33"/>
                <a:gd name="T15" fmla="*/ 8 h 44"/>
                <a:gd name="T16" fmla="*/ 13 w 33"/>
                <a:gd name="T17" fmla="*/ 9 h 44"/>
                <a:gd name="T18" fmla="*/ 11 w 33"/>
                <a:gd name="T19" fmla="*/ 10 h 44"/>
                <a:gd name="T20" fmla="*/ 11 w 33"/>
                <a:gd name="T21" fmla="*/ 11 h 44"/>
                <a:gd name="T22" fmla="*/ 10 w 33"/>
                <a:gd name="T23" fmla="*/ 11 h 44"/>
                <a:gd name="T24" fmla="*/ 10 w 33"/>
                <a:gd name="T25" fmla="*/ 12 h 44"/>
                <a:gd name="T26" fmla="*/ 8 w 33"/>
                <a:gd name="T27" fmla="*/ 15 h 44"/>
                <a:gd name="T28" fmla="*/ 8 w 33"/>
                <a:gd name="T29" fmla="*/ 15 h 44"/>
                <a:gd name="T30" fmla="*/ 10 w 33"/>
                <a:gd name="T31" fmla="*/ 17 h 44"/>
                <a:gd name="T32" fmla="*/ 13 w 33"/>
                <a:gd name="T33" fmla="*/ 19 h 44"/>
                <a:gd name="T34" fmla="*/ 14 w 33"/>
                <a:gd name="T35" fmla="*/ 21 h 44"/>
                <a:gd name="T36" fmla="*/ 16 w 33"/>
                <a:gd name="T37" fmla="*/ 23 h 44"/>
                <a:gd name="T38" fmla="*/ 17 w 33"/>
                <a:gd name="T39" fmla="*/ 26 h 44"/>
                <a:gd name="T40" fmla="*/ 19 w 33"/>
                <a:gd name="T41" fmla="*/ 28 h 44"/>
                <a:gd name="T42" fmla="*/ 20 w 33"/>
                <a:gd name="T43" fmla="*/ 31 h 44"/>
                <a:gd name="T44" fmla="*/ 22 w 33"/>
                <a:gd name="T45" fmla="*/ 33 h 44"/>
                <a:gd name="T46" fmla="*/ 24 w 33"/>
                <a:gd name="T47" fmla="*/ 36 h 44"/>
                <a:gd name="T48" fmla="*/ 27 w 33"/>
                <a:gd name="T49" fmla="*/ 38 h 44"/>
                <a:gd name="T50" fmla="*/ 28 w 33"/>
                <a:gd name="T51" fmla="*/ 39 h 44"/>
                <a:gd name="T52" fmla="*/ 30 w 33"/>
                <a:gd name="T53" fmla="*/ 41 h 44"/>
                <a:gd name="T54" fmla="*/ 31 w 33"/>
                <a:gd name="T55" fmla="*/ 42 h 44"/>
                <a:gd name="T56" fmla="*/ 33 w 33"/>
                <a:gd name="T57" fmla="*/ 44 h 44"/>
                <a:gd name="T58" fmla="*/ 30 w 33"/>
                <a:gd name="T59" fmla="*/ 42 h 44"/>
                <a:gd name="T60" fmla="*/ 28 w 33"/>
                <a:gd name="T61" fmla="*/ 42 h 44"/>
                <a:gd name="T62" fmla="*/ 27 w 33"/>
                <a:gd name="T63" fmla="*/ 39 h 44"/>
                <a:gd name="T64" fmla="*/ 24 w 33"/>
                <a:gd name="T65" fmla="*/ 37 h 44"/>
                <a:gd name="T66" fmla="*/ 20 w 33"/>
                <a:gd name="T67" fmla="*/ 33 h 44"/>
                <a:gd name="T68" fmla="*/ 16 w 33"/>
                <a:gd name="T69" fmla="*/ 27 h 44"/>
                <a:gd name="T70" fmla="*/ 11 w 33"/>
                <a:gd name="T71" fmla="*/ 22 h 44"/>
                <a:gd name="T72" fmla="*/ 8 w 33"/>
                <a:gd name="T73" fmla="*/ 19 h 44"/>
                <a:gd name="T74" fmla="*/ 6 w 33"/>
                <a:gd name="T75" fmla="*/ 17 h 44"/>
                <a:gd name="T76" fmla="*/ 6 w 33"/>
                <a:gd name="T77" fmla="*/ 16 h 44"/>
                <a:gd name="T78" fmla="*/ 5 w 33"/>
                <a:gd name="T79" fmla="*/ 15 h 44"/>
                <a:gd name="T80" fmla="*/ 5 w 33"/>
                <a:gd name="T81" fmla="*/ 14 h 44"/>
                <a:gd name="T82" fmla="*/ 3 w 33"/>
                <a:gd name="T83" fmla="*/ 12 h 44"/>
                <a:gd name="T84" fmla="*/ 3 w 33"/>
                <a:gd name="T85" fmla="*/ 11 h 44"/>
                <a:gd name="T86" fmla="*/ 2 w 33"/>
                <a:gd name="T87" fmla="*/ 11 h 44"/>
                <a:gd name="T88" fmla="*/ 2 w 33"/>
                <a:gd name="T89" fmla="*/ 10 h 44"/>
                <a:gd name="T90" fmla="*/ 0 w 33"/>
                <a:gd name="T91" fmla="*/ 8 h 44"/>
                <a:gd name="T92" fmla="*/ 3 w 33"/>
                <a:gd name="T93" fmla="*/ 10 h 44"/>
                <a:gd name="T94" fmla="*/ 5 w 33"/>
                <a:gd name="T95" fmla="*/ 11 h 44"/>
                <a:gd name="T96" fmla="*/ 5 w 33"/>
                <a:gd name="T97" fmla="*/ 11 h 44"/>
                <a:gd name="T98" fmla="*/ 6 w 33"/>
                <a:gd name="T99" fmla="*/ 12 h 44"/>
                <a:gd name="T100" fmla="*/ 8 w 33"/>
                <a:gd name="T101" fmla="*/ 11 h 44"/>
                <a:gd name="T102" fmla="*/ 8 w 33"/>
                <a:gd name="T103" fmla="*/ 10 h 44"/>
                <a:gd name="T104" fmla="*/ 8 w 33"/>
                <a:gd name="T105" fmla="*/ 10 h 44"/>
                <a:gd name="T106" fmla="*/ 10 w 33"/>
                <a:gd name="T107" fmla="*/ 9 h 44"/>
                <a:gd name="T108" fmla="*/ 11 w 33"/>
                <a:gd name="T109" fmla="*/ 8 h 44"/>
                <a:gd name="T110" fmla="*/ 11 w 33"/>
                <a:gd name="T111" fmla="*/ 6 h 44"/>
                <a:gd name="T112" fmla="*/ 11 w 33"/>
                <a:gd name="T113" fmla="*/ 5 h 44"/>
                <a:gd name="T114" fmla="*/ 6 w 33"/>
                <a:gd name="T115" fmla="*/ 0 h 4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3"/>
                <a:gd name="T175" fmla="*/ 0 h 44"/>
                <a:gd name="T176" fmla="*/ 33 w 33"/>
                <a:gd name="T177" fmla="*/ 44 h 4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3" h="44">
                  <a:moveTo>
                    <a:pt x="6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3"/>
                  </a:lnTo>
                  <a:lnTo>
                    <a:pt x="13" y="4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3" y="8"/>
                  </a:lnTo>
                  <a:lnTo>
                    <a:pt x="13" y="9"/>
                  </a:lnTo>
                  <a:lnTo>
                    <a:pt x="11" y="10"/>
                  </a:lnTo>
                  <a:lnTo>
                    <a:pt x="11" y="11"/>
                  </a:lnTo>
                  <a:lnTo>
                    <a:pt x="10" y="11"/>
                  </a:lnTo>
                  <a:lnTo>
                    <a:pt x="10" y="12"/>
                  </a:lnTo>
                  <a:lnTo>
                    <a:pt x="8" y="15"/>
                  </a:lnTo>
                  <a:lnTo>
                    <a:pt x="10" y="17"/>
                  </a:lnTo>
                  <a:lnTo>
                    <a:pt x="13" y="19"/>
                  </a:lnTo>
                  <a:lnTo>
                    <a:pt x="14" y="21"/>
                  </a:lnTo>
                  <a:lnTo>
                    <a:pt x="16" y="23"/>
                  </a:lnTo>
                  <a:lnTo>
                    <a:pt x="17" y="26"/>
                  </a:lnTo>
                  <a:lnTo>
                    <a:pt x="19" y="28"/>
                  </a:lnTo>
                  <a:lnTo>
                    <a:pt x="20" y="31"/>
                  </a:lnTo>
                  <a:lnTo>
                    <a:pt x="22" y="33"/>
                  </a:lnTo>
                  <a:lnTo>
                    <a:pt x="24" y="36"/>
                  </a:lnTo>
                  <a:lnTo>
                    <a:pt x="27" y="38"/>
                  </a:lnTo>
                  <a:lnTo>
                    <a:pt x="28" y="39"/>
                  </a:lnTo>
                  <a:lnTo>
                    <a:pt x="30" y="41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0" y="42"/>
                  </a:lnTo>
                  <a:lnTo>
                    <a:pt x="28" y="42"/>
                  </a:lnTo>
                  <a:lnTo>
                    <a:pt x="27" y="39"/>
                  </a:lnTo>
                  <a:lnTo>
                    <a:pt x="24" y="37"/>
                  </a:lnTo>
                  <a:lnTo>
                    <a:pt x="20" y="33"/>
                  </a:lnTo>
                  <a:lnTo>
                    <a:pt x="16" y="27"/>
                  </a:lnTo>
                  <a:lnTo>
                    <a:pt x="11" y="22"/>
                  </a:lnTo>
                  <a:lnTo>
                    <a:pt x="8" y="19"/>
                  </a:lnTo>
                  <a:lnTo>
                    <a:pt x="6" y="17"/>
                  </a:lnTo>
                  <a:lnTo>
                    <a:pt x="6" y="16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3" y="10"/>
                  </a:lnTo>
                  <a:lnTo>
                    <a:pt x="5" y="11"/>
                  </a:lnTo>
                  <a:lnTo>
                    <a:pt x="6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10" y="9"/>
                  </a:lnTo>
                  <a:lnTo>
                    <a:pt x="11" y="8"/>
                  </a:lnTo>
                  <a:lnTo>
                    <a:pt x="11" y="6"/>
                  </a:lnTo>
                  <a:lnTo>
                    <a:pt x="11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C2956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31" name="Freeform 1606"/>
            <p:cNvSpPr>
              <a:spLocks/>
            </p:cNvSpPr>
            <p:nvPr/>
          </p:nvSpPr>
          <p:spPr bwMode="auto">
            <a:xfrm>
              <a:off x="637" y="1452"/>
              <a:ext cx="4" cy="18"/>
            </a:xfrm>
            <a:custGeom>
              <a:avLst/>
              <a:gdLst>
                <a:gd name="T0" fmla="*/ 0 w 4"/>
                <a:gd name="T1" fmla="*/ 0 h 18"/>
                <a:gd name="T2" fmla="*/ 2 w 4"/>
                <a:gd name="T3" fmla="*/ 2 h 18"/>
                <a:gd name="T4" fmla="*/ 4 w 4"/>
                <a:gd name="T5" fmla="*/ 4 h 18"/>
                <a:gd name="T6" fmla="*/ 4 w 4"/>
                <a:gd name="T7" fmla="*/ 8 h 18"/>
                <a:gd name="T8" fmla="*/ 4 w 4"/>
                <a:gd name="T9" fmla="*/ 12 h 18"/>
                <a:gd name="T10" fmla="*/ 2 w 4"/>
                <a:gd name="T11" fmla="*/ 13 h 18"/>
                <a:gd name="T12" fmla="*/ 0 w 4"/>
                <a:gd name="T13" fmla="*/ 14 h 18"/>
                <a:gd name="T14" fmla="*/ 0 w 4"/>
                <a:gd name="T15" fmla="*/ 16 h 18"/>
                <a:gd name="T16" fmla="*/ 0 w 4"/>
                <a:gd name="T17" fmla="*/ 18 h 18"/>
                <a:gd name="T18" fmla="*/ 0 w 4"/>
                <a:gd name="T19" fmla="*/ 12 h 18"/>
                <a:gd name="T20" fmla="*/ 0 w 4"/>
                <a:gd name="T21" fmla="*/ 8 h 18"/>
                <a:gd name="T22" fmla="*/ 2 w 4"/>
                <a:gd name="T23" fmla="*/ 4 h 18"/>
                <a:gd name="T24" fmla="*/ 0 w 4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"/>
                <a:gd name="T40" fmla="*/ 0 h 18"/>
                <a:gd name="T41" fmla="*/ 4 w 4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" h="18">
                  <a:moveTo>
                    <a:pt x="0" y="0"/>
                  </a:moveTo>
                  <a:lnTo>
                    <a:pt x="2" y="2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12"/>
                  </a:lnTo>
                  <a:lnTo>
                    <a:pt x="2" y="13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956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32" name="Freeform 1607"/>
            <p:cNvSpPr>
              <a:spLocks/>
            </p:cNvSpPr>
            <p:nvPr/>
          </p:nvSpPr>
          <p:spPr bwMode="auto">
            <a:xfrm>
              <a:off x="651" y="1431"/>
              <a:ext cx="13" cy="33"/>
            </a:xfrm>
            <a:custGeom>
              <a:avLst/>
              <a:gdLst>
                <a:gd name="T0" fmla="*/ 0 w 13"/>
                <a:gd name="T1" fmla="*/ 0 h 33"/>
                <a:gd name="T2" fmla="*/ 5 w 13"/>
                <a:gd name="T3" fmla="*/ 7 h 33"/>
                <a:gd name="T4" fmla="*/ 7 w 13"/>
                <a:gd name="T5" fmla="*/ 8 h 33"/>
                <a:gd name="T6" fmla="*/ 10 w 13"/>
                <a:gd name="T7" fmla="*/ 7 h 33"/>
                <a:gd name="T8" fmla="*/ 13 w 13"/>
                <a:gd name="T9" fmla="*/ 5 h 33"/>
                <a:gd name="T10" fmla="*/ 11 w 13"/>
                <a:gd name="T11" fmla="*/ 10 h 33"/>
                <a:gd name="T12" fmla="*/ 10 w 13"/>
                <a:gd name="T13" fmla="*/ 13 h 33"/>
                <a:gd name="T14" fmla="*/ 10 w 13"/>
                <a:gd name="T15" fmla="*/ 18 h 33"/>
                <a:gd name="T16" fmla="*/ 10 w 13"/>
                <a:gd name="T17" fmla="*/ 23 h 33"/>
                <a:gd name="T18" fmla="*/ 8 w 13"/>
                <a:gd name="T19" fmla="*/ 25 h 33"/>
                <a:gd name="T20" fmla="*/ 8 w 13"/>
                <a:gd name="T21" fmla="*/ 28 h 33"/>
                <a:gd name="T22" fmla="*/ 7 w 13"/>
                <a:gd name="T23" fmla="*/ 30 h 33"/>
                <a:gd name="T24" fmla="*/ 5 w 13"/>
                <a:gd name="T25" fmla="*/ 33 h 33"/>
                <a:gd name="T26" fmla="*/ 8 w 13"/>
                <a:gd name="T27" fmla="*/ 21 h 33"/>
                <a:gd name="T28" fmla="*/ 7 w 13"/>
                <a:gd name="T29" fmla="*/ 16 h 33"/>
                <a:gd name="T30" fmla="*/ 5 w 13"/>
                <a:gd name="T31" fmla="*/ 11 h 33"/>
                <a:gd name="T32" fmla="*/ 0 w 13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"/>
                <a:gd name="T52" fmla="*/ 0 h 33"/>
                <a:gd name="T53" fmla="*/ 13 w 13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" h="33">
                  <a:moveTo>
                    <a:pt x="0" y="0"/>
                  </a:moveTo>
                  <a:lnTo>
                    <a:pt x="5" y="7"/>
                  </a:lnTo>
                  <a:lnTo>
                    <a:pt x="7" y="8"/>
                  </a:lnTo>
                  <a:lnTo>
                    <a:pt x="10" y="7"/>
                  </a:lnTo>
                  <a:lnTo>
                    <a:pt x="13" y="5"/>
                  </a:lnTo>
                  <a:lnTo>
                    <a:pt x="11" y="10"/>
                  </a:lnTo>
                  <a:lnTo>
                    <a:pt x="10" y="13"/>
                  </a:lnTo>
                  <a:lnTo>
                    <a:pt x="10" y="18"/>
                  </a:lnTo>
                  <a:lnTo>
                    <a:pt x="10" y="23"/>
                  </a:lnTo>
                  <a:lnTo>
                    <a:pt x="8" y="25"/>
                  </a:lnTo>
                  <a:lnTo>
                    <a:pt x="8" y="28"/>
                  </a:lnTo>
                  <a:lnTo>
                    <a:pt x="7" y="30"/>
                  </a:lnTo>
                  <a:lnTo>
                    <a:pt x="5" y="33"/>
                  </a:lnTo>
                  <a:lnTo>
                    <a:pt x="8" y="21"/>
                  </a:lnTo>
                  <a:lnTo>
                    <a:pt x="7" y="16"/>
                  </a:lnTo>
                  <a:lnTo>
                    <a:pt x="5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956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33" name="Line 1608"/>
            <p:cNvSpPr>
              <a:spLocks noChangeShapeType="1"/>
            </p:cNvSpPr>
            <p:nvPr/>
          </p:nvSpPr>
          <p:spPr bwMode="auto">
            <a:xfrm>
              <a:off x="572" y="1400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234" name="Freeform 1609"/>
            <p:cNvSpPr>
              <a:spLocks/>
            </p:cNvSpPr>
            <p:nvPr/>
          </p:nvSpPr>
          <p:spPr bwMode="auto">
            <a:xfrm>
              <a:off x="583" y="1406"/>
              <a:ext cx="3" cy="11"/>
            </a:xfrm>
            <a:custGeom>
              <a:avLst/>
              <a:gdLst>
                <a:gd name="T0" fmla="*/ 3 w 3"/>
                <a:gd name="T1" fmla="*/ 0 h 11"/>
                <a:gd name="T2" fmla="*/ 2 w 3"/>
                <a:gd name="T3" fmla="*/ 1 h 11"/>
                <a:gd name="T4" fmla="*/ 2 w 3"/>
                <a:gd name="T5" fmla="*/ 3 h 11"/>
                <a:gd name="T6" fmla="*/ 0 w 3"/>
                <a:gd name="T7" fmla="*/ 4 h 11"/>
                <a:gd name="T8" fmla="*/ 0 w 3"/>
                <a:gd name="T9" fmla="*/ 6 h 11"/>
                <a:gd name="T10" fmla="*/ 0 w 3"/>
                <a:gd name="T11" fmla="*/ 8 h 11"/>
                <a:gd name="T12" fmla="*/ 0 w 3"/>
                <a:gd name="T13" fmla="*/ 9 h 11"/>
                <a:gd name="T14" fmla="*/ 0 w 3"/>
                <a:gd name="T15" fmla="*/ 10 h 11"/>
                <a:gd name="T16" fmla="*/ 2 w 3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11"/>
                <a:gd name="T29" fmla="*/ 3 w 3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11">
                  <a:moveTo>
                    <a:pt x="3" y="0"/>
                  </a:moveTo>
                  <a:lnTo>
                    <a:pt x="2" y="1"/>
                  </a:lnTo>
                  <a:lnTo>
                    <a:pt x="2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2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35" name="Freeform 1610"/>
            <p:cNvSpPr>
              <a:spLocks/>
            </p:cNvSpPr>
            <p:nvPr/>
          </p:nvSpPr>
          <p:spPr bwMode="auto">
            <a:xfrm>
              <a:off x="581" y="1395"/>
              <a:ext cx="10" cy="12"/>
            </a:xfrm>
            <a:custGeom>
              <a:avLst/>
              <a:gdLst>
                <a:gd name="T0" fmla="*/ 0 w 10"/>
                <a:gd name="T1" fmla="*/ 0 h 12"/>
                <a:gd name="T2" fmla="*/ 0 w 10"/>
                <a:gd name="T3" fmla="*/ 1 h 12"/>
                <a:gd name="T4" fmla="*/ 0 w 10"/>
                <a:gd name="T5" fmla="*/ 3 h 12"/>
                <a:gd name="T6" fmla="*/ 0 w 10"/>
                <a:gd name="T7" fmla="*/ 4 h 12"/>
                <a:gd name="T8" fmla="*/ 2 w 10"/>
                <a:gd name="T9" fmla="*/ 5 h 12"/>
                <a:gd name="T10" fmla="*/ 2 w 10"/>
                <a:gd name="T11" fmla="*/ 6 h 12"/>
                <a:gd name="T12" fmla="*/ 5 w 10"/>
                <a:gd name="T13" fmla="*/ 7 h 12"/>
                <a:gd name="T14" fmla="*/ 7 w 10"/>
                <a:gd name="T15" fmla="*/ 9 h 12"/>
                <a:gd name="T16" fmla="*/ 8 w 10"/>
                <a:gd name="T17" fmla="*/ 10 h 12"/>
                <a:gd name="T18" fmla="*/ 10 w 10"/>
                <a:gd name="T19" fmla="*/ 12 h 12"/>
                <a:gd name="T20" fmla="*/ 8 w 10"/>
                <a:gd name="T21" fmla="*/ 12 h 12"/>
                <a:gd name="T22" fmla="*/ 8 w 10"/>
                <a:gd name="T23" fmla="*/ 11 h 12"/>
                <a:gd name="T24" fmla="*/ 7 w 10"/>
                <a:gd name="T25" fmla="*/ 11 h 12"/>
                <a:gd name="T26" fmla="*/ 4 w 10"/>
                <a:gd name="T27" fmla="*/ 11 h 12"/>
                <a:gd name="T28" fmla="*/ 5 w 10"/>
                <a:gd name="T29" fmla="*/ 10 h 12"/>
                <a:gd name="T30" fmla="*/ 5 w 10"/>
                <a:gd name="T31" fmla="*/ 9 h 12"/>
                <a:gd name="T32" fmla="*/ 4 w 10"/>
                <a:gd name="T33" fmla="*/ 9 h 12"/>
                <a:gd name="T34" fmla="*/ 4 w 10"/>
                <a:gd name="T35" fmla="*/ 7 h 12"/>
                <a:gd name="T36" fmla="*/ 2 w 10"/>
                <a:gd name="T37" fmla="*/ 6 h 12"/>
                <a:gd name="T38" fmla="*/ 0 w 10"/>
                <a:gd name="T39" fmla="*/ 5 h 12"/>
                <a:gd name="T40" fmla="*/ 0 w 10"/>
                <a:gd name="T41" fmla="*/ 4 h 12"/>
                <a:gd name="T42" fmla="*/ 0 w 10"/>
                <a:gd name="T43" fmla="*/ 3 h 12"/>
                <a:gd name="T44" fmla="*/ 0 w 10"/>
                <a:gd name="T45" fmla="*/ 1 h 12"/>
                <a:gd name="T46" fmla="*/ 0 w 10"/>
                <a:gd name="T47" fmla="*/ 0 h 12"/>
                <a:gd name="T48" fmla="*/ 0 w 10"/>
                <a:gd name="T49" fmla="*/ 0 h 1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"/>
                <a:gd name="T76" fmla="*/ 0 h 12"/>
                <a:gd name="T77" fmla="*/ 10 w 10"/>
                <a:gd name="T78" fmla="*/ 12 h 1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" h="12">
                  <a:moveTo>
                    <a:pt x="0" y="0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5" y="7"/>
                  </a:lnTo>
                  <a:lnTo>
                    <a:pt x="7" y="9"/>
                  </a:lnTo>
                  <a:lnTo>
                    <a:pt x="8" y="10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4" y="11"/>
                  </a:lnTo>
                  <a:lnTo>
                    <a:pt x="5" y="10"/>
                  </a:lnTo>
                  <a:lnTo>
                    <a:pt x="5" y="9"/>
                  </a:lnTo>
                  <a:lnTo>
                    <a:pt x="4" y="9"/>
                  </a:lnTo>
                  <a:lnTo>
                    <a:pt x="4" y="7"/>
                  </a:lnTo>
                  <a:lnTo>
                    <a:pt x="2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956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36" name="Freeform 1611"/>
            <p:cNvSpPr>
              <a:spLocks/>
            </p:cNvSpPr>
            <p:nvPr/>
          </p:nvSpPr>
          <p:spPr bwMode="auto">
            <a:xfrm>
              <a:off x="594" y="1385"/>
              <a:ext cx="25" cy="25"/>
            </a:xfrm>
            <a:custGeom>
              <a:avLst/>
              <a:gdLst>
                <a:gd name="T0" fmla="*/ 25 w 25"/>
                <a:gd name="T1" fmla="*/ 3 h 25"/>
                <a:gd name="T2" fmla="*/ 22 w 25"/>
                <a:gd name="T3" fmla="*/ 6 h 25"/>
                <a:gd name="T4" fmla="*/ 20 w 25"/>
                <a:gd name="T5" fmla="*/ 9 h 25"/>
                <a:gd name="T6" fmla="*/ 20 w 25"/>
                <a:gd name="T7" fmla="*/ 10 h 25"/>
                <a:gd name="T8" fmla="*/ 19 w 25"/>
                <a:gd name="T9" fmla="*/ 13 h 25"/>
                <a:gd name="T10" fmla="*/ 19 w 25"/>
                <a:gd name="T11" fmla="*/ 15 h 25"/>
                <a:gd name="T12" fmla="*/ 15 w 25"/>
                <a:gd name="T13" fmla="*/ 17 h 25"/>
                <a:gd name="T14" fmla="*/ 12 w 25"/>
                <a:gd name="T15" fmla="*/ 21 h 25"/>
                <a:gd name="T16" fmla="*/ 9 w 25"/>
                <a:gd name="T17" fmla="*/ 24 h 25"/>
                <a:gd name="T18" fmla="*/ 6 w 25"/>
                <a:gd name="T19" fmla="*/ 25 h 25"/>
                <a:gd name="T20" fmla="*/ 3 w 25"/>
                <a:gd name="T21" fmla="*/ 25 h 25"/>
                <a:gd name="T22" fmla="*/ 0 w 25"/>
                <a:gd name="T23" fmla="*/ 25 h 25"/>
                <a:gd name="T24" fmla="*/ 6 w 25"/>
                <a:gd name="T25" fmla="*/ 25 h 25"/>
                <a:gd name="T26" fmla="*/ 9 w 25"/>
                <a:gd name="T27" fmla="*/ 22 h 25"/>
                <a:gd name="T28" fmla="*/ 6 w 25"/>
                <a:gd name="T29" fmla="*/ 20 h 25"/>
                <a:gd name="T30" fmla="*/ 6 w 25"/>
                <a:gd name="T31" fmla="*/ 20 h 25"/>
                <a:gd name="T32" fmla="*/ 9 w 25"/>
                <a:gd name="T33" fmla="*/ 21 h 25"/>
                <a:gd name="T34" fmla="*/ 11 w 25"/>
                <a:gd name="T35" fmla="*/ 20 h 25"/>
                <a:gd name="T36" fmla="*/ 8 w 25"/>
                <a:gd name="T37" fmla="*/ 19 h 25"/>
                <a:gd name="T38" fmla="*/ 5 w 25"/>
                <a:gd name="T39" fmla="*/ 16 h 25"/>
                <a:gd name="T40" fmla="*/ 9 w 25"/>
                <a:gd name="T41" fmla="*/ 17 h 25"/>
                <a:gd name="T42" fmla="*/ 12 w 25"/>
                <a:gd name="T43" fmla="*/ 16 h 25"/>
                <a:gd name="T44" fmla="*/ 11 w 25"/>
                <a:gd name="T45" fmla="*/ 14 h 25"/>
                <a:gd name="T46" fmla="*/ 9 w 25"/>
                <a:gd name="T47" fmla="*/ 13 h 25"/>
                <a:gd name="T48" fmla="*/ 9 w 25"/>
                <a:gd name="T49" fmla="*/ 11 h 25"/>
                <a:gd name="T50" fmla="*/ 12 w 25"/>
                <a:gd name="T51" fmla="*/ 14 h 25"/>
                <a:gd name="T52" fmla="*/ 15 w 25"/>
                <a:gd name="T53" fmla="*/ 11 h 25"/>
                <a:gd name="T54" fmla="*/ 15 w 25"/>
                <a:gd name="T55" fmla="*/ 6 h 25"/>
                <a:gd name="T56" fmla="*/ 17 w 25"/>
                <a:gd name="T57" fmla="*/ 4 h 25"/>
                <a:gd name="T58" fmla="*/ 17 w 25"/>
                <a:gd name="T59" fmla="*/ 6 h 25"/>
                <a:gd name="T60" fmla="*/ 15 w 25"/>
                <a:gd name="T61" fmla="*/ 11 h 25"/>
                <a:gd name="T62" fmla="*/ 17 w 25"/>
                <a:gd name="T63" fmla="*/ 13 h 25"/>
                <a:gd name="T64" fmla="*/ 17 w 25"/>
                <a:gd name="T65" fmla="*/ 9 h 25"/>
                <a:gd name="T66" fmla="*/ 20 w 25"/>
                <a:gd name="T67" fmla="*/ 6 h 25"/>
                <a:gd name="T68" fmla="*/ 19 w 25"/>
                <a:gd name="T69" fmla="*/ 5 h 25"/>
                <a:gd name="T70" fmla="*/ 19 w 25"/>
                <a:gd name="T71" fmla="*/ 2 h 25"/>
                <a:gd name="T72" fmla="*/ 23 w 25"/>
                <a:gd name="T73" fmla="*/ 0 h 2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"/>
                <a:gd name="T112" fmla="*/ 0 h 25"/>
                <a:gd name="T113" fmla="*/ 25 w 25"/>
                <a:gd name="T114" fmla="*/ 25 h 2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" h="25">
                  <a:moveTo>
                    <a:pt x="25" y="0"/>
                  </a:moveTo>
                  <a:lnTo>
                    <a:pt x="25" y="3"/>
                  </a:lnTo>
                  <a:lnTo>
                    <a:pt x="23" y="5"/>
                  </a:lnTo>
                  <a:lnTo>
                    <a:pt x="22" y="6"/>
                  </a:lnTo>
                  <a:lnTo>
                    <a:pt x="20" y="8"/>
                  </a:lnTo>
                  <a:lnTo>
                    <a:pt x="20" y="9"/>
                  </a:lnTo>
                  <a:lnTo>
                    <a:pt x="20" y="10"/>
                  </a:lnTo>
                  <a:lnTo>
                    <a:pt x="20" y="11"/>
                  </a:lnTo>
                  <a:lnTo>
                    <a:pt x="19" y="13"/>
                  </a:lnTo>
                  <a:lnTo>
                    <a:pt x="19" y="14"/>
                  </a:lnTo>
                  <a:lnTo>
                    <a:pt x="19" y="15"/>
                  </a:lnTo>
                  <a:lnTo>
                    <a:pt x="17" y="16"/>
                  </a:lnTo>
                  <a:lnTo>
                    <a:pt x="15" y="17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11" y="22"/>
                  </a:lnTo>
                  <a:lnTo>
                    <a:pt x="9" y="24"/>
                  </a:lnTo>
                  <a:lnTo>
                    <a:pt x="8" y="25"/>
                  </a:lnTo>
                  <a:lnTo>
                    <a:pt x="6" y="25"/>
                  </a:lnTo>
                  <a:lnTo>
                    <a:pt x="5" y="25"/>
                  </a:lnTo>
                  <a:lnTo>
                    <a:pt x="3" y="25"/>
                  </a:lnTo>
                  <a:lnTo>
                    <a:pt x="0" y="25"/>
                  </a:lnTo>
                  <a:lnTo>
                    <a:pt x="5" y="25"/>
                  </a:lnTo>
                  <a:lnTo>
                    <a:pt x="6" y="25"/>
                  </a:lnTo>
                  <a:lnTo>
                    <a:pt x="6" y="24"/>
                  </a:lnTo>
                  <a:lnTo>
                    <a:pt x="9" y="22"/>
                  </a:lnTo>
                  <a:lnTo>
                    <a:pt x="8" y="21"/>
                  </a:lnTo>
                  <a:lnTo>
                    <a:pt x="6" y="20"/>
                  </a:lnTo>
                  <a:lnTo>
                    <a:pt x="5" y="17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9" y="21"/>
                  </a:lnTo>
                  <a:lnTo>
                    <a:pt x="11" y="21"/>
                  </a:lnTo>
                  <a:lnTo>
                    <a:pt x="11" y="20"/>
                  </a:lnTo>
                  <a:lnTo>
                    <a:pt x="9" y="20"/>
                  </a:lnTo>
                  <a:lnTo>
                    <a:pt x="8" y="19"/>
                  </a:lnTo>
                  <a:lnTo>
                    <a:pt x="6" y="17"/>
                  </a:lnTo>
                  <a:lnTo>
                    <a:pt x="5" y="16"/>
                  </a:lnTo>
                  <a:lnTo>
                    <a:pt x="8" y="16"/>
                  </a:lnTo>
                  <a:lnTo>
                    <a:pt x="9" y="17"/>
                  </a:lnTo>
                  <a:lnTo>
                    <a:pt x="11" y="17"/>
                  </a:lnTo>
                  <a:lnTo>
                    <a:pt x="12" y="16"/>
                  </a:lnTo>
                  <a:lnTo>
                    <a:pt x="12" y="15"/>
                  </a:lnTo>
                  <a:lnTo>
                    <a:pt x="11" y="14"/>
                  </a:lnTo>
                  <a:lnTo>
                    <a:pt x="9" y="14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11" y="13"/>
                  </a:lnTo>
                  <a:lnTo>
                    <a:pt x="12" y="14"/>
                  </a:lnTo>
                  <a:lnTo>
                    <a:pt x="14" y="14"/>
                  </a:lnTo>
                  <a:lnTo>
                    <a:pt x="15" y="11"/>
                  </a:lnTo>
                  <a:lnTo>
                    <a:pt x="15" y="9"/>
                  </a:lnTo>
                  <a:lnTo>
                    <a:pt x="15" y="6"/>
                  </a:lnTo>
                  <a:lnTo>
                    <a:pt x="17" y="5"/>
                  </a:lnTo>
                  <a:lnTo>
                    <a:pt x="17" y="4"/>
                  </a:lnTo>
                  <a:lnTo>
                    <a:pt x="17" y="5"/>
                  </a:lnTo>
                  <a:lnTo>
                    <a:pt x="17" y="6"/>
                  </a:lnTo>
                  <a:lnTo>
                    <a:pt x="17" y="9"/>
                  </a:lnTo>
                  <a:lnTo>
                    <a:pt x="15" y="11"/>
                  </a:lnTo>
                  <a:lnTo>
                    <a:pt x="15" y="14"/>
                  </a:lnTo>
                  <a:lnTo>
                    <a:pt x="17" y="13"/>
                  </a:lnTo>
                  <a:lnTo>
                    <a:pt x="19" y="11"/>
                  </a:lnTo>
                  <a:lnTo>
                    <a:pt x="17" y="9"/>
                  </a:lnTo>
                  <a:lnTo>
                    <a:pt x="20" y="9"/>
                  </a:lnTo>
                  <a:lnTo>
                    <a:pt x="20" y="6"/>
                  </a:lnTo>
                  <a:lnTo>
                    <a:pt x="20" y="5"/>
                  </a:lnTo>
                  <a:lnTo>
                    <a:pt x="19" y="5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C2956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37" name="Freeform 1612"/>
            <p:cNvSpPr>
              <a:spLocks/>
            </p:cNvSpPr>
            <p:nvPr/>
          </p:nvSpPr>
          <p:spPr bwMode="auto">
            <a:xfrm>
              <a:off x="602" y="1391"/>
              <a:ext cx="4" cy="2"/>
            </a:xfrm>
            <a:custGeom>
              <a:avLst/>
              <a:gdLst>
                <a:gd name="T0" fmla="*/ 4 w 4"/>
                <a:gd name="T1" fmla="*/ 0 h 2"/>
                <a:gd name="T2" fmla="*/ 4 w 4"/>
                <a:gd name="T3" fmla="*/ 2 h 2"/>
                <a:gd name="T4" fmla="*/ 3 w 4"/>
                <a:gd name="T5" fmla="*/ 2 h 2"/>
                <a:gd name="T6" fmla="*/ 1 w 4"/>
                <a:gd name="T7" fmla="*/ 2 h 2"/>
                <a:gd name="T8" fmla="*/ 0 w 4"/>
                <a:gd name="T9" fmla="*/ 0 h 2"/>
                <a:gd name="T10" fmla="*/ 1 w 4"/>
                <a:gd name="T11" fmla="*/ 0 h 2"/>
                <a:gd name="T12" fmla="*/ 3 w 4"/>
                <a:gd name="T13" fmla="*/ 0 h 2"/>
                <a:gd name="T14" fmla="*/ 4 w 4"/>
                <a:gd name="T15" fmla="*/ 0 h 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"/>
                <a:gd name="T25" fmla="*/ 0 h 2"/>
                <a:gd name="T26" fmla="*/ 4 w 4"/>
                <a:gd name="T27" fmla="*/ 2 h 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" h="2">
                  <a:moveTo>
                    <a:pt x="4" y="0"/>
                  </a:moveTo>
                  <a:lnTo>
                    <a:pt x="4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854002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38" name="Freeform 1613"/>
            <p:cNvSpPr>
              <a:spLocks/>
            </p:cNvSpPr>
            <p:nvPr/>
          </p:nvSpPr>
          <p:spPr bwMode="auto">
            <a:xfrm>
              <a:off x="608" y="1387"/>
              <a:ext cx="1" cy="2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2 h 2"/>
                <a:gd name="T4" fmla="*/ 0 w 1"/>
                <a:gd name="T5" fmla="*/ 2 h 2"/>
                <a:gd name="T6" fmla="*/ 0 w 1"/>
                <a:gd name="T7" fmla="*/ 1 h 2"/>
                <a:gd name="T8" fmla="*/ 0 w 1"/>
                <a:gd name="T9" fmla="*/ 1 h 2"/>
                <a:gd name="T10" fmla="*/ 0 w 1"/>
                <a:gd name="T11" fmla="*/ 0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2"/>
                <a:gd name="T20" fmla="*/ 1 w 1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2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39" name="Freeform 1614"/>
            <p:cNvSpPr>
              <a:spLocks/>
            </p:cNvSpPr>
            <p:nvPr/>
          </p:nvSpPr>
          <p:spPr bwMode="auto">
            <a:xfrm>
              <a:off x="600" y="1388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40" name="Freeform 1615"/>
            <p:cNvSpPr>
              <a:spLocks/>
            </p:cNvSpPr>
            <p:nvPr/>
          </p:nvSpPr>
          <p:spPr bwMode="auto">
            <a:xfrm>
              <a:off x="595" y="1393"/>
              <a:ext cx="8" cy="8"/>
            </a:xfrm>
            <a:custGeom>
              <a:avLst/>
              <a:gdLst>
                <a:gd name="T0" fmla="*/ 8 w 8"/>
                <a:gd name="T1" fmla="*/ 0 h 8"/>
                <a:gd name="T2" fmla="*/ 8 w 8"/>
                <a:gd name="T3" fmla="*/ 2 h 8"/>
                <a:gd name="T4" fmla="*/ 8 w 8"/>
                <a:gd name="T5" fmla="*/ 3 h 8"/>
                <a:gd name="T6" fmla="*/ 7 w 8"/>
                <a:gd name="T7" fmla="*/ 5 h 8"/>
                <a:gd name="T8" fmla="*/ 5 w 8"/>
                <a:gd name="T9" fmla="*/ 6 h 8"/>
                <a:gd name="T10" fmla="*/ 4 w 8"/>
                <a:gd name="T11" fmla="*/ 6 h 8"/>
                <a:gd name="T12" fmla="*/ 2 w 8"/>
                <a:gd name="T13" fmla="*/ 7 h 8"/>
                <a:gd name="T14" fmla="*/ 0 w 8"/>
                <a:gd name="T15" fmla="*/ 8 h 8"/>
                <a:gd name="T16" fmla="*/ 0 w 8"/>
                <a:gd name="T17" fmla="*/ 8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8"/>
                <a:gd name="T29" fmla="*/ 8 w 8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8">
                  <a:moveTo>
                    <a:pt x="8" y="0"/>
                  </a:moveTo>
                  <a:lnTo>
                    <a:pt x="8" y="2"/>
                  </a:lnTo>
                  <a:lnTo>
                    <a:pt x="8" y="3"/>
                  </a:lnTo>
                  <a:lnTo>
                    <a:pt x="7" y="5"/>
                  </a:lnTo>
                  <a:lnTo>
                    <a:pt x="5" y="6"/>
                  </a:lnTo>
                  <a:lnTo>
                    <a:pt x="4" y="6"/>
                  </a:lnTo>
                  <a:lnTo>
                    <a:pt x="2" y="7"/>
                  </a:lnTo>
                  <a:lnTo>
                    <a:pt x="0" y="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41" name="Line 1616"/>
            <p:cNvSpPr>
              <a:spLocks noChangeShapeType="1"/>
            </p:cNvSpPr>
            <p:nvPr/>
          </p:nvSpPr>
          <p:spPr bwMode="auto">
            <a:xfrm>
              <a:off x="599" y="140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242" name="Freeform 1617"/>
            <p:cNvSpPr>
              <a:spLocks/>
            </p:cNvSpPr>
            <p:nvPr/>
          </p:nvSpPr>
          <p:spPr bwMode="auto">
            <a:xfrm>
              <a:off x="592" y="1391"/>
              <a:ext cx="2" cy="5"/>
            </a:xfrm>
            <a:custGeom>
              <a:avLst/>
              <a:gdLst>
                <a:gd name="T0" fmla="*/ 0 w 2"/>
                <a:gd name="T1" fmla="*/ 0 h 5"/>
                <a:gd name="T2" fmla="*/ 0 w 2"/>
                <a:gd name="T3" fmla="*/ 2 h 5"/>
                <a:gd name="T4" fmla="*/ 0 w 2"/>
                <a:gd name="T5" fmla="*/ 3 h 5"/>
                <a:gd name="T6" fmla="*/ 2 w 2"/>
                <a:gd name="T7" fmla="*/ 4 h 5"/>
                <a:gd name="T8" fmla="*/ 2 w 2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0" y="0"/>
                  </a:move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2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43" name="Freeform 1618"/>
            <p:cNvSpPr>
              <a:spLocks/>
            </p:cNvSpPr>
            <p:nvPr/>
          </p:nvSpPr>
          <p:spPr bwMode="auto">
            <a:xfrm>
              <a:off x="583" y="1379"/>
              <a:ext cx="6" cy="6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3 h 6"/>
                <a:gd name="T4" fmla="*/ 6 w 6"/>
                <a:gd name="T5" fmla="*/ 1 h 6"/>
                <a:gd name="T6" fmla="*/ 6 w 6"/>
                <a:gd name="T7" fmla="*/ 0 h 6"/>
                <a:gd name="T8" fmla="*/ 5 w 6"/>
                <a:gd name="T9" fmla="*/ 0 h 6"/>
                <a:gd name="T10" fmla="*/ 3 w 6"/>
                <a:gd name="T11" fmla="*/ 1 h 6"/>
                <a:gd name="T12" fmla="*/ 2 w 6"/>
                <a:gd name="T13" fmla="*/ 3 h 6"/>
                <a:gd name="T14" fmla="*/ 2 w 6"/>
                <a:gd name="T15" fmla="*/ 4 h 6"/>
                <a:gd name="T16" fmla="*/ 0 w 6"/>
                <a:gd name="T17" fmla="*/ 5 h 6"/>
                <a:gd name="T18" fmla="*/ 0 w 6"/>
                <a:gd name="T19" fmla="*/ 6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6"/>
                <a:gd name="T32" fmla="*/ 6 w 6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6">
                  <a:moveTo>
                    <a:pt x="6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2" y="4"/>
                  </a:lnTo>
                  <a:lnTo>
                    <a:pt x="0" y="5"/>
                  </a:lnTo>
                  <a:lnTo>
                    <a:pt x="0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44" name="Freeform 1619"/>
            <p:cNvSpPr>
              <a:spLocks/>
            </p:cNvSpPr>
            <p:nvPr/>
          </p:nvSpPr>
          <p:spPr bwMode="auto">
            <a:xfrm>
              <a:off x="586" y="1384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1 h 3"/>
                <a:gd name="T4" fmla="*/ 0 w 2"/>
                <a:gd name="T5" fmla="*/ 3 h 3"/>
                <a:gd name="T6" fmla="*/ 0 60000 65536"/>
                <a:gd name="T7" fmla="*/ 0 60000 65536"/>
                <a:gd name="T8" fmla="*/ 0 60000 65536"/>
                <a:gd name="T9" fmla="*/ 0 w 2"/>
                <a:gd name="T10" fmla="*/ 0 h 3"/>
                <a:gd name="T11" fmla="*/ 2 w 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3">
                  <a:moveTo>
                    <a:pt x="2" y="0"/>
                  </a:move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45" name="Freeform 1620"/>
            <p:cNvSpPr>
              <a:spLocks/>
            </p:cNvSpPr>
            <p:nvPr/>
          </p:nvSpPr>
          <p:spPr bwMode="auto">
            <a:xfrm>
              <a:off x="602" y="1388"/>
              <a:ext cx="4" cy="2"/>
            </a:xfrm>
            <a:custGeom>
              <a:avLst/>
              <a:gdLst>
                <a:gd name="T0" fmla="*/ 4 w 4"/>
                <a:gd name="T1" fmla="*/ 2 h 2"/>
                <a:gd name="T2" fmla="*/ 3 w 4"/>
                <a:gd name="T3" fmla="*/ 2 h 2"/>
                <a:gd name="T4" fmla="*/ 3 w 4"/>
                <a:gd name="T5" fmla="*/ 2 h 2"/>
                <a:gd name="T6" fmla="*/ 1 w 4"/>
                <a:gd name="T7" fmla="*/ 1 h 2"/>
                <a:gd name="T8" fmla="*/ 0 w 4"/>
                <a:gd name="T9" fmla="*/ 0 h 2"/>
                <a:gd name="T10" fmla="*/ 1 w 4"/>
                <a:gd name="T11" fmla="*/ 0 h 2"/>
                <a:gd name="T12" fmla="*/ 3 w 4"/>
                <a:gd name="T13" fmla="*/ 0 h 2"/>
                <a:gd name="T14" fmla="*/ 4 w 4"/>
                <a:gd name="T15" fmla="*/ 0 h 2"/>
                <a:gd name="T16" fmla="*/ 4 w 4"/>
                <a:gd name="T17" fmla="*/ 1 h 2"/>
                <a:gd name="T18" fmla="*/ 4 w 4"/>
                <a:gd name="T19" fmla="*/ 2 h 2"/>
                <a:gd name="T20" fmla="*/ 4 w 4"/>
                <a:gd name="T21" fmla="*/ 2 h 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"/>
                <a:gd name="T34" fmla="*/ 0 h 2"/>
                <a:gd name="T35" fmla="*/ 4 w 4"/>
                <a:gd name="T36" fmla="*/ 2 h 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" h="2">
                  <a:moveTo>
                    <a:pt x="4" y="2"/>
                  </a:moveTo>
                  <a:lnTo>
                    <a:pt x="3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46" name="Freeform 1621"/>
            <p:cNvSpPr>
              <a:spLocks/>
            </p:cNvSpPr>
            <p:nvPr/>
          </p:nvSpPr>
          <p:spPr bwMode="auto">
            <a:xfrm>
              <a:off x="611" y="1390"/>
              <a:ext cx="3" cy="3"/>
            </a:xfrm>
            <a:custGeom>
              <a:avLst/>
              <a:gdLst>
                <a:gd name="T0" fmla="*/ 0 w 3"/>
                <a:gd name="T1" fmla="*/ 1 h 3"/>
                <a:gd name="T2" fmla="*/ 2 w 3"/>
                <a:gd name="T3" fmla="*/ 3 h 3"/>
                <a:gd name="T4" fmla="*/ 2 w 3"/>
                <a:gd name="T5" fmla="*/ 3 h 3"/>
                <a:gd name="T6" fmla="*/ 3 w 3"/>
                <a:gd name="T7" fmla="*/ 3 h 3"/>
                <a:gd name="T8" fmla="*/ 3 w 3"/>
                <a:gd name="T9" fmla="*/ 1 h 3"/>
                <a:gd name="T10" fmla="*/ 2 w 3"/>
                <a:gd name="T11" fmla="*/ 0 h 3"/>
                <a:gd name="T12" fmla="*/ 0 w 3"/>
                <a:gd name="T13" fmla="*/ 1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"/>
                <a:gd name="T22" fmla="*/ 0 h 3"/>
                <a:gd name="T23" fmla="*/ 3 w 3"/>
                <a:gd name="T24" fmla="*/ 3 h 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" h="3">
                  <a:moveTo>
                    <a:pt x="0" y="1"/>
                  </a:moveTo>
                  <a:lnTo>
                    <a:pt x="2" y="3"/>
                  </a:lnTo>
                  <a:lnTo>
                    <a:pt x="3" y="3"/>
                  </a:lnTo>
                  <a:lnTo>
                    <a:pt x="3" y="1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  <p:sp>
          <p:nvSpPr>
            <p:cNvPr id="247" name="Freeform 1622"/>
            <p:cNvSpPr>
              <a:spLocks/>
            </p:cNvSpPr>
            <p:nvPr/>
          </p:nvSpPr>
          <p:spPr bwMode="auto">
            <a:xfrm>
              <a:off x="603" y="1388"/>
              <a:ext cx="3" cy="2"/>
            </a:xfrm>
            <a:custGeom>
              <a:avLst/>
              <a:gdLst>
                <a:gd name="T0" fmla="*/ 2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2 w 3"/>
                <a:gd name="T7" fmla="*/ 2 h 2"/>
                <a:gd name="T8" fmla="*/ 3 w 3"/>
                <a:gd name="T9" fmla="*/ 1 h 2"/>
                <a:gd name="T10" fmla="*/ 3 w 3"/>
                <a:gd name="T11" fmla="*/ 0 h 2"/>
                <a:gd name="T12" fmla="*/ 2 w 3"/>
                <a:gd name="T13" fmla="*/ 0 h 2"/>
                <a:gd name="T14" fmla="*/ 2 w 3"/>
                <a:gd name="T15" fmla="*/ 0 h 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"/>
                <a:gd name="T25" fmla="*/ 0 h 2"/>
                <a:gd name="T26" fmla="*/ 3 w 3"/>
                <a:gd name="T27" fmla="*/ 2 h 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" h="2">
                  <a:moveTo>
                    <a:pt x="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2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 sz="1600" baseline="0" dirty="0">
                <a:effectLst/>
                <a:latin typeface="Arial" pitchFamily="34" charset="0"/>
              </a:endParaRPr>
            </a:p>
          </p:txBody>
        </p:sp>
      </p:grpSp>
      <p:sp>
        <p:nvSpPr>
          <p:cNvPr id="248" name="Rectangle 247"/>
          <p:cNvSpPr/>
          <p:nvPr/>
        </p:nvSpPr>
        <p:spPr>
          <a:xfrm>
            <a:off x="5419359" y="5078568"/>
            <a:ext cx="2438789" cy="101566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เจ้าหน้าที่ศุลกากร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ตรวจสอบสินค้า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บันทึกผลการตรวจ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49" name="Rectangle 248"/>
          <p:cNvSpPr/>
          <p:nvPr/>
        </p:nvSpPr>
        <p:spPr>
          <a:xfrm>
            <a:off x="142844" y="5786454"/>
            <a:ext cx="2438789" cy="461665"/>
          </a:xfrm>
          <a:prstGeom prst="rect">
            <a:avLst/>
          </a:prstGeom>
          <a:solidFill>
            <a:srgbClr val="99FF66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ส่งสินค้าออกไปต่างประเทศ</a:t>
            </a:r>
            <a:endParaRPr lang="th-TH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250" name="Picture 249" descr="2010227_5151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74167" flipH="1">
            <a:off x="392011" y="2458343"/>
            <a:ext cx="773475" cy="840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3" name="Picture 2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99488" y="4429132"/>
            <a:ext cx="544148" cy="466412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สี่เหลี่ยมมุมมน 3"/>
          <p:cNvSpPr/>
          <p:nvPr/>
        </p:nvSpPr>
        <p:spPr>
          <a:xfrm>
            <a:off x="4357686" y="3714752"/>
            <a:ext cx="1766145" cy="35719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ชำระค่าภาษีอากร(ถ้ามี)</a:t>
            </a:r>
          </a:p>
        </p:txBody>
      </p:sp>
      <p:pic>
        <p:nvPicPr>
          <p:cNvPr id="254" name="Picture 117" descr="j0300520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71868" y="2828978"/>
            <a:ext cx="916178" cy="441857"/>
          </a:xfrm>
          <a:prstGeom prst="rect">
            <a:avLst/>
          </a:prstGeom>
          <a:noFill/>
        </p:spPr>
      </p:pic>
      <p:sp>
        <p:nvSpPr>
          <p:cNvPr id="255" name="TextBox 254"/>
          <p:cNvSpPr txBox="1">
            <a:spLocks noChangeArrowheads="1"/>
          </p:cNvSpPr>
          <p:nvPr/>
        </p:nvSpPr>
        <p:spPr bwMode="auto">
          <a:xfrm>
            <a:off x="3643306" y="2786058"/>
            <a:ext cx="7457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err="1">
                <a:latin typeface="TH SarabunIT๙" pitchFamily="34" charset="-34"/>
                <a:cs typeface="TH SarabunIT๙" pitchFamily="34" charset="-34"/>
              </a:rPr>
              <a:t>ebXML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259" name="Picture 9" descr="fix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2928926" y="5496695"/>
            <a:ext cx="1857388" cy="1154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0" name="Picture 259" descr="ภาพนิ่ง1"/>
          <p:cNvPicPr/>
          <p:nvPr/>
        </p:nvPicPr>
        <p:blipFill>
          <a:blip r:embed="rId11" cstate="print"/>
          <a:srcRect l="21890" t="22617" r="22388" b="21065"/>
          <a:stretch>
            <a:fillRect/>
          </a:stretch>
        </p:blipFill>
        <p:spPr bwMode="auto">
          <a:xfrm>
            <a:off x="357158" y="0"/>
            <a:ext cx="150019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2" name="Rectangle 251"/>
          <p:cNvSpPr/>
          <p:nvPr/>
        </p:nvSpPr>
        <p:spPr>
          <a:xfrm>
            <a:off x="2529386" y="4143380"/>
            <a:ext cx="1075937" cy="400110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Green Line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56" name="Rectangle 255"/>
          <p:cNvSpPr/>
          <p:nvPr/>
        </p:nvSpPr>
        <p:spPr>
          <a:xfrm>
            <a:off x="6357950" y="4572008"/>
            <a:ext cx="899606" cy="400110"/>
          </a:xfrm>
          <a:prstGeom prst="rect">
            <a:avLst/>
          </a:prstGeom>
          <a:solidFill>
            <a:srgbClr val="FF6699"/>
          </a:solidFill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Red Line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57" name="Picture 2" descr="C:\Users\4755 G\Pictures\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0034" y="1142984"/>
            <a:ext cx="1143008" cy="9165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58" name="Picture 2" descr="โรงงานอุตสาหกรรม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85919" y="1071546"/>
            <a:ext cx="1428759" cy="105614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"/>
            <a:ext cx="548312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A920DC-0022-49E7-A67D-3000EAA50085}" type="slidenum">
              <a:rPr lang="th-TH" smtClean="0"/>
              <a:pPr>
                <a:defRPr/>
              </a:pPr>
              <a:t>44</a:t>
            </a:fld>
            <a:endParaRPr lang="th-TH"/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714348" y="2571744"/>
            <a:ext cx="7858180" cy="571504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th-TH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9pPr>
          </a:lstStyle>
          <a:p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เรื่อง คู่มือการผ่านพิธีการศุลกากรทางอิเล็กทรอนิกส์ </a:t>
            </a:r>
          </a:p>
        </p:txBody>
      </p:sp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2214546" y="1571612"/>
            <a:ext cx="4786346" cy="571504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th-TH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9pPr>
          </a:lstStyle>
          <a:p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ประกาศกรมศุลกากรที่ </a:t>
            </a:r>
            <a:r>
              <a:rPr lang="en-US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24/2556</a:t>
            </a:r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 </a:t>
            </a:r>
          </a:p>
        </p:txBody>
      </p:sp>
      <p:sp>
        <p:nvSpPr>
          <p:cNvPr id="8" name="WordArt 3"/>
          <p:cNvSpPr>
            <a:spLocks noChangeArrowheads="1" noChangeShapeType="1" noTextEdit="1"/>
          </p:cNvSpPr>
          <p:nvPr/>
        </p:nvSpPr>
        <p:spPr bwMode="auto">
          <a:xfrm>
            <a:off x="714348" y="3571876"/>
            <a:ext cx="7858180" cy="571504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th-TH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Browallia New" pitchFamily="34" charset="-34"/>
              </a:defRPr>
            </a:lvl9pPr>
          </a:lstStyle>
          <a:p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ว่าด้วยกระบวนการทางศุลกากรสำหรับการส่งออก </a:t>
            </a:r>
            <a:r>
              <a:rPr lang="en-US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(e – Export)</a:t>
            </a:r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 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21"/>
          <p:cNvGrpSpPr>
            <a:grpSpLocks/>
          </p:cNvGrpSpPr>
          <p:nvPr/>
        </p:nvGrpSpPr>
        <p:grpSpPr bwMode="auto">
          <a:xfrm>
            <a:off x="-28384" y="0"/>
            <a:ext cx="9157869" cy="6858000"/>
            <a:chOff x="-13357" y="320737"/>
            <a:chExt cx="9157357" cy="6322973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/>
            <a:srcRect l="5859" t="18555" r="2588" b="9180"/>
            <a:stretch>
              <a:fillRect/>
            </a:stretch>
          </p:blipFill>
          <p:spPr bwMode="auto">
            <a:xfrm>
              <a:off x="-13357" y="1528892"/>
              <a:ext cx="9157357" cy="5114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59"/>
            <p:cNvGrpSpPr>
              <a:grpSpLocks/>
            </p:cNvGrpSpPr>
            <p:nvPr/>
          </p:nvGrpSpPr>
          <p:grpSpPr bwMode="auto">
            <a:xfrm>
              <a:off x="0" y="320737"/>
              <a:ext cx="9144000" cy="1198561"/>
              <a:chOff x="0" y="373051"/>
              <a:chExt cx="9144000" cy="1198561"/>
            </a:xfrm>
          </p:grpSpPr>
          <p:pic>
            <p:nvPicPr>
              <p:cNvPr id="11" name="Picture 3"/>
              <p:cNvPicPr>
                <a:picLocks noChangeAspect="1" noChangeArrowheads="1"/>
              </p:cNvPicPr>
              <p:nvPr/>
            </p:nvPicPr>
            <p:blipFill>
              <a:blip r:embed="rId3"/>
              <a:srcRect l="30762" t="28320" r="14307" b="62082"/>
              <a:stretch>
                <a:fillRect/>
              </a:stretch>
            </p:blipFill>
            <p:spPr bwMode="auto">
              <a:xfrm>
                <a:off x="0" y="373051"/>
                <a:ext cx="9144000" cy="11985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20" descr="logo002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570688" y="429070"/>
                <a:ext cx="633377" cy="1046191"/>
              </a:xfrm>
              <a:prstGeom prst="rect">
                <a:avLst/>
              </a:prstGeom>
              <a:ln>
                <a:noFill/>
              </a:ln>
              <a:effectLst>
                <a:outerShdw blurRad="50800" dist="12700" sx="107000" sy="107000" algn="l" rotWithShape="0">
                  <a:prstClr val="black">
                    <a:alpha val="81000"/>
                  </a:prstClr>
                </a:outerShdw>
              </a:effectLst>
            </p:spPr>
          </p:pic>
          <p:sp>
            <p:nvSpPr>
              <p:cNvPr id="13" name="WordArt 3"/>
              <p:cNvSpPr>
                <a:spLocks noChangeArrowheads="1" noChangeShapeType="1" noTextEdit="1"/>
              </p:cNvSpPr>
              <p:nvPr/>
            </p:nvSpPr>
            <p:spPr bwMode="auto">
              <a:xfrm>
                <a:off x="161886" y="771519"/>
                <a:ext cx="1404000" cy="25200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th-TH" sz="3600" b="1" kern="10">
                    <a:ln w="9525">
                      <a:noFill/>
                      <a:round/>
                      <a:headEnd/>
                      <a:tailEnd/>
                    </a:ln>
                    <a:solidFill>
                      <a:srgbClr val="F2F2F2"/>
                    </a:solidFill>
                    <a:effectLst>
                      <a:outerShdw dist="38100" dir="2700000" algn="tl" rotWithShape="0">
                        <a:srgbClr val="000000">
                          <a:alpha val="92998"/>
                        </a:srgbClr>
                      </a:outerShdw>
                    </a:effectLst>
                    <a:latin typeface="Angsana New"/>
                    <a:cs typeface="Angsana New"/>
                  </a:rPr>
                  <a:t>กรมศุลกากร</a:t>
                </a:r>
              </a:p>
            </p:txBody>
          </p:sp>
          <p:sp>
            <p:nvSpPr>
              <p:cNvPr id="14" name="WordArt 3"/>
              <p:cNvSpPr>
                <a:spLocks noChangeArrowheads="1" noChangeShapeType="1" noTextEdit="1"/>
              </p:cNvSpPr>
              <p:nvPr/>
            </p:nvSpPr>
            <p:spPr bwMode="auto">
              <a:xfrm>
                <a:off x="159654" y="559469"/>
                <a:ext cx="1944000" cy="18000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b="1" kern="10">
                    <a:ln w="31550">
                      <a:noFill/>
                      <a:round/>
                      <a:headEnd/>
                      <a:tailEnd/>
                    </a:ln>
                    <a:solidFill>
                      <a:srgbClr val="F2F2F2"/>
                    </a:solidFill>
                    <a:effectLst>
                      <a:outerShdw dist="38100" dir="2400003" algn="tl" rotWithShape="0">
                        <a:srgbClr val="000000">
                          <a:alpha val="92000"/>
                        </a:srgbClr>
                      </a:outerShdw>
                    </a:effectLst>
                    <a:latin typeface="Arial"/>
                    <a:cs typeface="Arial"/>
                  </a:rPr>
                  <a:t>Customs Department</a:t>
                </a:r>
                <a:endParaRPr lang="th-TH" sz="3600" b="1" kern="10">
                  <a:ln w="31550">
                    <a:noFill/>
                    <a:round/>
                    <a:headEnd/>
                    <a:tailEnd/>
                  </a:ln>
                  <a:solidFill>
                    <a:srgbClr val="F2F2F2"/>
                  </a:solidFill>
                  <a:effectLst>
                    <a:outerShdw dist="38100" dir="2400003" algn="tl" rotWithShape="0">
                      <a:srgbClr val="000000">
                        <a:alpha val="92000"/>
                      </a:srgbClr>
                    </a:outerShdw>
                  </a:effectLst>
                  <a:latin typeface="Arial"/>
                </a:endParaRPr>
              </a:p>
            </p:txBody>
          </p:sp>
        </p:grpSp>
      </p:grpSp>
      <p:sp>
        <p:nvSpPr>
          <p:cNvPr id="78" name="Title 1"/>
          <p:cNvSpPr txBox="1">
            <a:spLocks/>
          </p:cNvSpPr>
          <p:nvPr/>
        </p:nvSpPr>
        <p:spPr>
          <a:xfrm>
            <a:off x="3286116" y="210429"/>
            <a:ext cx="5214974" cy="861117"/>
          </a:xfrm>
          <a:prstGeom prst="rect">
            <a:avLst/>
          </a:prstGeom>
        </p:spPr>
        <p:txBody>
          <a:bodyPr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50" normalizeH="0" noProof="0" dirty="0" smtClean="0">
                <a:ln w="11430"/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lang="th-TH" sz="2800" b="1" spc="-150" dirty="0" smtClean="0">
                <a:ln w="11430"/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เอกสารประกอบการปฏิบัติพิธีการใบขนสินค้าขาออก</a:t>
            </a:r>
            <a:endParaRPr kumimoji="0" lang="en-US" sz="2800" b="1" i="0" u="none" strike="noStrike" kern="1200" cap="none" spc="-150" normalizeH="0" baseline="0" noProof="0" dirty="0">
              <a:ln w="11430"/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57158" y="1928802"/>
            <a:ext cx="850112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th-TH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ใบขนสินค้าขาออก (กศก. </a:t>
            </a:r>
            <a:r>
              <a:rPr lang="en-US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101/1)</a:t>
            </a:r>
            <a:endParaRPr lang="th-TH" sz="2000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th-TH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บัญชีราคาสินค้า </a:t>
            </a:r>
            <a:r>
              <a:rPr lang="en-US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(Comercial Invoice)</a:t>
            </a: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th-TH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บัญชีรายละเอียดการบรรจุหีบห่อ (ถ้ามี) </a:t>
            </a:r>
            <a:r>
              <a:rPr lang="en-US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(Packing List)</a:t>
            </a: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en-US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HAWB (House Airway Bill) </a:t>
            </a:r>
            <a:r>
              <a:rPr lang="th-TH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(กรณีส่งออกทางอากาศยาน)</a:t>
            </a:r>
            <a:endParaRPr lang="en-US" sz="2000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th-TH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เอกสารจากหน่วยงานอื่นๆ (ถ้ามี) เช่น ใบอนุญาตส่งออก หนังสือรับรองประกอบการส่งออกเครื่องมือแพทย์ ใบกำกับสิ่งประดิษฐ์ไม้หวงห้าม ฯลฯ</a:t>
            </a: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th-TH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ใบกำกับการขนย้ายสินค้าขาออก</a:t>
            </a:r>
            <a:r>
              <a:rPr lang="en-US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(Goods Control List) (</a:t>
            </a:r>
            <a:r>
              <a:rPr lang="th-TH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ศบ.</a:t>
            </a:r>
            <a:r>
              <a:rPr lang="en-US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3)</a:t>
            </a:r>
            <a:endParaRPr lang="th-TH" sz="2000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A920DC-0022-49E7-A67D-3000EAA50085}" type="slidenum">
              <a:rPr lang="th-TH" smtClean="0"/>
              <a:pPr>
                <a:defRPr/>
              </a:pPr>
              <a:t>46</a:t>
            </a:fld>
            <a:endParaRPr lang="th-TH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5466" y="214290"/>
            <a:ext cx="7202748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785786" y="2129574"/>
            <a:ext cx="4143404" cy="4421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atin typeface="Tahoma"/>
                <a:ea typeface="Tahoma"/>
                <a:cs typeface="Tahoma"/>
              </a:rPr>
              <a:t>ตัวอย่างใบขนสินค้าขาออก</a:t>
            </a:r>
            <a:r>
              <a:rPr lang="en-US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atin typeface="Tahoma"/>
                <a:ea typeface="Tahoma"/>
                <a:cs typeface="Tahoma"/>
              </a:rPr>
              <a:t> </a:t>
            </a:r>
            <a:endParaRPr lang="th-TH" b="1" kern="10" spc="-18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atin typeface="Tahoma"/>
              <a:ea typeface="Tahoma"/>
              <a:cs typeface="Tahoma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A920DC-0022-49E7-A67D-3000EAA50085}" type="slidenum">
              <a:rPr lang="th-TH" smtClean="0"/>
              <a:pPr>
                <a:defRPr/>
              </a:pPr>
              <a:t>47</a:t>
            </a:fld>
            <a:endParaRPr lang="th-TH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5888" y="295275"/>
            <a:ext cx="6372225" cy="626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214282" y="57872"/>
            <a:ext cx="4143404" cy="4421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atin typeface="Tahoma"/>
                <a:ea typeface="Tahoma"/>
                <a:cs typeface="Tahoma"/>
              </a:rPr>
              <a:t>ตัวอย่างใบกำกับการขนย้ายสินค้า</a:t>
            </a:r>
            <a:r>
              <a:rPr lang="en-US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atin typeface="Tahoma"/>
                <a:ea typeface="Tahoma"/>
                <a:cs typeface="Tahoma"/>
              </a:rPr>
              <a:t> </a:t>
            </a:r>
            <a:endParaRPr lang="th-TH" b="1" kern="10" spc="-18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atin typeface="Tahoma"/>
              <a:ea typeface="Tahoma"/>
              <a:cs typeface="Tahoma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A920DC-0022-49E7-A67D-3000EAA50085}" type="slidenum">
              <a:rPr lang="th-TH" smtClean="0"/>
              <a:pPr>
                <a:defRPr/>
              </a:pPr>
              <a:t>48</a:t>
            </a:fld>
            <a:endParaRPr lang="th-TH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2071670" y="-18334"/>
          <a:ext cx="4859096" cy="6876334"/>
        </p:xfrm>
        <a:graphic>
          <a:graphicData uri="http://schemas.openxmlformats.org/presentationml/2006/ole">
            <p:oleObj spid="_x0000_s4098" name="Acrobat Document" r:id="rId3" imgW="5667290" imgH="8019988" progId="AcroExch.Document.7">
              <p:embed/>
            </p:oleObj>
          </a:graphicData>
        </a:graphic>
      </p:graphicFrame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A920DC-0022-49E7-A67D-3000EAA50085}" type="slidenum">
              <a:rPr lang="th-TH" smtClean="0"/>
              <a:pPr>
                <a:defRPr/>
              </a:pPr>
              <a:t>49</a:t>
            </a:fld>
            <a:endParaRPr lang="th-TH"/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2214546" y="91735"/>
          <a:ext cx="4714907" cy="6672285"/>
        </p:xfrm>
        <a:graphic>
          <a:graphicData uri="http://schemas.openxmlformats.org/presentationml/2006/ole">
            <p:oleObj spid="_x0000_s3075" name="Acrobat Document" r:id="rId3" imgW="5667290" imgH="8019988" progId="AcroExch.Document.7">
              <p:embed/>
            </p:oleObj>
          </a:graphicData>
        </a:graphic>
      </p:graphicFrame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21"/>
          <p:cNvGrpSpPr>
            <a:grpSpLocks/>
          </p:cNvGrpSpPr>
          <p:nvPr/>
        </p:nvGrpSpPr>
        <p:grpSpPr bwMode="auto">
          <a:xfrm>
            <a:off x="-28384" y="0"/>
            <a:ext cx="9157869" cy="6858000"/>
            <a:chOff x="-13357" y="320737"/>
            <a:chExt cx="9157357" cy="6322973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/>
            <a:srcRect l="5859" t="18555" r="2588" b="9180"/>
            <a:stretch>
              <a:fillRect/>
            </a:stretch>
          </p:blipFill>
          <p:spPr bwMode="auto">
            <a:xfrm>
              <a:off x="-13357" y="1528892"/>
              <a:ext cx="9157357" cy="5114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3"/>
            <a:srcRect l="30762" t="28320" r="14307" b="62082"/>
            <a:stretch>
              <a:fillRect/>
            </a:stretch>
          </p:blipFill>
          <p:spPr bwMode="auto">
            <a:xfrm>
              <a:off x="0" y="320737"/>
              <a:ext cx="9144000" cy="1198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5" name="Diagram 4"/>
          <p:cNvGraphicFramePr/>
          <p:nvPr/>
        </p:nvGraphicFramePr>
        <p:xfrm>
          <a:off x="642910" y="1428737"/>
          <a:ext cx="8072494" cy="2357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3" name="Group 11"/>
          <p:cNvGrpSpPr/>
          <p:nvPr/>
        </p:nvGrpSpPr>
        <p:grpSpPr>
          <a:xfrm>
            <a:off x="1357289" y="4071942"/>
            <a:ext cx="4351451" cy="1928826"/>
            <a:chOff x="0" y="1702918"/>
            <a:chExt cx="1768233" cy="1119819"/>
          </a:xfrm>
          <a:solidFill>
            <a:srgbClr val="18E22B"/>
          </a:solidFill>
        </p:grpSpPr>
        <p:sp>
          <p:nvSpPr>
            <p:cNvPr id="13" name="Rounded Rectangle 12"/>
            <p:cNvSpPr/>
            <p:nvPr/>
          </p:nvSpPr>
          <p:spPr>
            <a:xfrm>
              <a:off x="0" y="1702918"/>
              <a:ext cx="1768233" cy="1119819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ounded Rectangle 4"/>
            <p:cNvSpPr/>
            <p:nvPr/>
          </p:nvSpPr>
          <p:spPr>
            <a:xfrm>
              <a:off x="56658" y="1750217"/>
              <a:ext cx="1656064" cy="101048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l" defTabSz="711200" rtl="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  <a:buFont typeface="Arial" pitchFamily="34" charset="0"/>
                <a:buChar char="•"/>
              </a:pPr>
              <a:r>
                <a:rPr lang="th-TH" sz="1600" kern="1200" baseline="0" dirty="0" smtClean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 </a:t>
              </a:r>
              <a:r>
                <a:rPr lang="th-TH" sz="1400" b="1" kern="1200" baseline="0" dirty="0" smtClean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อากรพิเศษเพื่อสร้างเสริมสุขภาพ </a:t>
              </a:r>
              <a:r>
                <a:rPr lang="en-US" sz="1400" b="1" kern="1200" baseline="0" dirty="0" smtClean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2%</a:t>
              </a:r>
              <a:r>
                <a:rPr lang="th-TH" sz="1400" b="1" kern="1200" baseline="0" dirty="0" smtClean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endParaRPr lang="th-TH" sz="14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endParaRPr>
            </a:p>
            <a:p>
              <a:pPr lvl="0" algn="l" defTabSz="711200" rtl="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  <a:buFont typeface="Arial" pitchFamily="34" charset="0"/>
                <a:buChar char="•"/>
              </a:pPr>
              <a:r>
                <a:rPr lang="th-TH" sz="1400" b="1" kern="1200" baseline="0" dirty="0" smtClean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 เงินบำรุงองค์การกระจายเสียงและแพร่ภาพ    </a:t>
              </a:r>
            </a:p>
            <a:p>
              <a:pPr lvl="0" algn="l" defTabSz="711200" rtl="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1400" b="1" dirty="0" smtClean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  </a:t>
              </a:r>
              <a:r>
                <a:rPr lang="th-TH" sz="1400" b="1" kern="1200" baseline="0" dirty="0" smtClean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สาธารณะแห่ง ปทท. </a:t>
              </a:r>
              <a:r>
                <a:rPr lang="en-US" sz="1400" b="1" kern="1200" baseline="0" dirty="0" smtClean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1.5% </a:t>
              </a:r>
              <a:endParaRPr lang="th-TH" sz="1400" b="1" kern="1200" baseline="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endParaRPr>
            </a:p>
            <a:p>
              <a:pPr lvl="0" algn="l" defTabSz="711200" rtl="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  <a:buFont typeface="Arial" pitchFamily="34" charset="0"/>
                <a:buChar char="•"/>
              </a:pPr>
              <a:r>
                <a:rPr lang="th-TH" sz="1400" b="1" kern="1200" baseline="0" dirty="0" smtClean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 เงินบำรุงกองทุนพัฒนาการกิฬาแห่งชาติ </a:t>
              </a:r>
              <a:r>
                <a:rPr lang="en-US" sz="1400" b="1" kern="1200" baseline="0" dirty="0" smtClean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2%</a:t>
              </a:r>
              <a:endParaRPr lang="th-TH" sz="1400" b="1" kern="1200" baseline="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4" name="Group 14"/>
          <p:cNvGrpSpPr/>
          <p:nvPr/>
        </p:nvGrpSpPr>
        <p:grpSpPr>
          <a:xfrm>
            <a:off x="5786446" y="4572008"/>
            <a:ext cx="3000396" cy="834067"/>
            <a:chOff x="6531093" y="870726"/>
            <a:chExt cx="1398524" cy="1119819"/>
          </a:xfrm>
          <a:solidFill>
            <a:srgbClr val="7030A0"/>
          </a:solidFill>
        </p:grpSpPr>
        <p:sp>
          <p:nvSpPr>
            <p:cNvPr id="16" name="Rounded Rectangle 15"/>
            <p:cNvSpPr/>
            <p:nvPr/>
          </p:nvSpPr>
          <p:spPr>
            <a:xfrm>
              <a:off x="6531093" y="870726"/>
              <a:ext cx="1398524" cy="1119819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ounded Rectangle 4"/>
            <p:cNvSpPr/>
            <p:nvPr/>
          </p:nvSpPr>
          <p:spPr>
            <a:xfrm>
              <a:off x="6585758" y="925391"/>
              <a:ext cx="1289194" cy="101048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 rtl="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1600" b="1" kern="1200" baseline="0" dirty="0" smtClean="0">
                  <a:latin typeface="Tahoma" pitchFamily="34" charset="0"/>
                  <a:cs typeface="Tahoma" pitchFamily="34" charset="0"/>
                </a:rPr>
                <a:t>อากรป้องกันการทุ่มตลาดและอุดหนุน </a:t>
              </a:r>
              <a:r>
                <a:rPr lang="en-US" sz="1600" b="1" kern="1200" baseline="0" dirty="0" smtClean="0">
                  <a:latin typeface="Tahoma" pitchFamily="34" charset="0"/>
                  <a:cs typeface="Tahoma" pitchFamily="34" charset="0"/>
                </a:rPr>
                <a:t>(AD/CVD)</a:t>
              </a:r>
            </a:p>
          </p:txBody>
        </p:sp>
      </p:grpSp>
      <p:pic>
        <p:nvPicPr>
          <p:cNvPr id="22" name="Picture 5" descr="logo_thaihealth_new_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4071942"/>
            <a:ext cx="857248" cy="558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 descr="TPBS_Logo_OnairVersion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3491" y="4857760"/>
            <a:ext cx="860923" cy="419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14"/>
          <p:cNvGrpSpPr/>
          <p:nvPr/>
        </p:nvGrpSpPr>
        <p:grpSpPr>
          <a:xfrm>
            <a:off x="5786446" y="5452453"/>
            <a:ext cx="3000396" cy="834067"/>
            <a:chOff x="6531093" y="870726"/>
            <a:chExt cx="1398524" cy="1119819"/>
          </a:xfrm>
          <a:solidFill>
            <a:srgbClr val="0070C0"/>
          </a:solidFill>
        </p:grpSpPr>
        <p:sp>
          <p:nvSpPr>
            <p:cNvPr id="31" name="Rounded Rectangle 30"/>
            <p:cNvSpPr/>
            <p:nvPr/>
          </p:nvSpPr>
          <p:spPr>
            <a:xfrm>
              <a:off x="6531093" y="870726"/>
              <a:ext cx="1398524" cy="1119819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Rounded Rectangle 4"/>
            <p:cNvSpPr/>
            <p:nvPr/>
          </p:nvSpPr>
          <p:spPr>
            <a:xfrm>
              <a:off x="6585758" y="925391"/>
              <a:ext cx="1289194" cy="101048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 rtl="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1600" b="1" kern="1200" baseline="0" dirty="0" smtClean="0">
                  <a:latin typeface="Tahoma" pitchFamily="34" charset="0"/>
                  <a:cs typeface="Tahoma" pitchFamily="34" charset="0"/>
                </a:rPr>
                <a:t>อากรพิเศษตามมาตรการปกป้องฯ </a:t>
              </a:r>
              <a:r>
                <a:rPr lang="en-US" sz="1600" b="1" dirty="0" smtClean="0">
                  <a:latin typeface="Tahoma" pitchFamily="34" charset="0"/>
                  <a:cs typeface="Tahoma" pitchFamily="34" charset="0"/>
                </a:rPr>
                <a:t>(Safeguard</a:t>
              </a:r>
              <a:r>
                <a:rPr lang="en-US" sz="1600" b="1" kern="1200" baseline="0" dirty="0" smtClean="0">
                  <a:latin typeface="Tahoma" pitchFamily="34" charset="0"/>
                  <a:cs typeface="Tahoma" pitchFamily="34" charset="0"/>
                </a:rPr>
                <a:t>)</a:t>
              </a:r>
            </a:p>
          </p:txBody>
        </p:sp>
      </p:grpSp>
      <p:sp>
        <p:nvSpPr>
          <p:cNvPr id="30" name="WordArt 3"/>
          <p:cNvSpPr>
            <a:spLocks noChangeArrowheads="1" noChangeShapeType="1" noTextEdit="1"/>
          </p:cNvSpPr>
          <p:nvPr/>
        </p:nvSpPr>
        <p:spPr bwMode="auto">
          <a:xfrm>
            <a:off x="4214810" y="428604"/>
            <a:ext cx="3571900" cy="4286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ภาษีอากรในการนำเข้า</a:t>
            </a:r>
            <a:endParaRPr lang="th-TH" b="1" kern="10" spc="-18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000000"/>
                </a:outerShdw>
              </a:effectLst>
              <a:latin typeface="Tahoma"/>
              <a:ea typeface="Tahoma"/>
              <a:cs typeface="Tahom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00166" y="6100724"/>
            <a:ext cx="4000528" cy="400110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lvl="0"/>
            <a:r>
              <a:rPr lang="th-TH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ของภาษีสุราและยาสูบ</a:t>
            </a:r>
            <a:endParaRPr lang="th-TH" sz="20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86446" y="4000504"/>
            <a:ext cx="2928958" cy="523220"/>
          </a:xfrm>
          <a:prstGeom prst="rect">
            <a:avLst/>
          </a:prstGeom>
          <a:solidFill>
            <a:srgbClr val="99FF66"/>
          </a:solidFill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อากรพิเศษอื่นๆ</a:t>
            </a:r>
            <a:endParaRPr lang="th-TH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7158" y="5357826"/>
            <a:ext cx="792801" cy="843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18" grpId="0" animBg="1"/>
      <p:bldP spid="1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A920DC-0022-49E7-A67D-3000EAA50085}" type="slidenum">
              <a:rPr lang="th-TH" smtClean="0"/>
              <a:pPr>
                <a:defRPr/>
              </a:pPr>
              <a:t>50</a:t>
            </a:fld>
            <a:endParaRPr lang="th-TH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5129" y="642918"/>
            <a:ext cx="7025895" cy="5687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428596" y="272186"/>
            <a:ext cx="4143404" cy="4421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atin typeface="Tahoma"/>
                <a:ea typeface="Tahoma"/>
                <a:cs typeface="Tahoma"/>
              </a:rPr>
              <a:t>ตัวอย่างใบขนสินค้าขาอก</a:t>
            </a:r>
            <a:r>
              <a:rPr lang="en-US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atin typeface="Tahoma"/>
                <a:ea typeface="Tahoma"/>
                <a:cs typeface="Tahoma"/>
              </a:rPr>
              <a:t> </a:t>
            </a:r>
            <a:endParaRPr lang="th-TH" b="1" kern="10" spc="-18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atin typeface="Tahoma"/>
              <a:ea typeface="Tahoma"/>
              <a:cs typeface="Tahoma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A920DC-0022-49E7-A67D-3000EAA50085}" type="slidenum">
              <a:rPr lang="th-TH" smtClean="0"/>
              <a:pPr>
                <a:defRPr/>
              </a:pPr>
              <a:t>51</a:t>
            </a:fld>
            <a:endParaRPr lang="th-TH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0622" y="642918"/>
            <a:ext cx="6596088" cy="5681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1285852" y="285728"/>
            <a:ext cx="6357982" cy="4421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atin typeface="Tahoma"/>
                <a:ea typeface="Tahoma"/>
                <a:cs typeface="Tahoma"/>
              </a:rPr>
              <a:t>ตัวอย่างใบกำกับการขนย้ายสินค้าทางอากาศยาน</a:t>
            </a:r>
            <a:r>
              <a:rPr lang="en-US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atin typeface="Tahoma"/>
                <a:ea typeface="Tahoma"/>
                <a:cs typeface="Tahoma"/>
              </a:rPr>
              <a:t> </a:t>
            </a:r>
            <a:endParaRPr lang="th-TH" b="1" kern="10" spc="-18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atin typeface="Tahoma"/>
              <a:ea typeface="Tahoma"/>
              <a:cs typeface="Tahoma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nakderntang.com/webboard/photo/0811242200087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4371" y="1571612"/>
            <a:ext cx="1768091" cy="31432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1357290" y="1643050"/>
            <a:ext cx="3571900" cy="714380"/>
          </a:xfrm>
          <a:prstGeom prst="rect">
            <a:avLst/>
          </a:prstGeom>
          <a:noFill/>
        </p:spPr>
        <p:txBody>
          <a:bodyPr>
            <a:prstTxWarp prst="textCan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 &amp; A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71538" y="2714620"/>
            <a:ext cx="39068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28EC65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THANK YOU</a:t>
            </a:r>
          </a:p>
        </p:txBody>
      </p:sp>
      <p:pic>
        <p:nvPicPr>
          <p:cNvPr id="19" name="Picture 18" descr="ภาพนิ่ง1"/>
          <p:cNvPicPr/>
          <p:nvPr/>
        </p:nvPicPr>
        <p:blipFill>
          <a:blip r:embed="rId3" cstate="print"/>
          <a:srcRect l="21890" t="22617" r="22388" b="21065"/>
          <a:stretch>
            <a:fillRect/>
          </a:stretch>
        </p:blipFill>
        <p:spPr bwMode="auto">
          <a:xfrm>
            <a:off x="142844" y="142852"/>
            <a:ext cx="1500198" cy="1000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357290" y="3701197"/>
            <a:ext cx="70009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อ. วิชัย  มากวัฒนสุข</a:t>
            </a:r>
          </a:p>
          <a:p>
            <a:pPr algn="l"/>
            <a:r>
              <a:rPr lang="th-TH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ผู้อำนวยการส่วนคดีแพ่งและคดีปกครอง</a:t>
            </a:r>
            <a:endParaRPr lang="en-US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  <a:p>
            <a:pPr algn="l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ส</a:t>
            </a:r>
            <a:r>
              <a:rPr lang="th-TH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ำนักกฎหมาย กรมศุลกากร</a:t>
            </a:r>
            <a:endParaRPr lang="en-US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  <a:p>
            <a:pPr algn="l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Tel.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02-667 7478 , 081 441 9688 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e-mail Adress: vichai.mak@gmail.com</a:t>
            </a: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21"/>
          <p:cNvGrpSpPr>
            <a:grpSpLocks/>
          </p:cNvGrpSpPr>
          <p:nvPr/>
        </p:nvGrpSpPr>
        <p:grpSpPr bwMode="auto">
          <a:xfrm>
            <a:off x="-28384" y="0"/>
            <a:ext cx="9157869" cy="6858000"/>
            <a:chOff x="-13357" y="320737"/>
            <a:chExt cx="9157357" cy="6322973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rcRect l="5859" t="18555" r="2588" b="9180"/>
            <a:stretch>
              <a:fillRect/>
            </a:stretch>
          </p:blipFill>
          <p:spPr bwMode="auto">
            <a:xfrm>
              <a:off x="-13357" y="1528892"/>
              <a:ext cx="9157357" cy="5114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/>
            <a:srcRect l="30762" t="28320" r="14307" b="62082"/>
            <a:stretch>
              <a:fillRect/>
            </a:stretch>
          </p:blipFill>
          <p:spPr bwMode="auto">
            <a:xfrm>
              <a:off x="0" y="320737"/>
              <a:ext cx="9144000" cy="1198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642910" y="1714488"/>
            <a:ext cx="8001056" cy="2954655"/>
          </a:xfrm>
          <a:prstGeom prst="rect">
            <a:avLst/>
          </a:prstGeom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l">
              <a:lnSpc>
                <a:spcPct val="150000"/>
              </a:lnSpc>
              <a:defRPr/>
            </a:pPr>
            <a:r>
              <a:rPr lang="th-TH" sz="24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อากรศุลกากร </a:t>
            </a:r>
            <a:r>
              <a:rPr lang="en-US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: </a:t>
            </a:r>
            <a:r>
              <a:rPr lang="th-TH" sz="20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หมายถึง เงินที่รัฐเก็บจากสินค้านำเข้ามาหรือส่งออกโดยเก็บตามอัตราที่กฎหมายกำหนด ซึ่งมีวิธีการจัดเก็บอยู่ 2 อัตรา คือ</a:t>
            </a:r>
          </a:p>
          <a:p>
            <a:pPr lvl="0" algn="l">
              <a:lnSpc>
                <a:spcPct val="200000"/>
              </a:lnSpc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1.</a:t>
            </a:r>
            <a:r>
              <a:rPr lang="th-TH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อัตราตามราคา (Ad </a:t>
            </a:r>
            <a:r>
              <a:rPr lang="en-US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V</a:t>
            </a:r>
            <a:r>
              <a:rPr lang="th-TH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alorem </a:t>
            </a:r>
            <a:r>
              <a:rPr lang="en-US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Rate</a:t>
            </a:r>
            <a:r>
              <a:rPr lang="th-TH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)</a:t>
            </a:r>
            <a:r>
              <a:rPr lang="th-TH" sz="20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หรือร้อยละของราคาสินค้า</a:t>
            </a:r>
          </a:p>
          <a:p>
            <a:pPr lvl="0" algn="l">
              <a:lnSpc>
                <a:spcPct val="200000"/>
              </a:lnSpc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2.</a:t>
            </a:r>
            <a:r>
              <a:rPr lang="th-TH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อัตราตามสภาพ (Specific Rate)</a:t>
            </a:r>
            <a:r>
              <a:rPr lang="th-TH" sz="20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หรือเก็บตามปริมาณที่นำเข้า/ส่งออก เช่น น้ำหนัก ปริมาตร จำนวน ความยาว ฯลฯ</a:t>
            </a:r>
            <a:endParaRPr lang="th-TH" sz="2000" dirty="0" smtClean="0"/>
          </a:p>
        </p:txBody>
      </p:sp>
      <p:grpSp>
        <p:nvGrpSpPr>
          <p:cNvPr id="3" name="Group 16"/>
          <p:cNvGrpSpPr/>
          <p:nvPr/>
        </p:nvGrpSpPr>
        <p:grpSpPr>
          <a:xfrm>
            <a:off x="2327287" y="4972105"/>
            <a:ext cx="5888051" cy="616850"/>
            <a:chOff x="0" y="2564080"/>
            <a:chExt cx="6388117" cy="616850"/>
          </a:xfrm>
        </p:grpSpPr>
        <p:sp>
          <p:nvSpPr>
            <p:cNvPr id="21" name="Rounded Rectangle 20"/>
            <p:cNvSpPr/>
            <p:nvPr/>
          </p:nvSpPr>
          <p:spPr>
            <a:xfrm>
              <a:off x="0" y="2564080"/>
              <a:ext cx="6388117" cy="61685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22" name="Rounded Rectangle 4"/>
            <p:cNvSpPr/>
            <p:nvPr/>
          </p:nvSpPr>
          <p:spPr>
            <a:xfrm>
              <a:off x="30112" y="2594192"/>
              <a:ext cx="6327893" cy="5566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 rtl="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1800" b="0" kern="1200" dirty="0" smtClean="0">
                  <a:effectLst/>
                  <a:latin typeface="Tahoma" pitchFamily="34" charset="0"/>
                  <a:cs typeface="Tahoma" pitchFamily="34" charset="0"/>
                </a:rPr>
                <a:t>ผู้มีหน้าที่เสียภาษีศุลกากร คือ ผู้นำของเข้าหรือผู้ส่งของออก </a:t>
              </a:r>
              <a:endParaRPr lang="th-TH" sz="1800" b="0" kern="1200" dirty="0">
                <a:effectLst/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4" name="Group 17"/>
          <p:cNvGrpSpPr/>
          <p:nvPr/>
        </p:nvGrpSpPr>
        <p:grpSpPr>
          <a:xfrm>
            <a:off x="2327287" y="5650307"/>
            <a:ext cx="5888051" cy="421899"/>
            <a:chOff x="0" y="3242282"/>
            <a:chExt cx="6388117" cy="421899"/>
          </a:xfrm>
        </p:grpSpPr>
        <p:sp>
          <p:nvSpPr>
            <p:cNvPr id="19" name="Rounded Rectangle 18"/>
            <p:cNvSpPr/>
            <p:nvPr/>
          </p:nvSpPr>
          <p:spPr>
            <a:xfrm>
              <a:off x="0" y="3242282"/>
              <a:ext cx="6388117" cy="421899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</p:sp>
        <p:sp>
          <p:nvSpPr>
            <p:cNvPr id="20" name="Rounded Rectangle 6"/>
            <p:cNvSpPr/>
            <p:nvPr/>
          </p:nvSpPr>
          <p:spPr>
            <a:xfrm>
              <a:off x="20595" y="3262877"/>
              <a:ext cx="6346927" cy="3807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1800" b="0" kern="1200" dirty="0" smtClean="0">
                  <a:effectLst/>
                  <a:latin typeface="Tahoma" pitchFamily="34" charset="0"/>
                  <a:cs typeface="Tahoma" pitchFamily="34" charset="0"/>
                </a:rPr>
                <a:t>หน่วยงานที่มีหน้าที่ในการจัดเก็บคือ กรมศุลกากร</a:t>
              </a:r>
              <a:r>
                <a:rPr lang="th-TH" sz="1600" b="0" kern="1200" dirty="0" smtClean="0">
                  <a:effectLst/>
                  <a:latin typeface="Tahoma" pitchFamily="34" charset="0"/>
                  <a:cs typeface="Tahoma" pitchFamily="34" charset="0"/>
                </a:rPr>
                <a:t> </a:t>
              </a:r>
              <a:endParaRPr lang="th-TH" sz="1600" b="0" kern="1200" dirty="0">
                <a:effectLst/>
                <a:latin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23" name="Picture 6" descr="customs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4929198"/>
            <a:ext cx="1503232" cy="1127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WordArt 3"/>
          <p:cNvSpPr>
            <a:spLocks noChangeArrowheads="1" noChangeShapeType="1" noTextEdit="1"/>
          </p:cNvSpPr>
          <p:nvPr/>
        </p:nvSpPr>
        <p:spPr bwMode="auto">
          <a:xfrm>
            <a:off x="3714744" y="415062"/>
            <a:ext cx="4714908" cy="5136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อากรศุลกากร </a:t>
            </a:r>
            <a:r>
              <a:rPr lang="en-US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: Customs  Duty</a:t>
            </a:r>
            <a:endParaRPr lang="th-TH" b="1" kern="10" spc="-18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000000"/>
                </a:outerShdw>
              </a:effectLst>
              <a:latin typeface="Tahoma"/>
              <a:ea typeface="Tahoma"/>
              <a:cs typeface="Tahoma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21"/>
          <p:cNvGrpSpPr>
            <a:grpSpLocks/>
          </p:cNvGrpSpPr>
          <p:nvPr/>
        </p:nvGrpSpPr>
        <p:grpSpPr bwMode="auto">
          <a:xfrm>
            <a:off x="-28384" y="0"/>
            <a:ext cx="9157869" cy="6858000"/>
            <a:chOff x="-13357" y="320737"/>
            <a:chExt cx="9157357" cy="6322973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/>
            <a:srcRect l="5859" t="18555" r="2588" b="9180"/>
            <a:stretch>
              <a:fillRect/>
            </a:stretch>
          </p:blipFill>
          <p:spPr bwMode="auto">
            <a:xfrm>
              <a:off x="-13357" y="1528892"/>
              <a:ext cx="9157357" cy="5114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3"/>
            <a:srcRect l="30762" t="28320" r="14307" b="62082"/>
            <a:stretch>
              <a:fillRect/>
            </a:stretch>
          </p:blipFill>
          <p:spPr bwMode="auto">
            <a:xfrm>
              <a:off x="0" y="320737"/>
              <a:ext cx="9144000" cy="1198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129588" y="5734050"/>
            <a:ext cx="609600" cy="520700"/>
          </a:xfrm>
        </p:spPr>
        <p:txBody>
          <a:bodyPr/>
          <a:lstStyle/>
          <a:p>
            <a:pPr>
              <a:defRPr/>
            </a:pPr>
            <a:fld id="{3F4DF01C-EE35-4061-ADEF-C4E733C0AC08}" type="slidenum">
              <a:rPr lang="th-TH" smtClean="0"/>
              <a:pPr>
                <a:defRPr/>
              </a:pPr>
              <a:t>7</a:t>
            </a:fld>
            <a:endParaRPr lang="th-TH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642910" y="2527821"/>
            <a:ext cx="7500990" cy="185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5286380" y="500042"/>
            <a:ext cx="2857520" cy="4286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การเสียค่าภาษี</a:t>
            </a:r>
            <a:endParaRPr lang="th-TH" b="1" kern="10" spc="-18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000000"/>
                </a:outerShdw>
              </a:effectLst>
              <a:latin typeface="Tahoma"/>
              <a:ea typeface="Tahoma"/>
              <a:cs typeface="Tahoma"/>
            </a:endParaRPr>
          </a:p>
        </p:txBody>
      </p:sp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857224" y="1643050"/>
            <a:ext cx="3286148" cy="3571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พ.ร.บ. ศุลกากร พ.ศ. </a:t>
            </a:r>
            <a:r>
              <a:rPr lang="en-US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2469</a:t>
            </a:r>
            <a:endParaRPr lang="th-TH" b="1" kern="10" spc="-18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000000"/>
                </a:outerShdw>
              </a:effectLst>
              <a:latin typeface="Tahoma"/>
              <a:ea typeface="Tahoma"/>
              <a:cs typeface="Tahoma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4786322"/>
            <a:ext cx="1472510" cy="1071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3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44" y="4643446"/>
            <a:ext cx="1439863" cy="114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tangle 16"/>
          <p:cNvSpPr/>
          <p:nvPr/>
        </p:nvSpPr>
        <p:spPr>
          <a:xfrm>
            <a:off x="-13648" y="6488692"/>
            <a:ext cx="9144000" cy="369332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800" b="1" spc="50" dirty="0" smtClean="0">
                <a:ln w="11430"/>
                <a:solidFill>
                  <a:srgbClr val="342F6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World-Class Customs for National Competitiveness and Social Protection</a:t>
            </a:r>
            <a:endParaRPr lang="en-US" sz="1800" b="1" cap="none" spc="50" dirty="0">
              <a:ln w="11430"/>
              <a:solidFill>
                <a:srgbClr val="342F6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2071678"/>
            <a:ext cx="714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มาตรา </a:t>
            </a:r>
            <a:r>
              <a:rPr lang="en-US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 </a:t>
            </a:r>
            <a:r>
              <a:rPr lang="th-TH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วรรคแรก</a:t>
            </a:r>
            <a:r>
              <a:rPr lang="th-TH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th-TH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บรรดาค่าภาษีนั้น ให้เก็บตามบทพระราชบัญญัตินี้และตาม</a:t>
            </a:r>
            <a:r>
              <a:rPr lang="th-TH" sz="2400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กฎหมายว่าด้วย</a:t>
            </a:r>
            <a:r>
              <a:rPr lang="th-TH" sz="2400" b="1" u="sng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พิกัดอัตราศุลกากร</a:t>
            </a:r>
            <a:r>
              <a:rPr lang="th-TH" sz="24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การเสียค่าภาษีให้เสียแก่พนักงานเจ้าหน้าที่ในเวลาที่ออก</a:t>
            </a:r>
            <a:r>
              <a:rPr lang="th-TH" sz="2400" b="1" u="sng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ใบขนสินค้า</a:t>
            </a:r>
            <a:r>
              <a:rPr lang="th-TH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ให้</a:t>
            </a:r>
            <a:endParaRPr lang="th-TH" sz="24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4714884"/>
            <a:ext cx="1242999" cy="1075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21"/>
          <p:cNvGrpSpPr>
            <a:grpSpLocks/>
          </p:cNvGrpSpPr>
          <p:nvPr/>
        </p:nvGrpSpPr>
        <p:grpSpPr bwMode="auto">
          <a:xfrm>
            <a:off x="-28352" y="-24"/>
            <a:ext cx="9157869" cy="6858024"/>
            <a:chOff x="-13357" y="320737"/>
            <a:chExt cx="9157357" cy="6322973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3"/>
            <a:srcRect l="5859" t="18555" r="2588" b="9180"/>
            <a:stretch>
              <a:fillRect/>
            </a:stretch>
          </p:blipFill>
          <p:spPr bwMode="auto">
            <a:xfrm>
              <a:off x="-13357" y="1528892"/>
              <a:ext cx="9157357" cy="5114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4"/>
            <a:srcRect l="30762" t="28320" r="14307" b="62082"/>
            <a:stretch>
              <a:fillRect/>
            </a:stretch>
          </p:blipFill>
          <p:spPr bwMode="auto">
            <a:xfrm>
              <a:off x="0" y="320737"/>
              <a:ext cx="9144000" cy="1198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1D4B6C-FEA6-4191-B8D4-781D6421435F}" type="slidenum">
              <a:rPr lang="th-TH" smtClean="0"/>
              <a:pPr>
                <a:defRPr/>
              </a:pPr>
              <a:t>8</a:t>
            </a:fld>
            <a:endParaRPr lang="th-TH"/>
          </a:p>
        </p:txBody>
      </p:sp>
      <p:sp>
        <p:nvSpPr>
          <p:cNvPr id="55" name="AutoShape 3"/>
          <p:cNvSpPr>
            <a:spLocks noChangeArrowheads="1"/>
          </p:cNvSpPr>
          <p:nvPr/>
        </p:nvSpPr>
        <p:spPr bwMode="auto">
          <a:xfrm flipV="1">
            <a:off x="696942" y="2959101"/>
            <a:ext cx="1717675" cy="533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6" name="AutoShape 4"/>
          <p:cNvSpPr>
            <a:spLocks noChangeArrowheads="1"/>
          </p:cNvSpPr>
          <p:nvPr/>
        </p:nvSpPr>
        <p:spPr bwMode="auto">
          <a:xfrm flipV="1">
            <a:off x="2511454" y="2959101"/>
            <a:ext cx="2011363" cy="533400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7" name="Rectangle 5"/>
          <p:cNvSpPr>
            <a:spLocks noChangeArrowheads="1"/>
          </p:cNvSpPr>
          <p:nvPr/>
        </p:nvSpPr>
        <p:spPr bwMode="auto">
          <a:xfrm>
            <a:off x="722342" y="2882901"/>
            <a:ext cx="7993062" cy="76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8" name="AutoShape 8"/>
          <p:cNvSpPr>
            <a:spLocks noChangeArrowheads="1"/>
          </p:cNvSpPr>
          <p:nvPr/>
        </p:nvSpPr>
        <p:spPr bwMode="auto">
          <a:xfrm>
            <a:off x="625504" y="3571876"/>
            <a:ext cx="1817688" cy="1711320"/>
          </a:xfrm>
          <a:prstGeom prst="roundRect">
            <a:avLst>
              <a:gd name="adj" fmla="val 16667"/>
            </a:avLst>
          </a:prstGeom>
          <a:solidFill>
            <a:srgbClr val="00FF00">
              <a:alpha val="59999"/>
            </a:srgbClr>
          </a:solidFill>
          <a:ln w="28575">
            <a:solidFill>
              <a:srgbClr val="33CC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9" name="AutoShape 12"/>
          <p:cNvSpPr>
            <a:spLocks noChangeArrowheads="1"/>
          </p:cNvSpPr>
          <p:nvPr/>
        </p:nvSpPr>
        <p:spPr bwMode="auto">
          <a:xfrm flipV="1">
            <a:off x="4583142" y="2967038"/>
            <a:ext cx="2011362" cy="533400"/>
          </a:xfrm>
          <a:prstGeom prst="triangle">
            <a:avLst>
              <a:gd name="adj" fmla="val 50000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0" name="AutoShape 13"/>
          <p:cNvSpPr>
            <a:spLocks noChangeArrowheads="1"/>
          </p:cNvSpPr>
          <p:nvPr/>
        </p:nvSpPr>
        <p:spPr bwMode="auto">
          <a:xfrm flipV="1">
            <a:off x="6659592" y="2963863"/>
            <a:ext cx="2011362" cy="533400"/>
          </a:xfrm>
          <a:prstGeom prst="triangle">
            <a:avLst>
              <a:gd name="adj" fmla="val 50000"/>
            </a:avLst>
          </a:prstGeom>
          <a:solidFill>
            <a:srgbClr val="FF33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1" name="AutoShape 15"/>
          <p:cNvSpPr>
            <a:spLocks noChangeArrowheads="1"/>
          </p:cNvSpPr>
          <p:nvPr/>
        </p:nvSpPr>
        <p:spPr bwMode="auto">
          <a:xfrm>
            <a:off x="2628929" y="3571876"/>
            <a:ext cx="1817688" cy="1701795"/>
          </a:xfrm>
          <a:prstGeom prst="roundRect">
            <a:avLst>
              <a:gd name="adj" fmla="val 16667"/>
            </a:avLst>
          </a:prstGeom>
          <a:solidFill>
            <a:srgbClr val="FF3300">
              <a:alpha val="59999"/>
            </a:srgbClr>
          </a:solidFill>
          <a:ln w="28575">
            <a:solidFill>
              <a:srgbClr val="99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2" name="AutoShape 20"/>
          <p:cNvSpPr>
            <a:spLocks noChangeArrowheads="1"/>
          </p:cNvSpPr>
          <p:nvPr/>
        </p:nvSpPr>
        <p:spPr bwMode="auto">
          <a:xfrm>
            <a:off x="6732617" y="3571876"/>
            <a:ext cx="1817687" cy="1711320"/>
          </a:xfrm>
          <a:prstGeom prst="roundRect">
            <a:avLst>
              <a:gd name="adj" fmla="val 16667"/>
            </a:avLst>
          </a:prstGeom>
          <a:solidFill>
            <a:srgbClr val="FF33CC">
              <a:alpha val="59999"/>
            </a:srgbClr>
          </a:solidFill>
          <a:ln w="28575">
            <a:solidFill>
              <a:srgbClr val="CC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3" name="AutoShape 25"/>
          <p:cNvSpPr>
            <a:spLocks noChangeArrowheads="1"/>
          </p:cNvSpPr>
          <p:nvPr/>
        </p:nvSpPr>
        <p:spPr bwMode="auto">
          <a:xfrm>
            <a:off x="4678392" y="3571876"/>
            <a:ext cx="1817687" cy="1701795"/>
          </a:xfrm>
          <a:prstGeom prst="roundRect">
            <a:avLst>
              <a:gd name="adj" fmla="val 16667"/>
            </a:avLst>
          </a:prstGeom>
          <a:solidFill>
            <a:srgbClr val="0099FF">
              <a:alpha val="59999"/>
            </a:srgbClr>
          </a:solidFill>
          <a:ln w="28575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611188" y="5391175"/>
            <a:ext cx="1817688" cy="466717"/>
            <a:chOff x="324" y="2211"/>
            <a:chExt cx="1145" cy="1008"/>
          </a:xfrm>
        </p:grpSpPr>
        <p:sp>
          <p:nvSpPr>
            <p:cNvPr id="65" name="AutoShape 8"/>
            <p:cNvSpPr>
              <a:spLocks noChangeArrowheads="1"/>
            </p:cNvSpPr>
            <p:nvPr/>
          </p:nvSpPr>
          <p:spPr bwMode="auto">
            <a:xfrm>
              <a:off x="324" y="2211"/>
              <a:ext cx="1145" cy="1008"/>
            </a:xfrm>
            <a:prstGeom prst="roundRect">
              <a:avLst>
                <a:gd name="adj" fmla="val 16667"/>
              </a:avLst>
            </a:prstGeom>
            <a:solidFill>
              <a:srgbClr val="00FF00">
                <a:alpha val="59999"/>
              </a:srgbClr>
            </a:solidFill>
            <a:ln w="28575">
              <a:solidFill>
                <a:srgbClr val="33CC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6" name="WordArt 9"/>
            <p:cNvSpPr>
              <a:spLocks noChangeArrowheads="1" noChangeShapeType="1" noTextEdit="1"/>
            </p:cNvSpPr>
            <p:nvPr/>
          </p:nvSpPr>
          <p:spPr bwMode="auto">
            <a:xfrm>
              <a:off x="492" y="2344"/>
              <a:ext cx="813" cy="64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bg1"/>
                  </a:solidFill>
                  <a:effectLst>
                    <a:outerShdw dist="35921" dir="2700000" algn="ctr" rotWithShape="0">
                      <a:schemeClr val="tx1"/>
                    </a:outerShdw>
                  </a:effectLst>
                  <a:latin typeface="Angsana New"/>
                  <a:cs typeface="Angsana New"/>
                </a:rPr>
                <a:t>6 </a:t>
              </a:r>
              <a:r>
                <a:rPr lang="th-TH" sz="3600" b="1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bg1"/>
                  </a:solidFill>
                  <a:effectLst>
                    <a:outerShdw dist="35921" dir="2700000" algn="ctr" rotWithShape="0">
                      <a:schemeClr val="tx1"/>
                    </a:outerShdw>
                  </a:effectLst>
                  <a:latin typeface="Angsana New"/>
                  <a:cs typeface="Angsana New"/>
                </a:rPr>
                <a:t>ข้อ</a:t>
              </a:r>
              <a:endParaRPr lang="th-TH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Angsana New"/>
                <a:cs typeface="Angsana New"/>
              </a:endParaRP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2614613" y="5381650"/>
            <a:ext cx="1817688" cy="466717"/>
            <a:chOff x="1586" y="2205"/>
            <a:chExt cx="1145" cy="1008"/>
          </a:xfrm>
        </p:grpSpPr>
        <p:sp>
          <p:nvSpPr>
            <p:cNvPr id="68" name="AutoShape 15"/>
            <p:cNvSpPr>
              <a:spLocks noChangeArrowheads="1"/>
            </p:cNvSpPr>
            <p:nvPr/>
          </p:nvSpPr>
          <p:spPr bwMode="auto">
            <a:xfrm>
              <a:off x="1586" y="2205"/>
              <a:ext cx="1145" cy="1008"/>
            </a:xfrm>
            <a:prstGeom prst="roundRect">
              <a:avLst>
                <a:gd name="adj" fmla="val 16667"/>
              </a:avLst>
            </a:prstGeom>
            <a:solidFill>
              <a:srgbClr val="FF3300">
                <a:alpha val="59999"/>
              </a:srgbClr>
            </a:solidFill>
            <a:ln w="2857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9" name="WordArt 16"/>
            <p:cNvSpPr>
              <a:spLocks noChangeArrowheads="1" noChangeShapeType="1" noTextEdit="1"/>
            </p:cNvSpPr>
            <p:nvPr/>
          </p:nvSpPr>
          <p:spPr bwMode="auto">
            <a:xfrm>
              <a:off x="1604" y="2462"/>
              <a:ext cx="1080" cy="46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bg1"/>
                  </a:solidFill>
                  <a:effectLst>
                    <a:outerShdw dist="35921" dir="2700000" algn="ctr" rotWithShape="0">
                      <a:schemeClr val="tx1"/>
                    </a:outerShdw>
                  </a:effectLst>
                  <a:latin typeface="Angsana New"/>
                  <a:cs typeface="Angsana New"/>
                </a:rPr>
                <a:t>21 </a:t>
              </a:r>
              <a:r>
                <a:rPr lang="th-TH" sz="3600" b="1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bg1"/>
                  </a:solidFill>
                  <a:effectLst>
                    <a:outerShdw dist="35921" dir="2700000" algn="ctr" rotWithShape="0">
                      <a:schemeClr val="tx1"/>
                    </a:outerShdw>
                  </a:effectLst>
                  <a:latin typeface="Angsana New"/>
                  <a:cs typeface="Angsana New"/>
                </a:rPr>
                <a:t>หมวด </a:t>
              </a:r>
              <a:r>
                <a:rPr lang="en-US" sz="3600" b="1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bg1"/>
                  </a:solidFill>
                  <a:effectLst>
                    <a:outerShdw dist="35921" dir="2700000" algn="ctr" rotWithShape="0">
                      <a:schemeClr val="tx1"/>
                    </a:outerShdw>
                  </a:effectLst>
                  <a:latin typeface="Angsana New"/>
                  <a:cs typeface="Angsana New"/>
                </a:rPr>
                <a:t>97 </a:t>
              </a:r>
              <a:r>
                <a:rPr lang="th-TH" sz="3600" b="1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bg1"/>
                  </a:solidFill>
                  <a:effectLst>
                    <a:outerShdw dist="35921" dir="2700000" algn="ctr" rotWithShape="0">
                      <a:schemeClr val="tx1"/>
                    </a:outerShdw>
                  </a:effectLst>
                  <a:latin typeface="Angsana New"/>
                  <a:cs typeface="Angsana New"/>
                </a:rPr>
                <a:t>ตอน</a:t>
              </a:r>
              <a:endParaRPr lang="th-TH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Angsana New"/>
                <a:cs typeface="Angsana New"/>
              </a:endParaRPr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6718301" y="5391175"/>
            <a:ext cx="1817687" cy="466717"/>
            <a:chOff x="4171" y="2211"/>
            <a:chExt cx="1145" cy="1008"/>
          </a:xfrm>
        </p:grpSpPr>
        <p:sp>
          <p:nvSpPr>
            <p:cNvPr id="71" name="AutoShape 20"/>
            <p:cNvSpPr>
              <a:spLocks noChangeArrowheads="1"/>
            </p:cNvSpPr>
            <p:nvPr/>
          </p:nvSpPr>
          <p:spPr bwMode="auto">
            <a:xfrm>
              <a:off x="4171" y="2211"/>
              <a:ext cx="1145" cy="1008"/>
            </a:xfrm>
            <a:prstGeom prst="roundRect">
              <a:avLst>
                <a:gd name="adj" fmla="val 16667"/>
              </a:avLst>
            </a:prstGeom>
            <a:solidFill>
              <a:srgbClr val="FF33CC">
                <a:alpha val="59999"/>
              </a:srgbClr>
            </a:solidFill>
            <a:ln w="28575">
              <a:solidFill>
                <a:srgbClr val="CC00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2" name="WordArt 21"/>
            <p:cNvSpPr>
              <a:spLocks noChangeArrowheads="1" noChangeShapeType="1" noTextEdit="1"/>
            </p:cNvSpPr>
            <p:nvPr/>
          </p:nvSpPr>
          <p:spPr bwMode="auto">
            <a:xfrm>
              <a:off x="4331" y="2373"/>
              <a:ext cx="813" cy="6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bg1"/>
                  </a:solidFill>
                  <a:effectLst>
                    <a:outerShdw dist="35921" dir="2700000" algn="ctr" rotWithShape="0">
                      <a:schemeClr val="tx1"/>
                    </a:outerShdw>
                  </a:effectLst>
                  <a:latin typeface="Angsana New"/>
                  <a:cs typeface="Angsana New"/>
                </a:rPr>
                <a:t>19 </a:t>
              </a:r>
              <a:r>
                <a:rPr lang="th-TH" sz="3600" b="1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bg1"/>
                  </a:solidFill>
                  <a:effectLst>
                    <a:outerShdw dist="35921" dir="2700000" algn="ctr" rotWithShape="0">
                      <a:schemeClr val="tx1"/>
                    </a:outerShdw>
                  </a:effectLst>
                  <a:latin typeface="Angsana New"/>
                  <a:cs typeface="Angsana New"/>
                </a:rPr>
                <a:t>ประเภท</a:t>
              </a:r>
              <a:endParaRPr lang="th-TH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Angsana New"/>
                <a:cs typeface="Angsana New"/>
              </a:endParaRP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4664076" y="5381650"/>
            <a:ext cx="1817687" cy="466717"/>
            <a:chOff x="2877" y="2205"/>
            <a:chExt cx="1145" cy="1008"/>
          </a:xfrm>
        </p:grpSpPr>
        <p:sp>
          <p:nvSpPr>
            <p:cNvPr id="74" name="AutoShape 25"/>
            <p:cNvSpPr>
              <a:spLocks noChangeArrowheads="1"/>
            </p:cNvSpPr>
            <p:nvPr/>
          </p:nvSpPr>
          <p:spPr bwMode="auto">
            <a:xfrm>
              <a:off x="2877" y="2205"/>
              <a:ext cx="1145" cy="1008"/>
            </a:xfrm>
            <a:prstGeom prst="roundRect">
              <a:avLst>
                <a:gd name="adj" fmla="val 16667"/>
              </a:avLst>
            </a:prstGeom>
            <a:solidFill>
              <a:srgbClr val="0099FF">
                <a:alpha val="59999"/>
              </a:srgbClr>
            </a:solidFill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5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3049" y="2338"/>
              <a:ext cx="813" cy="66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bg1"/>
                  </a:solidFill>
                  <a:effectLst>
                    <a:outerShdw dist="35921" dir="2700000" algn="ctr" rotWithShape="0">
                      <a:schemeClr val="tx1"/>
                    </a:outerShdw>
                  </a:effectLst>
                  <a:latin typeface="Angsana New"/>
                  <a:cs typeface="Angsana New"/>
                </a:rPr>
                <a:t>9 </a:t>
              </a:r>
              <a:r>
                <a:rPr lang="th-TH" sz="3600" b="1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bg1"/>
                  </a:solidFill>
                  <a:effectLst>
                    <a:outerShdw dist="35921" dir="2700000" algn="ctr" rotWithShape="0">
                      <a:schemeClr val="tx1"/>
                    </a:outerShdw>
                  </a:effectLst>
                  <a:latin typeface="Angsana New"/>
                  <a:cs typeface="Angsana New"/>
                </a:rPr>
                <a:t>ประเภท</a:t>
              </a:r>
              <a:endParaRPr lang="th-TH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Angsana New"/>
                <a:cs typeface="Angsana New"/>
              </a:endParaRPr>
            </a:p>
          </p:txBody>
        </p:sp>
      </p:grpSp>
      <p:sp>
        <p:nvSpPr>
          <p:cNvPr id="76" name="WordArt 3"/>
          <p:cNvSpPr>
            <a:spLocks noChangeArrowheads="1" noChangeShapeType="1" noTextEdit="1"/>
          </p:cNvSpPr>
          <p:nvPr/>
        </p:nvSpPr>
        <p:spPr bwMode="auto">
          <a:xfrm>
            <a:off x="3643306" y="428604"/>
            <a:ext cx="4143404" cy="4286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กฎหมายพิกัดอัตราศุลกากร</a:t>
            </a:r>
            <a:endParaRPr lang="th-TH" b="1" kern="10" spc="-18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000000"/>
                </a:outerShdw>
              </a:effectLst>
              <a:latin typeface="Tahoma"/>
              <a:ea typeface="Tahoma"/>
              <a:cs typeface="Tahoma"/>
            </a:endParaRPr>
          </a:p>
        </p:txBody>
      </p:sp>
      <p:sp>
        <p:nvSpPr>
          <p:cNvPr id="77" name="WordArt 13"/>
          <p:cNvSpPr>
            <a:spLocks noChangeArrowheads="1" noChangeShapeType="1" noTextEdit="1"/>
          </p:cNvSpPr>
          <p:nvPr/>
        </p:nvSpPr>
        <p:spPr bwMode="auto">
          <a:xfrm>
            <a:off x="785786" y="2214554"/>
            <a:ext cx="7715304" cy="428628"/>
          </a:xfrm>
          <a:prstGeom prst="rect">
            <a:avLst/>
          </a:prstGeom>
          <a:solidFill>
            <a:srgbClr val="FFFF00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2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ahoma"/>
                <a:ea typeface="Tahoma"/>
                <a:cs typeface="Tahoma"/>
              </a:rPr>
              <a:t>แก้ไขเพิ่มเติมโดย พ.ร.บ. พิกัดอัตราศุลกากร (ฉบับที่ </a:t>
            </a:r>
            <a:r>
              <a:rPr lang="en-US" sz="32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ahoma"/>
                <a:ea typeface="Tahoma"/>
                <a:cs typeface="Tahoma"/>
              </a:rPr>
              <a:t>8</a:t>
            </a:r>
            <a:r>
              <a:rPr lang="th-TH" sz="32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ahoma"/>
                <a:ea typeface="Tahoma"/>
                <a:cs typeface="Tahoma"/>
              </a:rPr>
              <a:t>) พ.ศ. </a:t>
            </a:r>
            <a:r>
              <a:rPr lang="en-US" sz="32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ahoma"/>
                <a:ea typeface="Tahoma"/>
                <a:cs typeface="Tahoma"/>
              </a:rPr>
              <a:t>2557</a:t>
            </a:r>
            <a:endParaRPr lang="th-TH" sz="3200" b="1" kern="10" dirty="0">
              <a:ln w="9525">
                <a:noFill/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algn="ctr" rotWithShape="0">
                  <a:schemeClr val="tx1"/>
                </a:outerShdw>
              </a:effectLst>
              <a:latin typeface="Tahoma"/>
              <a:ea typeface="Tahoma"/>
              <a:cs typeface="Tahoma"/>
            </a:endParaRPr>
          </a:p>
        </p:txBody>
      </p:sp>
      <p:sp>
        <p:nvSpPr>
          <p:cNvPr id="78" name="WordArt 9"/>
          <p:cNvSpPr>
            <a:spLocks noChangeArrowheads="1" noChangeShapeType="1" noTextEdit="1"/>
          </p:cNvSpPr>
          <p:nvPr/>
        </p:nvSpPr>
        <p:spPr bwMode="auto">
          <a:xfrm>
            <a:off x="874696" y="3786190"/>
            <a:ext cx="1290638" cy="373063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Angsana New"/>
                <a:cs typeface="Angsana New"/>
              </a:rPr>
              <a:t>ภาค 1</a:t>
            </a:r>
          </a:p>
        </p:txBody>
      </p:sp>
      <p:sp>
        <p:nvSpPr>
          <p:cNvPr id="79" name="WordArt 10"/>
          <p:cNvSpPr>
            <a:spLocks noChangeArrowheads="1" noChangeShapeType="1" noTextEdit="1"/>
          </p:cNvSpPr>
          <p:nvPr/>
        </p:nvSpPr>
        <p:spPr bwMode="auto">
          <a:xfrm>
            <a:off x="774684" y="4294190"/>
            <a:ext cx="1511300" cy="288925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ahoma"/>
                <a:ea typeface="Tahoma"/>
                <a:cs typeface="Tahoma"/>
              </a:rPr>
              <a:t>หลักเกณฑ์</a:t>
            </a:r>
          </a:p>
        </p:txBody>
      </p:sp>
      <p:sp>
        <p:nvSpPr>
          <p:cNvPr id="80" name="WordArt 11"/>
          <p:cNvSpPr>
            <a:spLocks noChangeArrowheads="1" noChangeShapeType="1" noTextEdit="1"/>
          </p:cNvSpPr>
          <p:nvPr/>
        </p:nvSpPr>
        <p:spPr bwMode="auto">
          <a:xfrm>
            <a:off x="927084" y="4700590"/>
            <a:ext cx="1130300" cy="296863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ahoma"/>
                <a:ea typeface="Tahoma"/>
                <a:cs typeface="Tahoma"/>
              </a:rPr>
              <a:t>การตีความ</a:t>
            </a:r>
          </a:p>
        </p:txBody>
      </p:sp>
      <p:sp>
        <p:nvSpPr>
          <p:cNvPr id="81" name="WordArt 9"/>
          <p:cNvSpPr>
            <a:spLocks noChangeArrowheads="1" noChangeShapeType="1" noTextEdit="1"/>
          </p:cNvSpPr>
          <p:nvPr/>
        </p:nvSpPr>
        <p:spPr bwMode="auto">
          <a:xfrm>
            <a:off x="2874960" y="3786190"/>
            <a:ext cx="1290638" cy="373063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Angsana New"/>
                <a:cs typeface="Angsana New"/>
              </a:rPr>
              <a:t>ภาค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Angsana New"/>
                <a:cs typeface="Angsana New"/>
              </a:rPr>
              <a:t>2</a:t>
            </a:r>
            <a:endParaRPr lang="th-TH" sz="3600" b="1" kern="1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effectLst>
                <a:outerShdw dist="35921" dir="2700000" algn="ctr" rotWithShape="0">
                  <a:schemeClr val="tx1"/>
                </a:outerShdw>
              </a:effectLst>
              <a:latin typeface="Angsana New"/>
              <a:cs typeface="Angsana New"/>
            </a:endParaRPr>
          </a:p>
        </p:txBody>
      </p:sp>
      <p:sp>
        <p:nvSpPr>
          <p:cNvPr id="82" name="WordArt 10"/>
          <p:cNvSpPr>
            <a:spLocks noChangeArrowheads="1" noChangeShapeType="1" noTextEdit="1"/>
          </p:cNvSpPr>
          <p:nvPr/>
        </p:nvSpPr>
        <p:spPr bwMode="auto">
          <a:xfrm>
            <a:off x="2774948" y="4294190"/>
            <a:ext cx="1511300" cy="288925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ahoma"/>
                <a:ea typeface="Tahoma"/>
                <a:cs typeface="Tahoma"/>
              </a:rPr>
              <a:t>พิกัดอัตรา</a:t>
            </a:r>
            <a:endParaRPr lang="th-TH" sz="3600" b="1" kern="10" dirty="0">
              <a:ln w="9525">
                <a:noFill/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algn="ctr" rotWithShape="0">
                  <a:schemeClr val="tx1"/>
                </a:outerShdw>
              </a:effectLst>
              <a:latin typeface="Tahoma"/>
              <a:ea typeface="Tahoma"/>
              <a:cs typeface="Tahoma"/>
            </a:endParaRPr>
          </a:p>
        </p:txBody>
      </p:sp>
      <p:sp>
        <p:nvSpPr>
          <p:cNvPr id="83" name="WordArt 11"/>
          <p:cNvSpPr>
            <a:spLocks noChangeArrowheads="1" noChangeShapeType="1" noTextEdit="1"/>
          </p:cNvSpPr>
          <p:nvPr/>
        </p:nvSpPr>
        <p:spPr bwMode="auto">
          <a:xfrm>
            <a:off x="2927348" y="4700590"/>
            <a:ext cx="1130300" cy="371484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ahoma"/>
                <a:ea typeface="Tahoma"/>
                <a:cs typeface="Tahoma"/>
              </a:rPr>
              <a:t>ขาเข้า</a:t>
            </a:r>
            <a:endParaRPr lang="th-TH" sz="3600" b="1" kern="10" dirty="0">
              <a:ln w="9525">
                <a:noFill/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algn="ctr" rotWithShape="0">
                  <a:schemeClr val="tx1"/>
                </a:outerShdw>
              </a:effectLst>
              <a:latin typeface="Tahoma"/>
              <a:ea typeface="Tahoma"/>
              <a:cs typeface="Tahoma"/>
            </a:endParaRPr>
          </a:p>
        </p:txBody>
      </p:sp>
      <p:sp>
        <p:nvSpPr>
          <p:cNvPr id="84" name="WordArt 9"/>
          <p:cNvSpPr>
            <a:spLocks noChangeArrowheads="1" noChangeShapeType="1" noTextEdit="1"/>
          </p:cNvSpPr>
          <p:nvPr/>
        </p:nvSpPr>
        <p:spPr bwMode="auto">
          <a:xfrm>
            <a:off x="4946662" y="3786190"/>
            <a:ext cx="1290638" cy="373063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Angsana New"/>
                <a:cs typeface="Angsana New"/>
              </a:rPr>
              <a:t>ภาค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Angsana New"/>
                <a:cs typeface="Angsana New"/>
              </a:rPr>
              <a:t>3</a:t>
            </a:r>
            <a:endParaRPr lang="th-TH" sz="3600" b="1" kern="1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effectLst>
                <a:outerShdw dist="35921" dir="2700000" algn="ctr" rotWithShape="0">
                  <a:schemeClr val="tx1"/>
                </a:outerShdw>
              </a:effectLst>
              <a:latin typeface="Angsana New"/>
              <a:cs typeface="Angsana New"/>
            </a:endParaRPr>
          </a:p>
        </p:txBody>
      </p:sp>
      <p:sp>
        <p:nvSpPr>
          <p:cNvPr id="85" name="WordArt 10"/>
          <p:cNvSpPr>
            <a:spLocks noChangeArrowheads="1" noChangeShapeType="1" noTextEdit="1"/>
          </p:cNvSpPr>
          <p:nvPr/>
        </p:nvSpPr>
        <p:spPr bwMode="auto">
          <a:xfrm>
            <a:off x="4846650" y="4294190"/>
            <a:ext cx="1511300" cy="288925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ahoma"/>
                <a:ea typeface="Tahoma"/>
                <a:cs typeface="Tahoma"/>
              </a:rPr>
              <a:t>พิกัดอัตรา</a:t>
            </a:r>
            <a:endParaRPr lang="th-TH" sz="3600" b="1" kern="10" dirty="0">
              <a:ln w="9525">
                <a:noFill/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algn="ctr" rotWithShape="0">
                  <a:schemeClr val="tx1"/>
                </a:outerShdw>
              </a:effectLst>
              <a:latin typeface="Tahoma"/>
              <a:ea typeface="Tahoma"/>
              <a:cs typeface="Tahoma"/>
            </a:endParaRPr>
          </a:p>
        </p:txBody>
      </p:sp>
      <p:sp>
        <p:nvSpPr>
          <p:cNvPr id="86" name="WordArt 11"/>
          <p:cNvSpPr>
            <a:spLocks noChangeArrowheads="1" noChangeShapeType="1" noTextEdit="1"/>
          </p:cNvSpPr>
          <p:nvPr/>
        </p:nvSpPr>
        <p:spPr bwMode="auto">
          <a:xfrm>
            <a:off x="5070488" y="4786322"/>
            <a:ext cx="1073148" cy="285752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ahoma"/>
                <a:ea typeface="Tahoma"/>
                <a:cs typeface="Tahoma"/>
              </a:rPr>
              <a:t>ขาออก</a:t>
            </a:r>
            <a:endParaRPr lang="th-TH" sz="3600" b="1" kern="10" dirty="0">
              <a:ln w="9525">
                <a:noFill/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algn="ctr" rotWithShape="0">
                  <a:schemeClr val="tx1"/>
                </a:outerShdw>
              </a:effectLst>
              <a:latin typeface="Tahoma"/>
              <a:ea typeface="Tahoma"/>
              <a:cs typeface="Tahoma"/>
            </a:endParaRPr>
          </a:p>
        </p:txBody>
      </p:sp>
      <p:sp>
        <p:nvSpPr>
          <p:cNvPr id="87" name="WordArt 9"/>
          <p:cNvSpPr>
            <a:spLocks noChangeArrowheads="1" noChangeShapeType="1" noTextEdit="1"/>
          </p:cNvSpPr>
          <p:nvPr/>
        </p:nvSpPr>
        <p:spPr bwMode="auto">
          <a:xfrm>
            <a:off x="6946926" y="3786190"/>
            <a:ext cx="1290638" cy="373063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Angsana New"/>
                <a:cs typeface="Angsana New"/>
              </a:rPr>
              <a:t>ภาค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Angsana New"/>
                <a:cs typeface="Angsana New"/>
              </a:rPr>
              <a:t>4</a:t>
            </a:r>
            <a:endParaRPr lang="th-TH" sz="3600" b="1" kern="1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effectLst>
                <a:outerShdw dist="35921" dir="2700000" algn="ctr" rotWithShape="0">
                  <a:schemeClr val="tx1"/>
                </a:outerShdw>
              </a:effectLst>
              <a:latin typeface="Angsana New"/>
              <a:cs typeface="Angsana New"/>
            </a:endParaRPr>
          </a:p>
        </p:txBody>
      </p:sp>
      <p:sp>
        <p:nvSpPr>
          <p:cNvPr id="88" name="WordArt 10"/>
          <p:cNvSpPr>
            <a:spLocks noChangeArrowheads="1" noChangeShapeType="1" noTextEdit="1"/>
          </p:cNvSpPr>
          <p:nvPr/>
        </p:nvSpPr>
        <p:spPr bwMode="auto">
          <a:xfrm>
            <a:off x="6846914" y="4354521"/>
            <a:ext cx="1511300" cy="288925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ahoma"/>
                <a:ea typeface="Tahoma"/>
                <a:cs typeface="Tahoma"/>
              </a:rPr>
              <a:t>ของยกเว้น</a:t>
            </a:r>
            <a:endParaRPr lang="th-TH" sz="3600" b="1" kern="10" dirty="0">
              <a:ln w="9525">
                <a:noFill/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algn="ctr" rotWithShape="0">
                  <a:schemeClr val="tx1"/>
                </a:outerShdw>
              </a:effectLst>
              <a:latin typeface="Tahoma"/>
              <a:ea typeface="Tahoma"/>
              <a:cs typeface="Tahoma"/>
            </a:endParaRPr>
          </a:p>
        </p:txBody>
      </p:sp>
      <p:sp>
        <p:nvSpPr>
          <p:cNvPr id="89" name="WordArt 11"/>
          <p:cNvSpPr>
            <a:spLocks noChangeArrowheads="1" noChangeShapeType="1" noTextEdit="1"/>
          </p:cNvSpPr>
          <p:nvPr/>
        </p:nvSpPr>
        <p:spPr bwMode="auto">
          <a:xfrm>
            <a:off x="7215206" y="4786322"/>
            <a:ext cx="785818" cy="285752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ahoma"/>
                <a:ea typeface="Tahoma"/>
                <a:cs typeface="Tahoma"/>
              </a:rPr>
              <a:t>อากร</a:t>
            </a:r>
            <a:endParaRPr lang="th-TH" sz="3600" b="1" kern="10" dirty="0">
              <a:ln w="9525">
                <a:noFill/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algn="ctr" rotWithShape="0">
                  <a:schemeClr val="tx1"/>
                </a:outerShdw>
              </a:effectLst>
              <a:latin typeface="Tahoma"/>
              <a:ea typeface="Tahoma"/>
              <a:cs typeface="Tahoma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-13648" y="6406804"/>
            <a:ext cx="9144000" cy="461665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spc="50" dirty="0" smtClean="0">
                <a:ln w="11430"/>
                <a:solidFill>
                  <a:srgbClr val="342F6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World-Class Customs for National Competitiveness and Social Protection</a:t>
            </a:r>
            <a:endParaRPr lang="en-US" sz="2400" b="1" cap="none" spc="50" dirty="0">
              <a:ln w="11430"/>
              <a:solidFill>
                <a:srgbClr val="342F6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2" name="WordArt 3"/>
          <p:cNvSpPr>
            <a:spLocks noChangeArrowheads="1" noChangeShapeType="1" noTextEdit="1"/>
          </p:cNvSpPr>
          <p:nvPr/>
        </p:nvSpPr>
        <p:spPr bwMode="auto">
          <a:xfrm>
            <a:off x="2214546" y="1500174"/>
            <a:ext cx="4786346" cy="5000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พ.ร.ก. พิกัดอัตราศุลกากร พ.ศ. </a:t>
            </a:r>
            <a:r>
              <a:rPr lang="en-US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Tahoma"/>
                <a:ea typeface="Tahoma"/>
                <a:cs typeface="Tahoma"/>
              </a:rPr>
              <a:t>2530</a:t>
            </a:r>
            <a:endParaRPr lang="th-TH" b="1" kern="10" spc="-18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000000"/>
                </a:outerShdw>
              </a:effectLst>
              <a:latin typeface="Tahoma"/>
              <a:ea typeface="Tahoma"/>
              <a:cs typeface="Tahoma"/>
            </a:endParaRPr>
          </a:p>
        </p:txBody>
      </p:sp>
      <p:pic>
        <p:nvPicPr>
          <p:cNvPr id="43" name="Picture 20" descr="logo00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55750" y="58738"/>
            <a:ext cx="633412" cy="1096962"/>
          </a:xfrm>
          <a:prstGeom prst="rect">
            <a:avLst/>
          </a:prstGeom>
          <a:ln>
            <a:noFill/>
          </a:ln>
          <a:effectLst>
            <a:outerShdw blurRad="50800" dist="12700" sx="107000" sy="107000" algn="l" rotWithShape="0">
              <a:prstClr val="black">
                <a:alpha val="81000"/>
              </a:prstClr>
            </a:outerShdw>
          </a:effectLst>
        </p:spPr>
      </p:pic>
      <p:sp>
        <p:nvSpPr>
          <p:cNvPr id="44" name="WordArt 3"/>
          <p:cNvSpPr>
            <a:spLocks noChangeArrowheads="1" noChangeShapeType="1" noTextEdit="1"/>
          </p:cNvSpPr>
          <p:nvPr/>
        </p:nvSpPr>
        <p:spPr bwMode="auto">
          <a:xfrm>
            <a:off x="146869" y="417805"/>
            <a:ext cx="1404078" cy="264229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th-TH" sz="3600" b="1" kern="10">
                <a:ln w="9525">
                  <a:noFill/>
                  <a:round/>
                  <a:headEnd/>
                  <a:tailEnd/>
                </a:ln>
                <a:solidFill>
                  <a:srgbClr val="F2F2F2"/>
                </a:solidFill>
                <a:effectLst>
                  <a:outerShdw dist="38100" dir="2700000" algn="tl" rotWithShape="0">
                    <a:srgbClr val="000000">
                      <a:alpha val="92998"/>
                    </a:srgbClr>
                  </a:outerShdw>
                </a:effectLst>
                <a:latin typeface="Angsana New"/>
                <a:cs typeface="Angsana New"/>
              </a:rPr>
              <a:t>กรมศุลกากร</a:t>
            </a:r>
          </a:p>
        </p:txBody>
      </p:sp>
      <p:sp>
        <p:nvSpPr>
          <p:cNvPr id="45" name="WordArt 3"/>
          <p:cNvSpPr>
            <a:spLocks noChangeArrowheads="1" noChangeShapeType="1" noTextEdit="1"/>
          </p:cNvSpPr>
          <p:nvPr/>
        </p:nvSpPr>
        <p:spPr bwMode="auto">
          <a:xfrm>
            <a:off x="144637" y="195465"/>
            <a:ext cx="1944109" cy="188735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31550">
                  <a:noFill/>
                  <a:round/>
                  <a:headEnd/>
                  <a:tailEnd/>
                </a:ln>
                <a:solidFill>
                  <a:srgbClr val="F2F2F2"/>
                </a:solidFill>
                <a:effectLst>
                  <a:outerShdw dist="38100" dir="2400003" algn="tl" rotWithShape="0">
                    <a:srgbClr val="000000">
                      <a:alpha val="92000"/>
                    </a:srgbClr>
                  </a:outerShdw>
                </a:effectLst>
                <a:latin typeface="Arial"/>
                <a:cs typeface="Arial"/>
              </a:rPr>
              <a:t>Customs Department</a:t>
            </a:r>
            <a:endParaRPr lang="th-TH" sz="3600" b="1" kern="10" dirty="0">
              <a:ln w="31550">
                <a:noFill/>
                <a:round/>
                <a:headEnd/>
                <a:tailEnd/>
              </a:ln>
              <a:solidFill>
                <a:srgbClr val="F2F2F2"/>
              </a:solidFill>
              <a:effectLst>
                <a:outerShdw dist="38100" dir="2400003" algn="tl" rotWithShape="0">
                  <a:srgbClr val="000000">
                    <a:alpha val="92000"/>
                  </a:srgbClr>
                </a:outerShdw>
              </a:effectLst>
              <a:latin typeface="Arial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9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77" grpId="0" animBg="1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A920DC-0022-49E7-A67D-3000EAA50085}" type="slidenum">
              <a:rPr lang="th-TH" smtClean="0"/>
              <a:pPr>
                <a:defRPr/>
              </a:pPr>
              <a:t>9</a:t>
            </a:fld>
            <a:endParaRPr lang="th-TH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0175" y="800120"/>
            <a:ext cx="634365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2428860" y="285728"/>
            <a:ext cx="4143404" cy="4421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th-TH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atin typeface="Tahoma"/>
                <a:ea typeface="Tahoma"/>
                <a:cs typeface="Tahoma"/>
              </a:rPr>
              <a:t>ตัวอย่างใบขนสินค้าขาเข้า</a:t>
            </a:r>
            <a:r>
              <a:rPr lang="en-US" b="1" kern="10" spc="-18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atin typeface="Tahoma"/>
                <a:ea typeface="Tahoma"/>
                <a:cs typeface="Tahoma"/>
              </a:rPr>
              <a:t> </a:t>
            </a:r>
            <a:endParaRPr lang="th-TH" b="1" kern="10" spc="-18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atin typeface="Tahoma"/>
              <a:ea typeface="Tahoma"/>
              <a:cs typeface="Tahoma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เฉลียง">
  <a:themeElements>
    <a:clrScheme name="ตรงกลาง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อุดมสมบูรณ์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รวมกลุ่ม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ตรงกลาง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30524</TotalTime>
  <Words>1890</Words>
  <Application>Microsoft Office PowerPoint</Application>
  <PresentationFormat>นำเสนอทางหน้าจอ (4:3)</PresentationFormat>
  <Paragraphs>341</Paragraphs>
  <Slides>52</Slides>
  <Notes>4</Notes>
  <HiddenSlides>0</HiddenSlides>
  <MMClips>0</MMClips>
  <ScaleCrop>false</ScaleCrop>
  <HeadingPairs>
    <vt:vector size="6" baseType="variant">
      <vt:variant>
        <vt:lpstr>ชุดรูปแบบ</vt:lpstr>
      </vt:variant>
      <vt:variant>
        <vt:i4>1</vt:i4>
      </vt:variant>
      <vt:variant>
        <vt:lpstr>เซิร์ฟเวอร์ OLE ฝังตัว</vt:lpstr>
      </vt:variant>
      <vt:variant>
        <vt:i4>1</vt:i4>
      </vt:variant>
      <vt:variant>
        <vt:lpstr>ชื่อเรื่องภาพนิ่ง</vt:lpstr>
      </vt:variant>
      <vt:variant>
        <vt:i4>52</vt:i4>
      </vt:variant>
    </vt:vector>
  </HeadingPairs>
  <TitlesOfParts>
    <vt:vector size="54" baseType="lpstr">
      <vt:lpstr>เฉลียง</vt:lpstr>
      <vt:lpstr>Acrobat Document</vt:lpstr>
      <vt:lpstr>ภาพนิ่ง 1</vt:lpstr>
      <vt:lpstr>ภาพนิ่ง 2</vt:lpstr>
      <vt:lpstr>ภาพนิ่ง 3</vt:lpstr>
      <vt:lpstr>ภาพนิ่ง 4</vt:lpstr>
      <vt:lpstr>ภาพนิ่ง 5</vt:lpstr>
      <vt:lpstr>ภาพนิ่ง 6</vt:lpstr>
      <vt:lpstr>ภาพนิ่ง 7</vt:lpstr>
      <vt:lpstr>ภาพนิ่ง 8</vt:lpstr>
      <vt:lpstr>ภาพนิ่ง 9</vt:lpstr>
      <vt:lpstr>ภาพนิ่ง 10</vt:lpstr>
      <vt:lpstr>ภาพนิ่ง 11</vt:lpstr>
      <vt:lpstr>ภาพนิ่ง 12</vt:lpstr>
      <vt:lpstr>ภาพนิ่ง 13</vt:lpstr>
      <vt:lpstr>ภาพนิ่ง 14</vt:lpstr>
      <vt:lpstr>ภาพนิ่ง 15</vt:lpstr>
      <vt:lpstr>ภาพนิ่ง 16</vt:lpstr>
      <vt:lpstr>ภาพนิ่ง 17</vt:lpstr>
      <vt:lpstr>ภาพนิ่ง 18</vt:lpstr>
      <vt:lpstr>ภาพนิ่ง 19</vt:lpstr>
      <vt:lpstr>ภาพนิ่ง 20</vt:lpstr>
      <vt:lpstr>ภาพนิ่ง 21</vt:lpstr>
      <vt:lpstr>ภาพนิ่ง 22</vt:lpstr>
      <vt:lpstr>ภาพนิ่ง 23</vt:lpstr>
      <vt:lpstr>ภาพนิ่ง 24</vt:lpstr>
      <vt:lpstr>ภาพนิ่ง 25</vt:lpstr>
      <vt:lpstr>ภาพนิ่ง 26</vt:lpstr>
      <vt:lpstr>ภาพนิ่ง 27</vt:lpstr>
      <vt:lpstr>ภาพนิ่ง 28</vt:lpstr>
      <vt:lpstr>ภาพนิ่ง 29</vt:lpstr>
      <vt:lpstr>ภาพนิ่ง 30</vt:lpstr>
      <vt:lpstr>ภาพนิ่ง 31</vt:lpstr>
      <vt:lpstr>ภาพนิ่ง 32</vt:lpstr>
      <vt:lpstr>ภาพนิ่ง 33</vt:lpstr>
      <vt:lpstr>ภาพนิ่ง 34</vt:lpstr>
      <vt:lpstr>ภาพนิ่ง 35</vt:lpstr>
      <vt:lpstr>ภาพนิ่ง 36</vt:lpstr>
      <vt:lpstr>ภาพนิ่ง 37</vt:lpstr>
      <vt:lpstr>ภาพนิ่ง 38</vt:lpstr>
      <vt:lpstr>ภาพนิ่ง 39</vt:lpstr>
      <vt:lpstr>ภาพนิ่ง 40</vt:lpstr>
      <vt:lpstr>ภาพนิ่ง 41</vt:lpstr>
      <vt:lpstr>ภาพนิ่ง 42</vt:lpstr>
      <vt:lpstr>ภาพนิ่ง 43</vt:lpstr>
      <vt:lpstr>ภาพนิ่ง 44</vt:lpstr>
      <vt:lpstr>ภาพนิ่ง 45</vt:lpstr>
      <vt:lpstr>ภาพนิ่ง 46</vt:lpstr>
      <vt:lpstr>ภาพนิ่ง 47</vt:lpstr>
      <vt:lpstr>ภาพนิ่ง 48</vt:lpstr>
      <vt:lpstr>ภาพนิ่ง 49</vt:lpstr>
      <vt:lpstr>ภาพนิ่ง 50</vt:lpstr>
      <vt:lpstr>ภาพนิ่ง 51</vt:lpstr>
      <vt:lpstr>ภาพนิ่ง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Express Consignment</dc:title>
  <dc:creator>SUN</dc:creator>
  <cp:lastModifiedBy>104835</cp:lastModifiedBy>
  <cp:revision>3623</cp:revision>
  <dcterms:created xsi:type="dcterms:W3CDTF">2010-02-03T07:21:45Z</dcterms:created>
  <dcterms:modified xsi:type="dcterms:W3CDTF">2015-10-13T08:47:41Z</dcterms:modified>
</cp:coreProperties>
</file>