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47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</p:sldIdLst>
  <p:sldSz cy="5143500" cx="9144000"/>
  <p:notesSz cx="6858000" cy="9144000"/>
  <p:embeddedFontLst>
    <p:embeddedFont>
      <p:font typeface="Sarabun"/>
      <p:regular r:id="rId53"/>
      <p:bold r:id="rId54"/>
      <p:italic r:id="rId55"/>
      <p:boldItalic r:id="rId5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57" roundtripDataSignature="AMtx7minjCn7qXHV6H9x30c4CEPeyMAI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font" Target="fonts/Sarabun-regular.fntdata"/><Relationship Id="rId52" Type="http://schemas.openxmlformats.org/officeDocument/2006/relationships/slide" Target="slides/slide47.xml"/><Relationship Id="rId11" Type="http://schemas.openxmlformats.org/officeDocument/2006/relationships/slide" Target="slides/slide6.xml"/><Relationship Id="rId55" Type="http://schemas.openxmlformats.org/officeDocument/2006/relationships/font" Target="fonts/Sarabun-italic.fntdata"/><Relationship Id="rId10" Type="http://schemas.openxmlformats.org/officeDocument/2006/relationships/slide" Target="slides/slide5.xml"/><Relationship Id="rId54" Type="http://schemas.openxmlformats.org/officeDocument/2006/relationships/font" Target="fonts/Sarabun-bold.fntdata"/><Relationship Id="rId13" Type="http://schemas.openxmlformats.org/officeDocument/2006/relationships/slide" Target="slides/slide8.xml"/><Relationship Id="rId57" Type="http://customschemas.google.com/relationships/presentationmetadata" Target="metadata"/><Relationship Id="rId12" Type="http://schemas.openxmlformats.org/officeDocument/2006/relationships/slide" Target="slides/slide7.xml"/><Relationship Id="rId56" Type="http://schemas.openxmlformats.org/officeDocument/2006/relationships/font" Target="fonts/Sarabun-boldItalic.fnt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8" name="Google Shape;148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3" name="Google Shape;173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9" name="Google Shape;179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5" name="Google Shape;185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1" name="Google Shape;191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7" name="Google Shape;197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3" name="Google Shape;203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9" name="Google Shape;209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5" name="Google Shape;215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1" name="Google Shape;221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7" name="Google Shape;227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3" name="Google Shape;233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9" name="Google Shape;239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5" name="Google Shape;245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2" name="Google Shape;252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8" name="Google Shape;258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4" name="Google Shape;264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0" name="Google Shape;270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6" name="Google Shape;276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2" name="Google Shape;282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8" name="Google Shape;288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4" name="Google Shape;294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0" name="Google Shape;300;p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6" name="Google Shape;306;p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2" name="Google Shape;312;p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8" name="Google Shape;318;p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4" name="Google Shape;324;p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0" name="Google Shape;330;p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6" name="Google Shape;336;p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4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58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58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5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5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5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5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1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5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2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5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5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5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5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5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56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56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56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5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5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4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4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hyperlink" Target="mailto:software@rmutp.ac.th" TargetMode="External"/><Relationship Id="rId4" Type="http://schemas.openxmlformats.org/officeDocument/2006/relationships/image" Target="../media/image4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hyperlink" Target="mailto:software@rmutp.ac.th" TargetMode="Externa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5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6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passport.rmutp.ac.th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e-saraban.rmutp.ac.th/test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311700" y="1482600"/>
            <a:ext cx="8520600" cy="961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6296"/>
              <a:buNone/>
            </a:pPr>
            <a:r>
              <a:rPr lang="en" sz="6000">
                <a:latin typeface="Sarabun"/>
                <a:ea typeface="Sarabun"/>
                <a:cs typeface="Sarabun"/>
                <a:sym typeface="Sarabun"/>
              </a:rPr>
              <a:t>อบรมสารบรรณอิเล็กทรอนิกส์</a:t>
            </a:r>
            <a:endParaRPr sz="6000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55" name="Google Shape;55;p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4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20 มี.ค. 68</a:t>
            </a:r>
            <a:endParaRPr sz="34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0"/>
          <p:cNvSpPr txBox="1"/>
          <p:nvPr>
            <p:ph type="title"/>
          </p:nvPr>
        </p:nvSpPr>
        <p:spPr>
          <a:xfrm>
            <a:off x="183650" y="114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ร่างบันทึกข้อความเพื่อให้ ผอ. หรือ คณบดีลงนาม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109" name="Google Shape;109;p10"/>
          <p:cNvSpPr txBox="1"/>
          <p:nvPr>
            <p:ph idx="1" type="body"/>
          </p:nvPr>
        </p:nvSpPr>
        <p:spPr>
          <a:xfrm>
            <a:off x="311700" y="9710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4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เปิดไฟล์ตัวอย่าง 1.doc</a:t>
            </a:r>
            <a:endParaRPr sz="24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arabun"/>
              <a:buAutoNum type="arabicPeriod"/>
            </a:pPr>
            <a:r>
              <a:rPr lang="en" sz="24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สร้างหนังสือภายใน</a:t>
            </a:r>
            <a:endParaRPr sz="24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arabun"/>
              <a:buAutoNum type="arabicPeriod"/>
            </a:pPr>
            <a:r>
              <a:rPr lang="en" sz="24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เลือกหน่วยงานที่ส่งถึง เนื้อหาบันทึกข้อความ Copy จากไฟล์ตัวอย่าง แล้วบันทึก</a:t>
            </a:r>
            <a:endParaRPr sz="24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arabun"/>
              <a:buAutoNum type="arabicPeriod"/>
            </a:pPr>
            <a:r>
              <a:rPr lang="en" sz="24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ร่างหนังสือ เลือกเล่มทะเบียนส่งภายใน รูปแบบบันทึกข้อความ ผู้ลงนามเป็นผอ.หรือคณบดี</a:t>
            </a:r>
            <a:endParaRPr sz="24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arabun"/>
              <a:buAutoNum type="arabicPeriod"/>
            </a:pPr>
            <a:r>
              <a:rPr lang="en" sz="24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ตรวจสอบไฟล์ Word ที่ระบบสร้างให้ กดบันทึก แล้วปิดไฟล์ Word</a:t>
            </a:r>
            <a:endParaRPr sz="24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arabun"/>
              <a:buAutoNum type="arabicPeriod"/>
            </a:pPr>
            <a:r>
              <a:rPr lang="en" sz="24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กดบันทึก เสร็จขั้นตอนการร่างหนังสือ</a:t>
            </a:r>
            <a:endParaRPr sz="24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1"/>
          <p:cNvSpPr txBox="1"/>
          <p:nvPr>
            <p:ph type="title"/>
          </p:nvPr>
        </p:nvSpPr>
        <p:spPr>
          <a:xfrm>
            <a:off x="183650" y="114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20">
                <a:latin typeface="Sarabun"/>
                <a:ea typeface="Sarabun"/>
                <a:cs typeface="Sarabun"/>
                <a:sym typeface="Sarabun"/>
              </a:rPr>
              <a:t>ข้อพิจารณาเพิ่มเติม</a:t>
            </a:r>
            <a:endParaRPr b="1" sz="2820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115" name="Google Shape;115;p11"/>
          <p:cNvSpPr txBox="1"/>
          <p:nvPr>
            <p:ph idx="1" type="body"/>
          </p:nvPr>
        </p:nvSpPr>
        <p:spPr>
          <a:xfrm>
            <a:off x="258350" y="98172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การตั้งชื่อเรื่อง ควรตั้งให้สื่อถึงเนื้อหาสำคัญในหนังสือ เพื่อให้ง่ายต่อการค้นหาย้อนหลัง</a:t>
            </a:r>
            <a:endParaRPr b="1" sz="2600">
              <a:latin typeface="Sarabun"/>
              <a:ea typeface="Sarabun"/>
              <a:cs typeface="Sarabun"/>
              <a:sym typeface="Sarabun"/>
            </a:endParaRPr>
          </a:p>
        </p:txBody>
      </p:sp>
      <p:pic>
        <p:nvPicPr>
          <p:cNvPr id="116" name="Google Shape;116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9250" y="1767225"/>
            <a:ext cx="7623852" cy="2757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1"/>
          <p:cNvSpPr/>
          <p:nvPr/>
        </p:nvSpPr>
        <p:spPr>
          <a:xfrm>
            <a:off x="7638633" y="2463700"/>
            <a:ext cx="1140308" cy="122024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00"/>
                </a:solidFill>
                <a:latin typeface="Arial"/>
              </a:rPr>
              <a:t>x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2"/>
          <p:cNvSpPr txBox="1"/>
          <p:nvPr>
            <p:ph type="title"/>
          </p:nvPr>
        </p:nvSpPr>
        <p:spPr>
          <a:xfrm>
            <a:off x="183650" y="114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20">
                <a:latin typeface="Sarabun"/>
                <a:ea typeface="Sarabun"/>
                <a:cs typeface="Sarabun"/>
                <a:sym typeface="Sarabun"/>
              </a:rPr>
              <a:t>ข้อพิจารณาเพิ่มเติม</a:t>
            </a:r>
            <a:endParaRPr b="1" sz="2820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123" name="Google Shape;123;p12"/>
          <p:cNvSpPr txBox="1"/>
          <p:nvPr>
            <p:ph idx="1" type="body"/>
          </p:nvPr>
        </p:nvSpPr>
        <p:spPr>
          <a:xfrm>
            <a:off x="258350" y="98172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หากต้องการส่งหนังสือผ่านระบบสารบรรณฯ เท่านั้น ให้ผู้ร่างหนังสือ คลิก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เป็นเอกสารอิเล็กทรอนิกส์ (ไม่ส่งฉบับจริง)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ด้วย เพื่อให้หน่วยงานปลายทางสามารถรับหนังสือได้เลย ไม่ต้องรอหนังสือตัวจริง (กระดาษ) ส่งมา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b="1" sz="2600">
              <a:latin typeface="Sarabun"/>
              <a:ea typeface="Sarabun"/>
              <a:cs typeface="Sarabun"/>
              <a:sym typeface="Sarabun"/>
            </a:endParaRPr>
          </a:p>
        </p:txBody>
      </p:sp>
      <p:pic>
        <p:nvPicPr>
          <p:cNvPr id="124" name="Google Shape;124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33525" y="2571738"/>
            <a:ext cx="6076950" cy="1038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3"/>
          <p:cNvSpPr txBox="1"/>
          <p:nvPr>
            <p:ph type="title"/>
          </p:nvPr>
        </p:nvSpPr>
        <p:spPr>
          <a:xfrm>
            <a:off x="183650" y="114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20">
                <a:latin typeface="Sarabun"/>
                <a:ea typeface="Sarabun"/>
                <a:cs typeface="Sarabun"/>
                <a:sym typeface="Sarabun"/>
              </a:rPr>
              <a:t>ข้อพิจารณาเพิ่มเติม</a:t>
            </a:r>
            <a:endParaRPr b="1" sz="2820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130" name="Google Shape;130;p13"/>
          <p:cNvSpPr txBox="1"/>
          <p:nvPr>
            <p:ph idx="1" type="body"/>
          </p:nvPr>
        </p:nvSpPr>
        <p:spPr>
          <a:xfrm>
            <a:off x="258350" y="98172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ในกรณีมีการแต่งตั้งรักษาราชการ หรือปฏิบัติการแทน ให้เปลี่ยนเฉพาะผู้ลงนาม เป็นรักษาราชการ หรือปฏิบัติการแทน เท่านั้น 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b="1" sz="2600">
              <a:latin typeface="Sarabun"/>
              <a:ea typeface="Sarabun"/>
              <a:cs typeface="Sarabun"/>
              <a:sym typeface="Sarabun"/>
            </a:endParaRPr>
          </a:p>
        </p:txBody>
      </p:sp>
      <p:pic>
        <p:nvPicPr>
          <p:cNvPr id="131" name="Google Shape;131;p13"/>
          <p:cNvPicPr preferRelativeResize="0"/>
          <p:nvPr/>
        </p:nvPicPr>
        <p:blipFill rotWithShape="1">
          <a:blip r:embed="rId3">
            <a:alphaModFix/>
          </a:blip>
          <a:srcRect b="11496" l="0" r="0" t="0"/>
          <a:stretch/>
        </p:blipFill>
        <p:spPr>
          <a:xfrm>
            <a:off x="623675" y="2571750"/>
            <a:ext cx="7789949" cy="1819900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13"/>
          <p:cNvSpPr/>
          <p:nvPr/>
        </p:nvSpPr>
        <p:spPr>
          <a:xfrm>
            <a:off x="704300" y="2518400"/>
            <a:ext cx="4727400" cy="1184400"/>
          </a:xfrm>
          <a:prstGeom prst="roundRect">
            <a:avLst>
              <a:gd fmla="val 16667" name="adj"/>
            </a:avLst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4"/>
          <p:cNvSpPr txBox="1"/>
          <p:nvPr>
            <p:ph type="title"/>
          </p:nvPr>
        </p:nvSpPr>
        <p:spPr>
          <a:xfrm>
            <a:off x="183650" y="114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แฟ้มเก็บหนังสือ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138" name="Google Shape;138;p14"/>
          <p:cNvSpPr txBox="1"/>
          <p:nvPr>
            <p:ph idx="1" type="body"/>
          </p:nvPr>
        </p:nvSpPr>
        <p:spPr>
          <a:xfrm>
            <a:off x="311700" y="9710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ทำไมต้องสร้างแฟ้มเก็บหนังสือ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เพื่อแยกเรื่อง ตามงานหรือภารกิจที่เราต้องการ หรือเก็บเรื่องที่สำคัญ 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เพื่อให้ดูเรื่องที่ทำการ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ปิดเรื่อง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ได้ โดยไม่ต้องค้นหา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แฟ้มหนังสือจะแยกตาม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บทบาท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* การปิดเรื่อง คือ การซ่อนหนังสือไม่ให้แสดงในระบบ แต่ยังสามารถค้นหาได้ จะใช้ก็ต่อเมื่อเรื่องนั้นได้ดำเนินเสร็จสิ้นเรียบร้อย หรือเป็นเรื่องที่ผิดพลาดและต้องการซ่อนจากระบบ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5"/>
          <p:cNvSpPr txBox="1"/>
          <p:nvPr>
            <p:ph type="title"/>
          </p:nvPr>
        </p:nvSpPr>
        <p:spPr>
          <a:xfrm>
            <a:off x="183650" y="114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การสร้างแฟ้มเก็บหนังสือ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144" name="Google Shape;144;p15"/>
          <p:cNvSpPr txBox="1"/>
          <p:nvPr>
            <p:ph idx="1" type="body"/>
          </p:nvPr>
        </p:nvSpPr>
        <p:spPr>
          <a:xfrm>
            <a:off x="311700" y="9710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ไปที่เมนู โปรแกรมอื่นๆ &gt; บันทึกข้อมูลแฟ้มหนังสือ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คลิก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เพิ่ม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เพื่อสร้างแฟ้ม ใส่ชื่อแฟ้มที่ต้องการ &gt; บันทึก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เลือก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แสดงในหน้าแรกของระบบ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600"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sz="2600">
              <a:latin typeface="Sarabun"/>
              <a:ea typeface="Sarabun"/>
              <a:cs typeface="Sarabun"/>
              <a:sym typeface="Sarabun"/>
            </a:endParaRPr>
          </a:p>
        </p:txBody>
      </p:sp>
      <p:pic>
        <p:nvPicPr>
          <p:cNvPr id="145" name="Google Shape;145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77600" y="2372219"/>
            <a:ext cx="4926650" cy="23267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6"/>
          <p:cNvSpPr txBox="1"/>
          <p:nvPr>
            <p:ph type="title"/>
          </p:nvPr>
        </p:nvSpPr>
        <p:spPr>
          <a:xfrm>
            <a:off x="183650" y="114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นำเรื่องเข้าแฟ้มเก็บหนังสือ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151" name="Google Shape;151;p16"/>
          <p:cNvSpPr txBox="1"/>
          <p:nvPr>
            <p:ph idx="1" type="body"/>
          </p:nvPr>
        </p:nvSpPr>
        <p:spPr>
          <a:xfrm>
            <a:off x="311700" y="9710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เปิดเรื่อง บันทึกข้อความ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	พิจารณาลงนามคำสั่งแต่งตั้งคณะกรรมการดำเนินโครงการฝึกอบรมการใช้งานเครื่องมือบูรณาการข้อมูล BI สำหรับผู้เชี่ยวชาญข้อมูลเฉพาะทาง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คลิก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นำเข้าแฟ้ม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เลือก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แฟ้มที่ต้องการนำเข้า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600"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sz="2600"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7"/>
          <p:cNvSpPr txBox="1"/>
          <p:nvPr>
            <p:ph type="title"/>
          </p:nvPr>
        </p:nvSpPr>
        <p:spPr>
          <a:xfrm>
            <a:off x="183650" y="114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การส่งหนังสือ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157" name="Google Shape;157;p17"/>
          <p:cNvSpPr txBox="1"/>
          <p:nvPr>
            <p:ph idx="1" type="body"/>
          </p:nvPr>
        </p:nvSpPr>
        <p:spPr>
          <a:xfrm>
            <a:off x="311700" y="9710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การส่งหนังสือภายในมหาวิทยาลัย สามารถแบ่งผู้รับได้เป็น 3 ประเภท ดังนี้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หน่วยงาน เป็นการส่งไปยังสารบรรณของหน่วยงานนั้นๆ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บุคคล เป็นการส่งโดยระบุตัวบุคคลผู้รับหนังสือ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กลุ่ม เป็นการส่งไปยังกลุ่มของบุคลากร ในแต่ละหน่วยงาน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600"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sz="2600"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8"/>
          <p:cNvSpPr txBox="1"/>
          <p:nvPr>
            <p:ph type="title"/>
          </p:nvPr>
        </p:nvSpPr>
        <p:spPr>
          <a:xfrm>
            <a:off x="183650" y="114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ลองสำรวจกลุ่ม 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163" name="Google Shape;163;p18"/>
          <p:cNvSpPr txBox="1"/>
          <p:nvPr>
            <p:ph idx="1" type="body"/>
          </p:nvPr>
        </p:nvSpPr>
        <p:spPr>
          <a:xfrm>
            <a:off x="311700" y="9710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กลุ่มของแต่ละหน่วยงาน ทาง Admin ของ สวส. จะเป็นผู้รับผิดขอบในการอัพเดตบุคลากร ตามที่หน่วยงานแจ้งข้อมูลมา สามารถแจ้งผ่านอีเมล </a:t>
            </a:r>
            <a:r>
              <a:rPr lang="en" sz="2600" u="sng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software@rmutp.ac.th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เปิดเรื่อง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บันทึกข้อความ ที่สร้างไว้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คลิก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ส่งหนังสือ 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แล้วไปที่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เลือกกลุ่ม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สำรวจรายชื่อบุคลากรในหน่วยงาน</a:t>
            </a:r>
            <a:r>
              <a:rPr b="1" lang="en" sz="2600">
                <a:latin typeface="Sarabun"/>
                <a:ea typeface="Sarabun"/>
                <a:cs typeface="Sarabun"/>
                <a:sym typeface="Sarabun"/>
              </a:rPr>
              <a:t> </a:t>
            </a:r>
            <a:endParaRPr b="1" sz="2600"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sz="2600">
              <a:latin typeface="Sarabun"/>
              <a:ea typeface="Sarabun"/>
              <a:cs typeface="Sarabun"/>
              <a:sym typeface="Sarabun"/>
            </a:endParaRPr>
          </a:p>
        </p:txBody>
      </p:sp>
      <p:pic>
        <p:nvPicPr>
          <p:cNvPr id="164" name="Google Shape;164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30000" y="2086500"/>
            <a:ext cx="4274251" cy="2726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9"/>
          <p:cNvSpPr txBox="1"/>
          <p:nvPr>
            <p:ph type="title"/>
          </p:nvPr>
        </p:nvSpPr>
        <p:spPr>
          <a:xfrm>
            <a:off x="183650" y="114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ส่งหนังสือหาบุคคล (หัวหน้างาน) พร้อมเขียนคำสั่งการ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170" name="Google Shape;170;p19"/>
          <p:cNvSpPr txBox="1"/>
          <p:nvPr>
            <p:ph idx="1" type="body"/>
          </p:nvPr>
        </p:nvSpPr>
        <p:spPr>
          <a:xfrm>
            <a:off x="311700" y="9710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ในกรณีนี้ให้ส่งหาผู้เข้าอบรมที่อยู่หน่วยงานเดียวกัน หรือนั่งข้างๆ กัน 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เปิดเรื่อง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บันทึกข้อความที่สร้างไว้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คลิก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ส่งหนังสือ 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แล้วไปที่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เลือกบุคคล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เขียน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คำสั่งการ/ คำเสนอ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คลิก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ส่งหนังสือ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sz="2600"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20">
                <a:latin typeface="Sarabun"/>
                <a:ea typeface="Sarabun"/>
                <a:cs typeface="Sarabun"/>
                <a:sym typeface="Sarabun"/>
              </a:rPr>
              <a:t>เอกสารประกอบการอบรม</a:t>
            </a:r>
            <a:endParaRPr b="1" sz="2820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61" name="Google Shape;61;p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สไลด์การอบรม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highlight>
                  <a:srgbClr val="FFFFFF"/>
                </a:highlight>
                <a:latin typeface="Sarabun"/>
                <a:ea typeface="Sarabun"/>
                <a:cs typeface="Sarabun"/>
                <a:sym typeface="Sarabun"/>
              </a:rPr>
              <a:t>ไฟล์ประกอบการอบรม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en" sz="5200">
                <a:solidFill>
                  <a:schemeClr val="dk1"/>
                </a:solidFill>
                <a:highlight>
                  <a:srgbClr val="FFFFFF"/>
                </a:highlight>
                <a:latin typeface="Sarabun"/>
                <a:ea typeface="Sarabun"/>
                <a:cs typeface="Sarabun"/>
                <a:sym typeface="Sarabun"/>
              </a:rPr>
              <a:t>ดาวน์โหลดได้ที่ : https://bit.ly/4bBPGYx</a:t>
            </a:r>
            <a:endParaRPr sz="5200">
              <a:solidFill>
                <a:schemeClr val="dk1"/>
              </a:solidFill>
              <a:highlight>
                <a:srgbClr val="FFFFFF"/>
              </a:highlight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0"/>
          <p:cNvSpPr txBox="1"/>
          <p:nvPr>
            <p:ph type="title"/>
          </p:nvPr>
        </p:nvSpPr>
        <p:spPr>
          <a:xfrm>
            <a:off x="183650" y="114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ลองดึงกลับหนังสือที่ส่งไป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176" name="Google Shape;176;p20"/>
          <p:cNvSpPr txBox="1"/>
          <p:nvPr>
            <p:ph idx="1" type="body"/>
          </p:nvPr>
        </p:nvSpPr>
        <p:spPr>
          <a:xfrm>
            <a:off x="311700" y="9710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การดึงหนังสือกลับ จะทำได้ต่อเมื่อผู้รับยังไม่ทำการลงรับหนังสือ โดยหนังสือที่ดึงกลับได้จะอยู่ในเมนู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ดำเนินการ &gt; ดึงกลับ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เมื่อดึงกลับมาได้แล้ว เรื่องจะอยู่ที่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ค้างส่ง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เปิดเรื่อง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บันทึกข้อความที่ส่งไป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คลิก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ดึงกลับ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เขียน หมายเหตุที่ดึงกลับ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sz="2600"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1"/>
          <p:cNvSpPr txBox="1"/>
          <p:nvPr>
            <p:ph type="title"/>
          </p:nvPr>
        </p:nvSpPr>
        <p:spPr>
          <a:xfrm>
            <a:off x="183650" y="114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แก้ไขหนังสือ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182" name="Google Shape;182;p21"/>
          <p:cNvSpPr txBox="1"/>
          <p:nvPr>
            <p:ph idx="1" type="body"/>
          </p:nvPr>
        </p:nvSpPr>
        <p:spPr>
          <a:xfrm>
            <a:off x="311700" y="971050"/>
            <a:ext cx="8520600" cy="351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9498"/>
              <a:buNone/>
            </a:pPr>
            <a:r>
              <a:rPr lang="en" sz="28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การแก้ไขหนังสือ สามารถทำได้ทั้งผู้ที่สร้างหนังสือ และรับหนังสือ</a:t>
            </a:r>
            <a:endParaRPr sz="28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065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AutoNum type="arabicPeriod"/>
            </a:pPr>
            <a:r>
              <a:rPr lang="en" sz="28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เปิดเรื่อง </a:t>
            </a:r>
            <a:r>
              <a:rPr b="1" lang="en" sz="28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บันทึกข้อความที่ดึงกลับมา</a:t>
            </a:r>
            <a:endParaRPr b="1" sz="28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06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AutoNum type="arabicPeriod"/>
            </a:pPr>
            <a:r>
              <a:rPr lang="en" sz="28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ลบไฟล์รอลงนาม</a:t>
            </a:r>
            <a:endParaRPr sz="28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06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AutoNum type="arabicPeriod"/>
            </a:pPr>
            <a:r>
              <a:rPr lang="en" sz="28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คลิก</a:t>
            </a:r>
            <a:r>
              <a:rPr b="1" lang="en" sz="28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แก้ไขหนังสือ </a:t>
            </a:r>
            <a:r>
              <a:rPr lang="en" sz="28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ทำการแก้ไขเนื้อหา ทำการบันทึก</a:t>
            </a:r>
            <a:endParaRPr sz="28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06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AutoNum type="arabicPeriod"/>
            </a:pPr>
            <a:r>
              <a:rPr lang="en" sz="28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คลิก</a:t>
            </a:r>
            <a:r>
              <a:rPr b="1" lang="en" sz="28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ร่างหนังสือ </a:t>
            </a:r>
            <a:r>
              <a:rPr lang="en" sz="28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ผู้ลงนาม เปลี่ยนเป็น</a:t>
            </a:r>
            <a:r>
              <a:rPr b="1" lang="en" sz="28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รักษาราชการแทน</a:t>
            </a:r>
            <a:endParaRPr b="1" sz="28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06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AutoNum type="arabicPeriod"/>
            </a:pPr>
            <a:r>
              <a:rPr lang="en" sz="28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บันทึกไฟล์ Word แล้วบันทึกเรื่อง</a:t>
            </a:r>
            <a:endParaRPr sz="28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06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AutoNum type="arabicPeriod"/>
            </a:pPr>
            <a:r>
              <a:rPr lang="en" sz="28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ส่งไปหัวหน้างาน เพื่อส่งหนังสือไปยังสารบรรณ</a:t>
            </a:r>
            <a:endParaRPr sz="28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74844"/>
              <a:buNone/>
            </a:pPr>
            <a:r>
              <a:t/>
            </a:r>
            <a:endParaRPr sz="2600"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2"/>
          <p:cNvSpPr txBox="1"/>
          <p:nvPr>
            <p:ph type="title"/>
          </p:nvPr>
        </p:nvSpPr>
        <p:spPr>
          <a:xfrm>
            <a:off x="183650" y="114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ร่างหนังสือคำสั่งหน่วยงาน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188" name="Google Shape;188;p22"/>
          <p:cNvSpPr txBox="1"/>
          <p:nvPr/>
        </p:nvSpPr>
        <p:spPr>
          <a:xfrm>
            <a:off x="356850" y="917700"/>
            <a:ext cx="8430300" cy="303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en" sz="2600" u="none" cap="none" strike="noStrike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เปิดไฟล์ตัวอย่าง 2.doc</a:t>
            </a:r>
            <a:endParaRPr b="1" i="0" sz="2600" u="none" cap="none" strike="noStrike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b="0" i="0" lang="en" sz="2600" u="none" cap="none" strike="noStrike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สร้างหนังสือภายใน รูปแบบ คำสั่ง</a:t>
            </a:r>
            <a:endParaRPr b="0" i="0" sz="2600" u="none" cap="none" strike="noStrike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b="0" i="0" lang="en" sz="2600" u="none" cap="none" strike="noStrike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เนื้อหาคำสั่ง Copy จากไฟล์ตัวอย่าง แล้วบันทึก</a:t>
            </a:r>
            <a:endParaRPr b="0" i="0" sz="2600" u="none" cap="none" strike="noStrike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b="0" i="0" lang="en" sz="2600" u="none" cap="none" strike="noStrike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ร่างหนังสือ เลือกเล่มทะเบียนคำสั่ง รูปแบบคำสั่งหน่วยงาน ผู้ลงนาม ผอ./คณบดี</a:t>
            </a:r>
            <a:endParaRPr b="0" i="0" sz="2600" u="none" cap="none" strike="noStrike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b="0" i="0" lang="en" sz="2600" u="none" cap="none" strike="noStrike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ตรวจสอบไฟล์ Word ที่ระบบสร้างให้ กดบันทึก แล้วปิดไฟล์ Word</a:t>
            </a:r>
            <a:endParaRPr b="0" i="0" sz="2600" u="none" cap="none" strike="noStrike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b="0" i="0" lang="en" sz="2600" u="none" cap="none" strike="noStrike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กดบันทึก เสร็จขั้นตอนการร่างหนังสือคำสั่ง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3"/>
          <p:cNvSpPr txBox="1"/>
          <p:nvPr>
            <p:ph type="title"/>
          </p:nvPr>
        </p:nvSpPr>
        <p:spPr>
          <a:xfrm>
            <a:off x="183650" y="114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ร่างหนังสือประกาศหน่วยงาน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194" name="Google Shape;194;p23"/>
          <p:cNvSpPr txBox="1"/>
          <p:nvPr/>
        </p:nvSpPr>
        <p:spPr>
          <a:xfrm>
            <a:off x="228800" y="981750"/>
            <a:ext cx="8430300" cy="303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en" sz="2600" u="none" cap="none" strike="noStrike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เปิดไฟล์ตัวอย่าง 4.doc</a:t>
            </a:r>
            <a:endParaRPr b="1" i="0" sz="2600" u="none" cap="none" strike="noStrike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b="0" i="0" lang="en" sz="2600" u="none" cap="none" strike="noStrike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สร้างหนังสือภายใน รูปแบบเป็น </a:t>
            </a:r>
            <a:r>
              <a:rPr b="1" i="0" lang="en" sz="2600" u="none" cap="none" strike="noStrike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ประกาศ</a:t>
            </a:r>
            <a:endParaRPr b="1" i="0" sz="2600" u="none" cap="none" strike="noStrike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b="0" i="0" lang="en" sz="2600" u="none" cap="none" strike="noStrike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เนื้อหาคำสั่ง Copy จากไฟล์ตัวอย่าง แล้วบันทึก</a:t>
            </a:r>
            <a:endParaRPr b="0" i="0" sz="2600" u="none" cap="none" strike="noStrike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b="0" i="0" lang="en" sz="2600" u="none" cap="none" strike="noStrike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ร่างหนังสือ เลือกเล่ม</a:t>
            </a:r>
            <a:r>
              <a:rPr b="1" i="0" lang="en" sz="2600" u="none" cap="none" strike="noStrike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ทะเบียนประกาศ</a:t>
            </a:r>
            <a:r>
              <a:rPr b="0" i="0" lang="en" sz="2600" u="none" cap="none" strike="noStrike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รูปแบบ</a:t>
            </a:r>
            <a:r>
              <a:rPr b="1" i="0" lang="en" sz="2600" u="none" cap="none" strike="noStrike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คำสั่งหน่วยงาน</a:t>
            </a:r>
            <a:r>
              <a:rPr b="0" i="0" lang="en" sz="2600" u="none" cap="none" strike="noStrike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ผู้ลงนาม </a:t>
            </a:r>
            <a:r>
              <a:rPr b="1" i="0" lang="en" sz="2600" u="none" cap="none" strike="noStrike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ผอ./คณบดี</a:t>
            </a:r>
            <a:endParaRPr b="1" i="0" sz="2600" u="none" cap="none" strike="noStrike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b="0" i="0" lang="en" sz="2600" u="none" cap="none" strike="noStrike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ตรวจสอบไฟล์ Word ที่ระบบสร้างให้ กดบันทึก แล้วปิดไฟล์ Word</a:t>
            </a:r>
            <a:endParaRPr b="0" i="0" sz="2600" u="none" cap="none" strike="noStrike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b="0" i="0" lang="en" sz="2600" u="none" cap="none" strike="noStrike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กดบันทึก เสร็จขั้นตอนการร่างหนังสือประกาศหน่วยงาน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4"/>
          <p:cNvSpPr txBox="1"/>
          <p:nvPr>
            <p:ph type="title"/>
          </p:nvPr>
        </p:nvSpPr>
        <p:spPr>
          <a:xfrm>
            <a:off x="183650" y="114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20">
                <a:latin typeface="Sarabun"/>
                <a:ea typeface="Sarabun"/>
                <a:cs typeface="Sarabun"/>
                <a:sym typeface="Sarabun"/>
              </a:rPr>
              <a:t>การแนบลงนาม</a:t>
            </a:r>
            <a:endParaRPr b="1" sz="2820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200" name="Google Shape;200;p24"/>
          <p:cNvSpPr txBox="1"/>
          <p:nvPr>
            <p:ph idx="1" type="body"/>
          </p:nvPr>
        </p:nvSpPr>
        <p:spPr>
          <a:xfrm>
            <a:off x="311700" y="9710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การแนบลงนาม เป็นการรวมหนังสือที่ต้องลงนามและมีความเกี่ยวข้องกันไว้แล้วส่งและเสนอลงนามพร้อมกัน โดยมีหลักการดังนี้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เปิดเรื่องที่จะเป็นหนังสือหลัก (บันทึกข้อความ xxx)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จากนั้นไปที่เมนูแนบลงนาม เลือกเรื่องที่จะแบบลงนาม (คำสั่ง, ประกาศ)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ทำการส่งหนังสือ หรือเสนอลงนาม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*แอพสารบรรณ ไม่รองรับการลงนามในหนังสือแนบลงนาม ต้องใช้ผ่าน Chrome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b="1" sz="2600">
              <a:highlight>
                <a:schemeClr val="dk1"/>
              </a:highlight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5"/>
          <p:cNvSpPr txBox="1"/>
          <p:nvPr>
            <p:ph type="title"/>
          </p:nvPr>
        </p:nvSpPr>
        <p:spPr>
          <a:xfrm>
            <a:off x="183650" y="114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20">
                <a:latin typeface="Sarabun"/>
                <a:ea typeface="Sarabun"/>
                <a:cs typeface="Sarabun"/>
                <a:sym typeface="Sarabun"/>
              </a:rPr>
              <a:t>สารรบรรณรับหนังสือ</a:t>
            </a:r>
            <a:endParaRPr b="1" sz="2820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206" name="Google Shape;206;p25"/>
          <p:cNvSpPr txBox="1"/>
          <p:nvPr>
            <p:ph idx="1" type="body"/>
          </p:nvPr>
        </p:nvSpPr>
        <p:spPr>
          <a:xfrm>
            <a:off x="311700" y="9710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สารบรรณต้องทำการลงรับหนังสือก่อน จึงจะสามารถส่งต่อ หรือเสนอลงนาม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เปิดเรื่องที่จะเป็นหนังสือหลัก (บันทึกข้อความ xxx)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จากนั้นไปที่เมนูแนบลงนาม เลือกเรื่องที่จะแบบลงนาม (คำสั่ง, ประกาศ)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ทำการส่งหนังสือ หรือเสนอลงนาม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*แอพสารบรรณ ไม่รองรับการลงนามในหนังสือแนบลงนาม ต้องใช้ผ่าน Chrome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b="1" sz="2600">
              <a:highlight>
                <a:schemeClr val="dk1"/>
              </a:highlight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การลงนามหนังสือ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212" name="Google Shape;212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ผู้ที่สามารถลงนามหนังสือในระบบสารบรรณอิเล็กทรอนิกส์ได้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อธิการบดี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รองอธิการบดี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ผู้ช่วยอธิการบดีที่ได้รับมอบหมาย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คณบดี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ผู้อำนวยการกอง/สถาบัน/สำนัก/วิทยาลัย/ศูนย์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รักษาราชการแทน/ปฏิบัติราชการแทน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การเตรียมความพร้อมก่อนการลงนาม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218" name="Google Shape;218;p27"/>
          <p:cNvSpPr txBox="1"/>
          <p:nvPr>
            <p:ph idx="1" type="body"/>
          </p:nvPr>
        </p:nvSpPr>
        <p:spPr>
          <a:xfrm>
            <a:off x="311700" y="1152475"/>
            <a:ext cx="8520600" cy="3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55000" lnSpcReduction="20000"/>
          </a:bodyPr>
          <a:lstStyle/>
          <a:p>
            <a:pPr indent="-39274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Char char="●"/>
            </a:pPr>
            <a:r>
              <a:rPr lang="en" sz="47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หน่วยงานต้องส่งลายเซ็นผู้บริหารมาให้ Admin อัพโหลดเข้าระบบสารบรรณฯ</a:t>
            </a:r>
            <a:endParaRPr sz="47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274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Char char="●"/>
            </a:pPr>
            <a:r>
              <a:rPr lang="en" sz="47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Admin  เพิ่มบทบาทผู้บริหาร ลายเซ็น และส่งรหัสลงนาม(ตั้งต้น)ให้</a:t>
            </a:r>
            <a:endParaRPr sz="47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274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Char char="●"/>
            </a:pPr>
            <a:r>
              <a:rPr lang="en" sz="47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ผู้บริหารเข้าระบบสารบรรณฯ ทำการตั้งค่ารหัสลงนามใหม่</a:t>
            </a:r>
            <a:endParaRPr sz="47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69632"/>
              <a:buNone/>
            </a:pPr>
            <a:r>
              <a:rPr lang="en" sz="47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ในกรณีมีการรักษาราชการแทน หน่วยงานจะต้องแจ้งสำนักฯ ดังนี้</a:t>
            </a:r>
            <a:endParaRPr sz="47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2747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Char char="●"/>
            </a:pPr>
            <a:r>
              <a:rPr lang="en" sz="47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ชื่อผู้รักษาราชการแทน</a:t>
            </a:r>
            <a:endParaRPr sz="47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274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Char char="●"/>
            </a:pPr>
            <a:r>
              <a:rPr lang="en" sz="47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ระยะเวลาที่รักษาราชการ</a:t>
            </a:r>
            <a:endParaRPr sz="47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69632"/>
              <a:buNone/>
            </a:pPr>
            <a:r>
              <a:rPr lang="en" sz="47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ช่องทาง อีเมล: </a:t>
            </a:r>
            <a:r>
              <a:rPr lang="en" sz="4700" u="sng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software@rmutp.ac.th</a:t>
            </a:r>
            <a:r>
              <a:rPr lang="en" sz="47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</a:t>
            </a:r>
            <a:endParaRPr sz="47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181818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การเปลี่ยนรหัสลงนาม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224" name="Google Shape;224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ล็อกอินเข้าระบบสารบรรณฯ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คลิก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ตั้งค่า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ด้านล่ายซ้ายมือ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คลิก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เปลี่ยนรหัสผ่านใบรับรอง Certificate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ในช่องรหัสผ่านเก่า ในรหัสผ่านที่สำนักฯ ส่งให้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ใส่รหัสลงนาม ใน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ช่องรหัสผ่านใหม่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คลิก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บันทึก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9"/>
          <p:cNvSpPr txBox="1"/>
          <p:nvPr>
            <p:ph type="title"/>
          </p:nvPr>
        </p:nvSpPr>
        <p:spPr>
          <a:xfrm>
            <a:off x="269000" y="3169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การลงนามหนังสือ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230" name="Google Shape;230;p29"/>
          <p:cNvSpPr txBox="1"/>
          <p:nvPr>
            <p:ph idx="1" type="body"/>
          </p:nvPr>
        </p:nvSpPr>
        <p:spPr>
          <a:xfrm>
            <a:off x="269000" y="11631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เข้าระบบสารบรรณอิเล็กทรอนิกส์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ไปที่เมนู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ค้างส่ง &gt; รอลงนาม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คลิกเรื่องที่จะลงนาม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ใส่รหัสลงนาม และข้อความสั่งการ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20">
                <a:latin typeface="Sarabun"/>
                <a:ea typeface="Sarabun"/>
                <a:cs typeface="Sarabun"/>
                <a:sym typeface="Sarabun"/>
              </a:rPr>
              <a:t>หัวข้อการอบรม</a:t>
            </a:r>
            <a:endParaRPr b="1" sz="2820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67" name="Google Shape;67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การเตรียมความพร้อมเพื่อใช้งานระบบ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highlight>
                  <a:srgbClr val="FFFFFF"/>
                </a:highlight>
                <a:latin typeface="Sarabun"/>
                <a:ea typeface="Sarabun"/>
                <a:cs typeface="Sarabun"/>
                <a:sym typeface="Sarabun"/>
              </a:rPr>
              <a:t>การสร้างหนังสือแบบต่าง ๆ เพื่อเสนอลงนาม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highlight>
                  <a:srgbClr val="FFFFFF"/>
                </a:highlight>
                <a:latin typeface="Sarabun"/>
                <a:ea typeface="Sarabun"/>
                <a:cs typeface="Sarabun"/>
                <a:sym typeface="Sarabun"/>
              </a:rPr>
              <a:t>การจัดการหนังสือ (ส่ง, รับ, แก้ไข, ดึงกลับ, ปิดเรื่อง, คืนเรื่อง, ยกเลิก, อ้างถึง, นำเข้าแฟ้ม)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highlight>
                  <a:srgbClr val="FFFFFF"/>
                </a:highlight>
                <a:latin typeface="Sarabun"/>
                <a:ea typeface="Sarabun"/>
                <a:cs typeface="Sarabun"/>
                <a:sym typeface="Sarabun"/>
              </a:rPr>
              <a:t>การเสนอลงนามหนังสือ และสั่งการ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highlight>
                  <a:srgbClr val="FFFFFF"/>
                </a:highlight>
                <a:latin typeface="Sarabun"/>
                <a:ea typeface="Sarabun"/>
                <a:cs typeface="Sarabun"/>
                <a:sym typeface="Sarabun"/>
              </a:rPr>
              <a:t>การค้นหาหนังสือ</a:t>
            </a:r>
            <a:endParaRPr sz="2600">
              <a:solidFill>
                <a:schemeClr val="dk1"/>
              </a:solidFill>
              <a:highlight>
                <a:srgbClr val="FFFFFF"/>
              </a:highlight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highlight>
                  <a:srgbClr val="FFFFFF"/>
                </a:highlight>
                <a:latin typeface="Sarabun"/>
                <a:ea typeface="Sarabun"/>
                <a:cs typeface="Sarabun"/>
                <a:sym typeface="Sarabun"/>
              </a:rPr>
              <a:t>การจองเลขที่หนังสือ</a:t>
            </a:r>
            <a:endParaRPr sz="2600">
              <a:solidFill>
                <a:schemeClr val="dk1"/>
              </a:solidFill>
              <a:highlight>
                <a:srgbClr val="FFFFFF"/>
              </a:highlight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0"/>
          <p:cNvSpPr txBox="1"/>
          <p:nvPr>
            <p:ph type="title"/>
          </p:nvPr>
        </p:nvSpPr>
        <p:spPr>
          <a:xfrm>
            <a:off x="311700" y="1782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การแก้ไขหนังสือที่รอลงนาม ทำได้ 2 วิธี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236" name="Google Shape;236;p30"/>
          <p:cNvSpPr txBox="1"/>
          <p:nvPr>
            <p:ph idx="1" type="body"/>
          </p:nvPr>
        </p:nvSpPr>
        <p:spPr>
          <a:xfrm>
            <a:off x="269000" y="11631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วิธีที่ 1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สารบรรณ คลิก ยกเลิกหนังสือ เรื่องนั้นจะถูกปิดเรื่องและซ่อนไป ต้องทำเรื่องใหม่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วิธีที่ 2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ผู้บริหาร คลิก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ยกเลิกการลงนาม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เรื่องนั้นจะคืนกลับมาที่ค้างส่ง หรือ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ผู้บริหาร คลิก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กลับไปแก้ไขหนังสือ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พร้อมระบุจุดที่ต้องแก้ไข เรื่องนั้นจะคืนกลับมาที่ค้างส่ง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จากนั้น สารบรรณ ทำการแก้ไขหนังสือ แล้วเสนอลงนามใหม่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1"/>
          <p:cNvSpPr txBox="1"/>
          <p:nvPr>
            <p:ph type="title"/>
          </p:nvPr>
        </p:nvSpPr>
        <p:spPr>
          <a:xfrm>
            <a:off x="311700" y="1782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ลองแก้ไขเรื่องระหว่างรอลงนาม 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242" name="Google Shape;242;p31"/>
          <p:cNvSpPr txBox="1"/>
          <p:nvPr>
            <p:ph idx="1" type="body"/>
          </p:nvPr>
        </p:nvSpPr>
        <p:spPr>
          <a:xfrm>
            <a:off x="269000" y="11631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ใช้บทบาทผู้บริหาร ไปที่เมนู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รอลงนาม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เปิดเรื่อง บันทึกข้อความ 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คลิก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กลับไปแก้ไขหนังสือ 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แล้วใส่หมายเหตุ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เปลี่ยนผู้ลงนามเป็นรักษาราชการแทน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ใช้บทบาทสารบรรณ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แก้ไขเรื่อง ลบหนังสือลงนาม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และ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ร่างหนังสือลงนามใหม่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เสนอลงนามใหม่อีกครั้ง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ใช้บทบาทผู้บริหาร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ลงนามหนังสือ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2"/>
          <p:cNvSpPr txBox="1"/>
          <p:nvPr>
            <p:ph type="title"/>
          </p:nvPr>
        </p:nvSpPr>
        <p:spPr>
          <a:xfrm>
            <a:off x="311700" y="1782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20">
                <a:latin typeface="Sarabun"/>
                <a:ea typeface="Sarabun"/>
                <a:cs typeface="Sarabun"/>
                <a:sym typeface="Sarabun"/>
              </a:rPr>
              <a:t>การแก้ไขหนังสือที่ลงนาม ทำอย่างไร</a:t>
            </a:r>
            <a:endParaRPr b="1" sz="2820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248" name="Google Shape;248;p32"/>
          <p:cNvSpPr txBox="1"/>
          <p:nvPr>
            <p:ph idx="1" type="body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วิธีการ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สารบรรณ ลบไฟล์เอกสารที่ลงนามแล้ว 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ทำการ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แก้ไขเรื่อง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แล้ว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ร่างเอกสารใหม่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ต้องเลือก </a:t>
            </a: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แก้ไขเนื้อหา template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 ในขั้นตอนการร่างหนังสือ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เสนอลงนามใหม่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249" name="Google Shape;249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0388" y="3588873"/>
            <a:ext cx="7683224" cy="109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การเวียนหนังสือ 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255" name="Google Shape;255;p33"/>
          <p:cNvSpPr txBox="1"/>
          <p:nvPr/>
        </p:nvSpPr>
        <p:spPr>
          <a:xfrm>
            <a:off x="575975" y="1540350"/>
            <a:ext cx="8256300" cy="178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en" sz="2600" u="none" cap="none" strike="noStrike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หนังสือเวียนคืออะไร</a:t>
            </a:r>
            <a:endParaRPr b="1" i="0" sz="2600" u="none" cap="none" strike="noStrike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b="0" i="0" lang="en" sz="2600" u="none" cap="none" strike="noStrike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หนังสือราชการที่มีข้อความเหมือนกัน ส่งไปถึงหน่วยงานต่าง ๆ ที่เกี่ยวข้องโดยมีรหัสตัว ว หน้าเลขทะเบียนหนังสือส่ง, ภาษาปากใช้ว่า จดหมายเวียน.</a:t>
            </a:r>
            <a:endParaRPr b="0" i="0" sz="2600" u="none" cap="none" strike="noStrike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b="0" i="0" lang="en" sz="2600" u="none" cap="none" strike="noStrike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หนังสือที่ผู้บังคับบัญชาเวียนแจ้งให้ผู้ใต้บังคับบัญชาได้รับทราบ หรือถือปฏิบัติ</a:t>
            </a: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การเวียนหนังสือ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pic>
        <p:nvPicPr>
          <p:cNvPr id="261" name="Google Shape;261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6650" y="1384450"/>
            <a:ext cx="8748675" cy="2754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การเวียนหนังสือ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267" name="Google Shape;267;p35"/>
          <p:cNvSpPr txBox="1"/>
          <p:nvPr>
            <p:ph idx="1" type="body"/>
          </p:nvPr>
        </p:nvSpPr>
        <p:spPr>
          <a:xfrm>
            <a:off x="269000" y="11631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4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แล้วเราจะทำการเวียนหนังสือให้ยุ่งยากไปทำไม ในเมื่อปกติิเราใช้วิธีการส่งก็ได้</a:t>
            </a:r>
            <a:endParaRPr sz="24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arabun"/>
              <a:buChar char="●"/>
            </a:pPr>
            <a:r>
              <a:rPr lang="en" sz="24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เพราะการส่ง หนังสือจะเข้ามารวมอยู่ที่รอรับ บุคลากรต้องรับหรือเปิดอ่านเยอะมาก</a:t>
            </a:r>
            <a:endParaRPr sz="24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arabun"/>
              <a:buChar char="●"/>
            </a:pPr>
            <a:r>
              <a:rPr lang="en" sz="24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จึงต้องแยกหนังสือเวียนออกจากหนังสืออื่นที่มีความสำคัญ</a:t>
            </a:r>
            <a:endParaRPr sz="24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arabun"/>
              <a:buChar char="●"/>
            </a:pPr>
            <a:r>
              <a:rPr lang="en" sz="24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หนังสือเวียนจะมีเมนูแยกออกมาต่างหาก</a:t>
            </a:r>
            <a:endParaRPr sz="24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arabun"/>
              <a:buChar char="●"/>
            </a:pPr>
            <a:r>
              <a:rPr lang="en" sz="24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ลดเวลาบุคลากรในการต้องอ่านหนังสือ เหลือเฉพาะหนังสือที่ต้องรับทราบหรือปฏิบัติ</a:t>
            </a:r>
            <a:endParaRPr sz="24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arabun"/>
              <a:buChar char="●"/>
            </a:pPr>
            <a:r>
              <a:rPr lang="en" sz="24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ลดข้ออ้างบุคลากรไม่เปิดอ่านหนังสือในระบบสารบรรณ</a:t>
            </a:r>
            <a:endParaRPr sz="24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arabun"/>
              <a:buChar char="●"/>
            </a:pPr>
            <a:r>
              <a:rPr lang="en" sz="24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แต่ท้ายที่สุด คนไม่ใช้ คนไม่เข้า คนไม่อ่าน ก็คงจะมีอยู่ </a:t>
            </a:r>
            <a:endParaRPr sz="24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แนวทางการเวียนหนังสือ (สารบรรณกลาง)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273" name="Google Shape;273;p36"/>
          <p:cNvSpPr txBox="1"/>
          <p:nvPr>
            <p:ph idx="1" type="body"/>
          </p:nvPr>
        </p:nvSpPr>
        <p:spPr>
          <a:xfrm>
            <a:off x="269000" y="11631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ทำเรื่องรับหนังสือภายนอก เสนออธิการบดีเพื่อสั่งการ ผ่านผอ.กองกลาง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อธิการบดีสั่งการ และคืนเรื่องกลับมากองกลาง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สารบรรณสร้างบันทึกข้อความปะหน้า ให้ผอ.กองกลาง ลงนาม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ทำการแนบเรื่องลงนาม เสนอผอ.ลงนาม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สารบรรณทำการเวียนหนังสือ</a:t>
            </a:r>
            <a:endParaRPr sz="26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แนวทางการเวียนหนังสือ (ในการอบรม)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279" name="Google Shape;279;p37"/>
          <p:cNvSpPr txBox="1"/>
          <p:nvPr>
            <p:ph idx="1" type="body"/>
          </p:nvPr>
        </p:nvSpPr>
        <p:spPr>
          <a:xfrm>
            <a:off x="269000" y="11631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เนื่องจากผู้เข้าอบรมไม่ได้มีบทบาทสารบรรณกลาง หน้าห้อง อธิการบดี จึงขอใช้แนวทางนี้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ทำเรื่องรับหนังสือภายนอก เสนอ ผอ.หรือคณบดีสั่งการ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ผอ.หรือคณบดีสั่งการ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สารบรรณสร้างบันทึกข้อความปะหน้า ให้ผอ.หรือคณบดีลงนาม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ทำการแนบเรื่องลงนาม เสนอผอ.ลงนาม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สารบรรณทำการเวียนหนังสือ</a:t>
            </a:r>
            <a:endParaRPr sz="26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8"/>
          <p:cNvSpPr txBox="1"/>
          <p:nvPr>
            <p:ph type="title"/>
          </p:nvPr>
        </p:nvSpPr>
        <p:spPr>
          <a:xfrm>
            <a:off x="311700" y="1782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การบันทึกรับหนังสือนอกระบบ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285" name="Google Shape;285;p38"/>
          <p:cNvSpPr txBox="1"/>
          <p:nvPr>
            <p:ph idx="1" type="body"/>
          </p:nvPr>
        </p:nvSpPr>
        <p:spPr>
          <a:xfrm>
            <a:off x="269000" y="11631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ใช้ในกรณีการรับหนังสือจากหน่วยงานนอกมหาวิทยาลัย แล้วทำเรื่องลงรับในระบบสารบรรณ พร้อมไฟล์สแกนของหนังสือ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600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ไปที่เมนู สร้างหนังสือ &gt; บันทึกรับหนังสือจากนอก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ใส่รายละเอียดของหนังสือ พร้อมไฟล์สแกนของหนังสือ แล้วบันทึก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แนบไฟล์เรื่องของหนังสือ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เสนอตามขั้นตอนเพื่อเสนอผู้บริหารสั่งการ (อธิการบดี)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9"/>
          <p:cNvSpPr txBox="1"/>
          <p:nvPr>
            <p:ph type="title"/>
          </p:nvPr>
        </p:nvSpPr>
        <p:spPr>
          <a:xfrm>
            <a:off x="311700" y="1782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การเสนอสั่งการ (สารบรรณ) 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291" name="Google Shape;291;p39"/>
          <p:cNvSpPr txBox="1"/>
          <p:nvPr>
            <p:ph idx="1" type="body"/>
          </p:nvPr>
        </p:nvSpPr>
        <p:spPr>
          <a:xfrm>
            <a:off x="269000" y="11631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การเสนอสั่งการ 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ใช้ในกรณีการรับหนังสือจากหน่วยงานภายนอก แล้วเสนอเรื่องเพื่อให้ผู้บริหารทำการผ่านหรือสั่งการมอบหมายหนังสือ ต่อไป ประกอบไปด้วย 2 ส่วนหลัก คือ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คำสั่งการปฏิบัติ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สารบรรณจะทำหน้าที่เขียนคำสั่งการให้ผู้บริหาร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เสนอสั่งการ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เพื่อให้ผู้บริหารลงนามสั่งการ </a:t>
            </a:r>
            <a:endParaRPr b="1"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20">
                <a:latin typeface="Sarabun"/>
                <a:ea typeface="Sarabun"/>
                <a:cs typeface="Sarabun"/>
                <a:sym typeface="Sarabun"/>
              </a:rPr>
              <a:t>ปัญหาของการใช้งานระบบสารบรรณอิเล็กทรอนิกส์</a:t>
            </a:r>
            <a:endParaRPr b="1" sz="2820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73" name="Google Shape;73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arabun"/>
              <a:buChar char="●"/>
            </a:pPr>
            <a:r>
              <a:rPr lang="en" sz="24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บุคลากรไม่ใช้ระบบสารบรรณ (ร่างหนังสือ/เปิดหนังสือ)</a:t>
            </a:r>
            <a:endParaRPr sz="24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arabun"/>
              <a:buChar char="●"/>
            </a:pPr>
            <a:r>
              <a:rPr lang="en" sz="24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การร่างหนังสือเพื่อเสนอลงนามในหน่วยงาน (รักษาราชการแทน) ทำอย่างไร</a:t>
            </a:r>
            <a:endParaRPr sz="24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arabun"/>
              <a:buChar char="●"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Sarabun"/>
                <a:ea typeface="Sarabun"/>
                <a:cs typeface="Sarabun"/>
                <a:sym typeface="Sarabun"/>
              </a:rPr>
              <a:t>การแก้ไขหนังสือ (ยังไม่ลงนาม / ลงนามแล้ว) ทำได้หรือไม่ </a:t>
            </a:r>
            <a:endParaRPr sz="24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arabun"/>
              <a:buChar char="●"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Sarabun"/>
                <a:ea typeface="Sarabun"/>
                <a:cs typeface="Sarabun"/>
                <a:sym typeface="Sarabun"/>
              </a:rPr>
              <a:t>การลงนามหนังสือโดยรักษาราชการแทนต้องทำอย่างไร</a:t>
            </a:r>
            <a:endParaRPr sz="24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arabun"/>
              <a:buChar char="●"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Sarabun"/>
                <a:ea typeface="Sarabun"/>
                <a:cs typeface="Sarabun"/>
                <a:sym typeface="Sarabun"/>
              </a:rPr>
              <a:t>การค้นหาหนังสือที่ต้องการไม่เจอ นึกไม่ออกว่าจะต้องค้นอะไร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Sarabun"/>
              <a:ea typeface="Sarabun"/>
              <a:cs typeface="Sarabun"/>
              <a:sym typeface="Sarabun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arabun"/>
              <a:buChar char="●"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Sarabun"/>
                <a:ea typeface="Sarabun"/>
                <a:cs typeface="Sarabun"/>
                <a:sym typeface="Sarabun"/>
              </a:rPr>
              <a:t>หนังสือที่ไม่ได้ลงนามผ่านระบบ, ต้องสแกนไฟล์ที่ลงนามแล้วเข้าระบบสารบรรณฯ หรือไม่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การเขียนคำสั่งการหนังสือ (สารบรรณ)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297" name="Google Shape;297;p40"/>
          <p:cNvSpPr txBox="1"/>
          <p:nvPr>
            <p:ph idx="1" type="body"/>
          </p:nvPr>
        </p:nvSpPr>
        <p:spPr>
          <a:xfrm>
            <a:off x="269000" y="11631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7973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AutoNum type="arabicPeriod"/>
            </a:pPr>
            <a:r>
              <a:rPr lang="en" sz="28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เข้าระบบสารบรรณอิเล็กทรอนิกส์</a:t>
            </a:r>
            <a:endParaRPr sz="28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7973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AutoNum type="arabicPeriod"/>
            </a:pPr>
            <a:r>
              <a:rPr lang="en" sz="28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ไปที่เมนู ค้างส่ง </a:t>
            </a:r>
            <a:endParaRPr sz="28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7973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AutoNum type="arabicPeriod"/>
            </a:pPr>
            <a:r>
              <a:rPr lang="en" sz="28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คลิกเรื่องที่จะเขียนคำสั่งการ</a:t>
            </a:r>
            <a:endParaRPr sz="28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7973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AutoNum type="arabicPeriod"/>
            </a:pPr>
            <a:r>
              <a:rPr lang="en" sz="28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คลิกที่เมนู คำสั่งการ</a:t>
            </a:r>
            <a:endParaRPr sz="28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7973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AutoNum type="arabicPeriod"/>
            </a:pPr>
            <a:r>
              <a:rPr lang="en" sz="28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ใส่คำสั่งการ ในช่อง คำเสนอ/คำสั่งการ</a:t>
            </a:r>
            <a:endParaRPr sz="28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7973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AutoNum type="arabicPeriod"/>
            </a:pPr>
            <a:r>
              <a:rPr lang="en" sz="28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เลือกผู้ลงนาม </a:t>
            </a:r>
            <a:endParaRPr sz="28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7973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AutoNum type="arabicPeriod"/>
            </a:pPr>
            <a:r>
              <a:rPr lang="en" sz="28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คลิกบันทึก</a:t>
            </a:r>
            <a:endParaRPr sz="28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17647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117647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การสั่งการหนังสือ (ผู้บริหาร)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303" name="Google Shape;303;p41"/>
          <p:cNvSpPr txBox="1"/>
          <p:nvPr>
            <p:ph idx="1" type="body"/>
          </p:nvPr>
        </p:nvSpPr>
        <p:spPr>
          <a:xfrm>
            <a:off x="269000" y="11631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เข้าระบบสารบรรณอิเล็กทรอนิกส์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ไปที่เมนู ค้างส่ง &gt; รอสั่งการ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คลิกเรื่องที่จะสั่งการ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ใส่รหัสลงนาม และข้อความสั่งการ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การร่างหนังสือเพื่อเสนออธิการลงนาม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309" name="Google Shape;309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การร่างหนังสือเพื่อเสนอให้อธิการลงนาม ปัจจุบันมี 2 แนวทาง คือ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ร่างผ่านหนังสือ ลงนาม ออกเลขหนังสือผ่านระบบสารบรรณฯ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ร่างหนังสือภายนอกระบบ เสนอหนังสือตัวจริง (กระดาษ) เพื่อลงนาม แล้วสร้างเรื่อง ระบุขอเลขหนังสือจากสารบรรณกลาง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การร่างหนังสือเพื่อเสนออธิการลงนามผ่านระบบสารบรรณฯ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315" name="Google Shape;315;p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การร่างหนังสือเพื่อเสนอให้อธิการลงนาม หรือรักษาราชการแทนอธิการบดี จะคล้ายกับการร่างหนังสือให้ ผอ. หรือ คณบดีแนบลงนาม แต่จะมีจุดแตกต่างตรงที่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กรณีคำสั่งหรือประกาศ ต้องเป็นคำสั่งกรม หรือประกาศกรม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ผู้ลงนามในหนังสือแนบ จะเป็นอธิการบดี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หนังสือแนบลงนาม จะต้องส่งเรื่องไปให้สารบรรณกลางทำการเลือกเล่มทะเบียนออกเลขของมหาวิทยาลัย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การร่างหนังสือเพื่อเสนออธิการลงนามผ่านระบบสารบรรณฯ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321" name="Google Shape;321;p4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ขั้นตอน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ร่างหนังสือบันทึกข้อความที่ ผอ./คณบดี ลงนาม เลือกเล่มทะเบียนของหน่วยงาน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ร่างหนังสือที่อธิการลงนาม ไม่ต้องเลือกเล่มทะเบียน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ทำการแนบลงนาม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เสนอให้ ผอ./คณบดี ลงนามบันทึกข้อความ แล้วส่งสารบรรณกลาง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สารบรรณกลางเลือกเล่มทะเบียนหนังสือของมหาวิทยาลัย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ส่งไปตามลำดับชั้น จนถึงหน้าห้องธิการบดีทำการเสนอลงนาม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AutoNum type="arabicPeriod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อธิการบดีลงนามในหนังสือแนบลงนาม 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การขอออกเลขหนังสือที่ลงนามโดยอธิการบดีผ่านระบบ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327" name="Google Shape;327;p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เลขหน่วยงานของหนังสือ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หนังสือจากหน่วยงานภายใน เช่น สวส. จะเป็น </a:t>
            </a:r>
            <a:r>
              <a:rPr lang="en" sz="2600">
                <a:solidFill>
                  <a:srgbClr val="FF0000"/>
                </a:solidFill>
                <a:latin typeface="Sarabun"/>
                <a:ea typeface="Sarabun"/>
                <a:cs typeface="Sarabun"/>
                <a:sym typeface="Sarabun"/>
              </a:rPr>
              <a:t>0652.12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/650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หนังสือจากสารบรรณกลาง มทร.พระนคร จะเป็น </a:t>
            </a:r>
            <a:r>
              <a:rPr lang="en" sz="2600">
                <a:solidFill>
                  <a:srgbClr val="FF0000"/>
                </a:solidFill>
                <a:latin typeface="Sarabun"/>
                <a:ea typeface="Sarabun"/>
                <a:cs typeface="Sarabun"/>
                <a:sym typeface="Sarabun"/>
              </a:rPr>
              <a:t>0652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/650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ส่วนเลขหนังสือที่ได้รับจากการลงนาม จะมาจากเล่มทะเบียนสารบรรณกลาง ในตัวอย่างนี้ คือ 650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หนังสือที่มาขอออกเลขในระบบ แต่เสนออธิการเซ็นลงนามในหนังสือจริง (กระดาษ)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333" name="Google Shape;333;p4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หน่วยงานจะสร้างหนังสือภายใน ในระบบสารบรรณ แต่ไม่ได้ร่างหนังสือในระบบ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แนไฟล์หนังสือที่สแกนเข้ามาในระบบ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ชื่อเรื่องจะขึ้นต้นด้วย ขอออกเลข เรื่อง…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สารบรรณจะทำการออกเลข และเขียนคำสั่งการ แจ้งว่าออกเลขแล้ว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หน่วยงานก็จะนำเลขไปใส่เขียนใส่หนังสือที่ลงนามแล้ว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en" sz="2600">
                <a:solidFill>
                  <a:srgbClr val="FF0000"/>
                </a:solidFill>
                <a:latin typeface="Sarabun"/>
                <a:ea typeface="Sarabun"/>
                <a:cs typeface="Sarabun"/>
                <a:sym typeface="Sarabun"/>
              </a:rPr>
              <a:t>คำถาม คือ หนังสือที่ลงนามแล้ว มีเลขที่หนังสือแล้ว ต้องสแกนใส่เข้ามาในระบบด้วยไหม</a:t>
            </a:r>
            <a:endParaRPr sz="2600">
              <a:solidFill>
                <a:srgbClr val="FF0000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>
                <a:latin typeface="Sarabun"/>
                <a:ea typeface="Sarabun"/>
                <a:cs typeface="Sarabun"/>
                <a:sym typeface="Sarabun"/>
              </a:rPr>
              <a:t>การค้นหาหนังสือในระบบสารบรรณ</a:t>
            </a:r>
            <a:endParaRPr b="1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339" name="Google Shape;339;p4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ค้นหารายการดำเนินการหนังสือบุคคล (บุคคล/สารบรรณ)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โปรแกรมค้นหาตามรายละเอียดหนังสือ (บุคคล/สารบรรณ)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โปรแกรมดูความเคลื่อนไหวหนังสือ (บุคคล/สารบรรณ)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ค้นหาหนังสือเวียน (บุคคล/สารบรรณ)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รายการสมุดทะเบียน (สารบรรณ)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20">
                <a:latin typeface="Sarabun"/>
                <a:ea typeface="Sarabun"/>
                <a:cs typeface="Sarabun"/>
                <a:sym typeface="Sarabun"/>
              </a:rPr>
              <a:t>การเตรียมความพร้อมเพื่อใช้งานระบบ</a:t>
            </a:r>
            <a:endParaRPr b="1" sz="2820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79" name="Google Shape;79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คอมพิวเตอร์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○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การปลดบล็อก Pop-up Google Chrome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○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การตั้งค่าภาษาที่ตัวเครื่องคอมพิวเตอร์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○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ขั้นตอนการติดตั้งโปรแกรมรันไทม์ และโปรแกรมสแกน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สามารถดูคู่มือการใช้งานระบบสารอิเล็กทรอนิกส์ได้ที่ https://arit.rmutp.ac.th/e-saraban/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20">
                <a:latin typeface="Sarabun"/>
                <a:ea typeface="Sarabun"/>
                <a:cs typeface="Sarabun"/>
                <a:sym typeface="Sarabun"/>
              </a:rPr>
              <a:t>การเตรียมความพร้อมเพื่อใช้งานระบบ</a:t>
            </a:r>
            <a:endParaRPr b="1" sz="2820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85" name="Google Shape;85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47500" lnSpcReduction="10000"/>
          </a:bodyPr>
          <a:lstStyle/>
          <a:p>
            <a:pPr indent="-38093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Char char="●"/>
            </a:pPr>
            <a:r>
              <a:rPr lang="en" sz="505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บุคลากร</a:t>
            </a:r>
            <a:endParaRPr sz="505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8093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Char char="○"/>
            </a:pPr>
            <a:r>
              <a:rPr lang="en" sz="505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ใช้ Account RMUTP Passport ในการเข้าระบบ</a:t>
            </a:r>
            <a:endParaRPr sz="505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8093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Char char="○"/>
            </a:pPr>
            <a:r>
              <a:rPr lang="en" sz="505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บุคลกรใหม่ ต้องรับ Account ที่ </a:t>
            </a:r>
            <a:r>
              <a:rPr lang="en" sz="5050" u="sng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https://passport.rmutp.ac.th/</a:t>
            </a:r>
            <a:endParaRPr sz="505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8093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Char char="○"/>
            </a:pPr>
            <a:r>
              <a:rPr lang="en" sz="505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จากนั้นแจ้งชื่อบุคลกรใหม่มาที่สำนัก เพื่อให้บริษัทเพิ่มในระบบสารบรรณฯ</a:t>
            </a:r>
            <a:endParaRPr sz="505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8093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Sarabun"/>
              <a:buChar char="○"/>
            </a:pPr>
            <a:r>
              <a:rPr lang="en" sz="505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กรณีเปลี่ยนชื่อ-นามสกุล, หน่วยงาน, ตำแหน่ง, บทบาท ต้องแจ้งมายังสำนัก ทางอีเมล software@rmutp.ac.th</a:t>
            </a:r>
            <a:endParaRPr sz="2600"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20">
                <a:latin typeface="Sarabun"/>
                <a:ea typeface="Sarabun"/>
                <a:cs typeface="Sarabun"/>
                <a:sym typeface="Sarabun"/>
              </a:rPr>
              <a:t>ระบบทดสอบที่ใช้ในการอบรม</a:t>
            </a:r>
            <a:endParaRPr b="1" sz="2820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91" name="Google Shape;91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 u="sng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https://e-saraban.rmutp.ac.th/test/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ล็อกอินด้วย Account RMUTP Passport หรือ User เข้าอินเตอร์เน็ตของมหาวิทยาลัย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เช่น 		Username : nopphanxx.x</a:t>
            </a:r>
            <a:b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</a:b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		Password : รหัสเข้าอินเตอร์เน็ตของมหาวิทยาลัย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600"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sz="2600"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20">
                <a:latin typeface="Sarabun"/>
                <a:ea typeface="Sarabun"/>
                <a:cs typeface="Sarabun"/>
                <a:sym typeface="Sarabun"/>
              </a:rPr>
              <a:t>บทบาทในระบบสารบรรณ</a:t>
            </a:r>
            <a:endParaRPr b="1" sz="2820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97" name="Google Shape;97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บทบาทบุคคล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: สร้าง, รับ-ส่งหนังสือ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สารบรรณ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: สร้าง, รับ-ส่งหนังสือ, เสนอลงนาม-สั่งการ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หน้าห้อง (อธิการบดี, รองฯ)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: สร้าง, รับ-ส่งหนังสือ, เสนอลงนาม-สั่งการ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arabun"/>
              <a:buChar char="●"/>
            </a:pPr>
            <a:r>
              <a:rPr b="1"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ผู้บริหาร</a:t>
            </a:r>
            <a:r>
              <a:rPr lang="en" sz="260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 : ลงนาม - สั่งการหนังสือ</a:t>
            </a:r>
            <a:endParaRPr sz="260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600"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sz="2600"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9"/>
          <p:cNvSpPr txBox="1"/>
          <p:nvPr>
            <p:ph type="title"/>
          </p:nvPr>
        </p:nvSpPr>
        <p:spPr>
          <a:xfrm>
            <a:off x="66250" y="1462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20">
                <a:latin typeface="Sarabun"/>
                <a:ea typeface="Sarabun"/>
                <a:cs typeface="Sarabun"/>
                <a:sym typeface="Sarabun"/>
              </a:rPr>
              <a:t>ชั้นตอนการร่างหนังสือในการอบรม</a:t>
            </a:r>
            <a:endParaRPr b="1" sz="2820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103" name="Google Shape;103;p9"/>
          <p:cNvSpPr txBox="1"/>
          <p:nvPr>
            <p:ph idx="1" type="body"/>
          </p:nvPr>
        </p:nvSpPr>
        <p:spPr>
          <a:xfrm>
            <a:off x="311700" y="800325"/>
            <a:ext cx="8520600" cy="42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1475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Font typeface="Sarabun"/>
              <a:buChar char="●"/>
            </a:pPr>
            <a:r>
              <a:rPr lang="en" sz="225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ร่างบันทึกข้อความเพื่อให้ ผอ. หรือ คณบดีลงนาม</a:t>
            </a:r>
            <a:endParaRPr sz="225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71475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Font typeface="Sarabun"/>
              <a:buChar char="●"/>
            </a:pPr>
            <a:r>
              <a:rPr lang="en" sz="225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ร่างคำสั่ง, ประกาศ, เพื่อ ผอ. หรือ คณบดีลงนาม</a:t>
            </a:r>
            <a:endParaRPr sz="225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71475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Font typeface="Sarabun"/>
              <a:buChar char="●"/>
            </a:pPr>
            <a:r>
              <a:rPr lang="en" sz="225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แนบลงนามหนังสือ</a:t>
            </a:r>
            <a:endParaRPr sz="225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71475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Font typeface="Sarabun"/>
              <a:buChar char="●"/>
            </a:pPr>
            <a:r>
              <a:rPr lang="en" sz="225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ส่งหนังสือให้หัวหน้างานตรวจสอบ </a:t>
            </a:r>
            <a:endParaRPr sz="225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71475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Font typeface="Sarabun"/>
              <a:buChar char="●"/>
            </a:pPr>
            <a:r>
              <a:rPr lang="en" sz="225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ดึงกลับ หรือ ส่งคืน เพื่อทำการแก้ไขหนังสือ</a:t>
            </a:r>
            <a:endParaRPr sz="225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71475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Font typeface="Sarabun"/>
              <a:buChar char="●"/>
            </a:pPr>
            <a:r>
              <a:rPr lang="en" sz="225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ส่งหนังสือไปหัวหน้างาน เพื่อส่งต่อให้สารบรรณ</a:t>
            </a:r>
            <a:endParaRPr sz="225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71475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Font typeface="Sarabun"/>
              <a:buChar char="●"/>
            </a:pPr>
            <a:r>
              <a:rPr lang="en" sz="225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สารบรรณรับเรื่อง เสนอลงนาม (ออกเลขจอง)</a:t>
            </a:r>
            <a:endParaRPr sz="225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71475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Font typeface="Sarabun"/>
              <a:buChar char="●"/>
            </a:pPr>
            <a:r>
              <a:rPr lang="en" sz="225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ผู้บริหารลงนามหนังสือ</a:t>
            </a:r>
            <a:endParaRPr sz="225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-371475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Font typeface="Sarabun"/>
              <a:buChar char="●"/>
            </a:pPr>
            <a:r>
              <a:rPr lang="en" sz="225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แก้ไขหนังสือที่ลงนามแล้ว เสนอลงนามใหม่ เปลี่ยนผู้ลงนามเป็นรักษาราชการ</a:t>
            </a:r>
            <a:endParaRPr sz="225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" sz="225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แทรกเนื้อหาอื่นๆ</a:t>
            </a:r>
            <a:r>
              <a:rPr lang="en" sz="2250">
                <a:solidFill>
                  <a:schemeClr val="dk1"/>
                </a:solidFill>
                <a:highlight>
                  <a:schemeClr val="lt1"/>
                </a:highlight>
                <a:latin typeface="Sarabun"/>
                <a:ea typeface="Sarabun"/>
                <a:cs typeface="Sarabun"/>
                <a:sym typeface="Sarabun"/>
              </a:rPr>
              <a:t> เช่น ส่ง, รับ, แก้ไข, ดึงกลับ, ปิดเรื่อง, ยกเลิก, อ้างถึง, นำเข้าแฟ้ม </a:t>
            </a:r>
            <a:endParaRPr sz="225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sz="250"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