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0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2" r:id="rId20"/>
    <p:sldId id="276" r:id="rId21"/>
    <p:sldId id="278" r:id="rId22"/>
    <p:sldId id="279" r:id="rId23"/>
    <p:sldId id="280" r:id="rId24"/>
    <p:sldId id="281" r:id="rId25"/>
    <p:sldId id="277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2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0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36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0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9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7D015-E2AF-48E6-9837-4371E863FB1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BD96-09E0-4E98-B8B1-851D33C5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2338" y="1179651"/>
            <a:ext cx="8988499" cy="17547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การใช้งาน </a:t>
            </a:r>
            <a:r>
              <a:rPr lang="en-U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Google Apps </a:t>
            </a:r>
            <a:br>
              <a:rPr lang="en-U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เพื่อการบริหารจัดการเอกสาร</a:t>
            </a:r>
            <a:endParaRPr lang="en-US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04676" y="6567138"/>
            <a:ext cx="8939324" cy="878986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Google Form, Google Sheet, Google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Calendar, Google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Drive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77" y="2801772"/>
            <a:ext cx="5237019" cy="38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>
            <a:off x="2556606" y="4086833"/>
            <a:ext cx="930873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40918" y="1755978"/>
            <a:ext cx="554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>
                <a:solidFill>
                  <a:srgbClr val="FF0000"/>
                </a:solidFill>
              </a:rPr>
              <a:t>อัปโห</a:t>
            </a:r>
            <a:r>
              <a:rPr lang="th-TH" dirty="0" smtClean="0">
                <a:solidFill>
                  <a:srgbClr val="FF0000"/>
                </a:solidFill>
              </a:rPr>
              <a:t>ลดไฟล์ เป็นให้ผู้ตอบแบบสอบถามสามารถ</a:t>
            </a:r>
            <a:r>
              <a:rPr lang="th-TH" dirty="0" err="1" smtClean="0">
                <a:solidFill>
                  <a:srgbClr val="FF0000"/>
                </a:solidFill>
              </a:rPr>
              <a:t>อัพ</a:t>
            </a:r>
            <a:r>
              <a:rPr lang="th-TH" dirty="0" smtClean="0">
                <a:solidFill>
                  <a:srgbClr val="FF0000"/>
                </a:solidFill>
              </a:rPr>
              <a:t>โหลดไฟล์ ไปยัง</a:t>
            </a:r>
            <a:r>
              <a:rPr lang="en-US" dirty="0" smtClean="0">
                <a:solidFill>
                  <a:srgbClr val="FF0000"/>
                </a:solidFill>
              </a:rPr>
              <a:t> Google Drive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ของผู้เป็นเจ้าของแบบสอบถามได้ และสามารถระบุประเภทไฟล์ที่ต้องการได้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396397" y="3889610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110" y="2605651"/>
            <a:ext cx="5034081" cy="3018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51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V="1">
            <a:off x="2545974" y="4582633"/>
            <a:ext cx="686324" cy="393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40918" y="1755978"/>
            <a:ext cx="55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>
                <a:solidFill>
                  <a:srgbClr val="FF0000"/>
                </a:solidFill>
              </a:rPr>
              <a:t>สเกล</a:t>
            </a:r>
            <a:r>
              <a:rPr lang="th-TH" dirty="0" smtClean="0">
                <a:solidFill>
                  <a:srgbClr val="FF0000"/>
                </a:solidFill>
              </a:rPr>
              <a:t>เชิงเส้น เป็นการแสดงคำตอบให้เลือกเป็นลักษณะ  น้อยไปมาก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396397" y="4368076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27" y="2155052"/>
            <a:ext cx="5697815" cy="2688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827" y="5303980"/>
            <a:ext cx="4900648" cy="13430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1" name="ลูกศรเชื่อมต่อแบบตรง 10"/>
          <p:cNvCxnSpPr/>
          <p:nvPr/>
        </p:nvCxnSpPr>
        <p:spPr>
          <a:xfrm>
            <a:off x="4550735" y="4843820"/>
            <a:ext cx="0" cy="46016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4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V="1">
            <a:off x="2545974" y="3701781"/>
            <a:ext cx="794944" cy="120376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40918" y="713987"/>
            <a:ext cx="55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ตารางตัวเลือกหลายข้อ จะมีคำถามอยู่ส่วน แถว และมีคอลัมน์ เป็นคำตอบ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396397" y="4761480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4752754" y="3740754"/>
            <a:ext cx="0" cy="46016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918" y="1146887"/>
            <a:ext cx="4941845" cy="2554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155" y="4200914"/>
            <a:ext cx="3608477" cy="25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V="1">
            <a:off x="2503920" y="3358898"/>
            <a:ext cx="515727" cy="175536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40918" y="713987"/>
            <a:ext cx="55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ตารางตัวเลือกหลายข้อ จะมีคำถามอยู่ส่วน แถว และมีคอลัมน์ เป็นคำตอบ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396397" y="5154886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4752753" y="3358898"/>
            <a:ext cx="10633" cy="51135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13" y="1222975"/>
            <a:ext cx="5416403" cy="2057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513" y="4031993"/>
            <a:ext cx="5062575" cy="1662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279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V="1">
            <a:off x="2260397" y="3358898"/>
            <a:ext cx="687116" cy="217654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40918" y="713987"/>
            <a:ext cx="55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ตารางตัวเลือกหลายข้อ จะมีคำถามอยู่ส่วน แถว และมีคอลัมน์ เป็นคำตอบ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354343" y="5535438"/>
            <a:ext cx="2149577" cy="9801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>
            <a:off x="4752753" y="3257887"/>
            <a:ext cx="10633" cy="51135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513" y="1245061"/>
            <a:ext cx="5256661" cy="1843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513" y="3915685"/>
            <a:ext cx="4224368" cy="2109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95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59488" y="1158949"/>
            <a:ext cx="8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 1</a:t>
            </a:r>
            <a:r>
              <a:rPr lang="th-TH" dirty="0" smtClean="0"/>
              <a:t> ให้ทำแบบสอบถาม </a:t>
            </a:r>
            <a:endParaRPr lang="en-US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52893" y="1754371"/>
            <a:ext cx="824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เปิด</a:t>
            </a:r>
            <a:r>
              <a:rPr lang="en-US" sz="3200" dirty="0" smtClean="0"/>
              <a:t> Browser</a:t>
            </a:r>
            <a:r>
              <a:rPr lang="th-TH" sz="3200" dirty="0" smtClean="0"/>
              <a:t> มาแล้วพิมพ์ </a:t>
            </a:r>
            <a:r>
              <a:rPr lang="en-US" sz="3200" dirty="0" smtClean="0">
                <a:solidFill>
                  <a:srgbClr val="0070C0"/>
                </a:solidFill>
              </a:rPr>
              <a:t>http://gg.gg/6x8z7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15" y="2465327"/>
            <a:ext cx="3853992" cy="4214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77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59488" y="1158949"/>
            <a:ext cx="881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ทำแบบสอบถามที่สามารถให้คะแนนได้</a:t>
            </a:r>
            <a:endParaRPr lang="th-TH" dirty="0"/>
          </a:p>
          <a:p>
            <a:r>
              <a:rPr lang="th-TH" dirty="0" smtClean="0"/>
              <a:t>กำหนดแบบคำถามให้มีคำเฉลย โดยใช้ คำถามแบบตัวเลือกหลายข้อ และกำหนดเฉลยคำตอบ  </a:t>
            </a:r>
            <a:r>
              <a:rPr lang="th-TH" dirty="0" smtClean="0">
                <a:solidFill>
                  <a:schemeClr val="accent1"/>
                </a:solidFill>
              </a:rPr>
              <a:t>(ต้องตั้งค่า</a:t>
            </a:r>
            <a:r>
              <a:rPr lang="en-US" dirty="0" smtClean="0">
                <a:solidFill>
                  <a:schemeClr val="accent1"/>
                </a:solidFill>
              </a:rPr>
              <a:t> Setting</a:t>
            </a:r>
            <a:r>
              <a:rPr lang="th-TH" dirty="0" smtClean="0">
                <a:solidFill>
                  <a:schemeClr val="accent1"/>
                </a:solidFill>
              </a:rPr>
              <a:t> เป็นแบบทดสอบ)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69" y="1847809"/>
            <a:ext cx="5367347" cy="215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69" y="4102705"/>
            <a:ext cx="5367347" cy="24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59488" y="1158949"/>
            <a:ext cx="8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 </a:t>
            </a:r>
            <a:r>
              <a:rPr lang="en-US" dirty="0"/>
              <a:t>2</a:t>
            </a:r>
            <a:r>
              <a:rPr lang="th-TH" dirty="0" smtClean="0"/>
              <a:t> ให้ทำแบบคำถาม</a:t>
            </a:r>
            <a:endParaRPr lang="en-US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52893" y="1754371"/>
            <a:ext cx="824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เปิด</a:t>
            </a:r>
            <a:r>
              <a:rPr lang="en-US" sz="3200" dirty="0" smtClean="0"/>
              <a:t> Browser</a:t>
            </a:r>
            <a:r>
              <a:rPr lang="th-TH" sz="3200" dirty="0" smtClean="0"/>
              <a:t> มาแล้วพิมพ์ </a:t>
            </a:r>
            <a:r>
              <a:rPr lang="en-US" sz="3200" dirty="0">
                <a:solidFill>
                  <a:srgbClr val="0070C0"/>
                </a:solidFill>
              </a:rPr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gg.gg/6xcw7</a:t>
            </a:r>
            <a:endParaRPr lang="th-TH" sz="3200" dirty="0" smtClean="0">
              <a:solidFill>
                <a:srgbClr val="0070C0"/>
              </a:solidFill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95423" y="2519916"/>
            <a:ext cx="759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1"/>
                </a:solidFill>
              </a:rPr>
              <a:t>จะพบเอกสารที่มีคำถามด้านใน</a:t>
            </a:r>
            <a:r>
              <a:rPr lang="en-US" dirty="0" smtClean="0">
                <a:solidFill>
                  <a:schemeClr val="accent1"/>
                </a:solidFill>
              </a:rPr>
              <a:t> 10</a:t>
            </a:r>
            <a:r>
              <a:rPr lang="th-TH" dirty="0" smtClean="0">
                <a:solidFill>
                  <a:schemeClr val="accent1"/>
                </a:solidFill>
              </a:rPr>
              <a:t> ข้อ ให้สร้างแบบฟอร์มคำถาม โดยด้านบนจะต้องให้ผู้ตอบ กรอกชื่อ นามสกุลของตัวเอง ตำแหน่งงาน และหน่วยงานลงไปในฟอร์ม หลังจากนั้นให้ใส่คำถามทั้ง</a:t>
            </a:r>
            <a:r>
              <a:rPr lang="en-US" dirty="0" smtClean="0">
                <a:solidFill>
                  <a:schemeClr val="accent1"/>
                </a:solidFill>
              </a:rPr>
              <a:t> 10</a:t>
            </a:r>
            <a:r>
              <a:rPr lang="th-TH" dirty="0" smtClean="0">
                <a:solidFill>
                  <a:schemeClr val="accent1"/>
                </a:solidFill>
              </a:rPr>
              <a:t> คำถามลงในแบบฟอร์ม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59488" y="1158949"/>
            <a:ext cx="8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การส่งแบบสอบถาม หรือแบบคำถาม สามารถกด</a:t>
            </a:r>
            <a:r>
              <a:rPr lang="en-US" dirty="0" smtClean="0"/>
              <a:t> </a:t>
            </a:r>
            <a:r>
              <a:rPr lang="th-TH" dirty="0" smtClean="0"/>
              <a:t>ปุ่มส่ง</a:t>
            </a:r>
            <a:r>
              <a:rPr lang="en-US" dirty="0" smtClean="0"/>
              <a:t> (</a:t>
            </a:r>
            <a:r>
              <a:rPr lang="th-TH" dirty="0" smtClean="0"/>
              <a:t>ขวาบนของแบบฟอร์ม</a:t>
            </a:r>
            <a:r>
              <a:rPr lang="en-US" dirty="0"/>
              <a:t>)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76446" y="1573618"/>
            <a:ext cx="7591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1"/>
                </a:solidFill>
              </a:rPr>
              <a:t>การส่งสามารถทำได้</a:t>
            </a:r>
            <a:r>
              <a:rPr lang="en-US" dirty="0" smtClean="0">
                <a:solidFill>
                  <a:schemeClr val="accent1"/>
                </a:solidFill>
              </a:rPr>
              <a:t> 3</a:t>
            </a:r>
            <a:r>
              <a:rPr lang="th-TH" dirty="0" smtClean="0">
                <a:solidFill>
                  <a:schemeClr val="accent1"/>
                </a:solidFill>
              </a:rPr>
              <a:t> วิธีคือ </a:t>
            </a:r>
            <a:r>
              <a:rPr lang="en-US" dirty="0" err="1" smtClean="0">
                <a:solidFill>
                  <a:schemeClr val="accent1"/>
                </a:solidFill>
              </a:rPr>
              <a:t>Email,Link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  <a:r>
              <a:rPr lang="th-TH" dirty="0" smtClean="0">
                <a:solidFill>
                  <a:schemeClr val="accent1"/>
                </a:solidFill>
              </a:rPr>
              <a:t>แปะ</a:t>
            </a:r>
            <a:r>
              <a:rPr lang="en-US" dirty="0" smtClean="0">
                <a:solidFill>
                  <a:schemeClr val="accent1"/>
                </a:solidFill>
              </a:rPr>
              <a:t> Code</a:t>
            </a:r>
            <a:r>
              <a:rPr lang="th-TH" dirty="0" smtClean="0">
                <a:solidFill>
                  <a:schemeClr val="accent1"/>
                </a:solidFill>
              </a:rPr>
              <a:t> หน้าเพจ เพื่อให้ผู้ตอบแบบสอบถามสามารถเข้ามาร่วมตอบได้ทันที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89" y="2115879"/>
            <a:ext cx="5456839" cy="4445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86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59488" y="1158949"/>
            <a:ext cx="8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การตรวจคำตอบที่ง่ายสุดจะต้องให้คำตอบไปอยู่ในรูปแบบ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Spread Sheet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ก่อน (ใช้สำหรับตรวจคำถามของ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Lab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16195" y="1804727"/>
            <a:ext cx="8814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 การตอบกลับ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… 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ด้านขวาเพื่อเลือกคำสั่งเพิ่มเติม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เลือกปลายทางการตอบกลับ 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สร้าง</a:t>
            </a:r>
            <a:r>
              <a:rPr lang="th-TH" dirty="0" err="1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สเป</a:t>
            </a:r>
            <a:r>
              <a:rPr lang="th-TH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รด</a:t>
            </a:r>
            <a:r>
              <a:rPr lang="th-TH" dirty="0" err="1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ชีต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ใหม่ และกด สร้าง</a:t>
            </a:r>
          </a:p>
          <a:p>
            <a:pPr marL="342900" indent="-342900">
              <a:buFont typeface="+mj-lt"/>
              <a:buAutoNum type="arabicPeriod"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7" y="3188540"/>
            <a:ext cx="3641327" cy="2223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904" y="4540105"/>
            <a:ext cx="4243922" cy="2085928"/>
          </a:xfrm>
          <a:prstGeom prst="rect">
            <a:avLst/>
          </a:prstGeom>
        </p:spPr>
      </p:pic>
      <p:cxnSp>
        <p:nvCxnSpPr>
          <p:cNvPr id="7" name="ลูกศรเชื่อมต่อแบบตรง 6"/>
          <p:cNvCxnSpPr/>
          <p:nvPr/>
        </p:nvCxnSpPr>
        <p:spPr>
          <a:xfrm>
            <a:off x="4072270" y="4444409"/>
            <a:ext cx="372139" cy="393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66147" y="429690"/>
            <a:ext cx="6377940" cy="1293028"/>
          </a:xfrm>
        </p:spPr>
        <p:txBody>
          <a:bodyPr/>
          <a:lstStyle/>
          <a:p>
            <a:r>
              <a:rPr 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Google Form</a:t>
            </a:r>
            <a:endParaRPr 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5" y="1494558"/>
            <a:ext cx="8285867" cy="52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80753" y="1212111"/>
            <a:ext cx="8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เมื่อมีการตอบแบบสอบถาม ระบบจะเก็บข้อมูลคำตอบไว้ใน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Google Drive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ในรูปแบบ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Spread Sheet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8" y="1807502"/>
            <a:ext cx="6096282" cy="1971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7" y="4309406"/>
            <a:ext cx="8537944" cy="148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0" name="ลูกศรเชื่อมต่อแบบตรง 9"/>
          <p:cNvCxnSpPr/>
          <p:nvPr/>
        </p:nvCxnSpPr>
        <p:spPr>
          <a:xfrm>
            <a:off x="4199860" y="3381153"/>
            <a:ext cx="10633" cy="829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59488" y="1158949"/>
            <a:ext cx="8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ตรวจข้อสอบคำตอบโดยใช้</a:t>
            </a:r>
            <a:r>
              <a:rPr lang="en-US" dirty="0" smtClean="0"/>
              <a:t> </a:t>
            </a:r>
            <a:r>
              <a:rPr lang="en-US" dirty="0" err="1" smtClean="0"/>
              <a:t>Flubaroo</a:t>
            </a:r>
            <a:r>
              <a:rPr lang="th-TH" dirty="0" smtClean="0"/>
              <a:t> (ใช้สำหรับตรวจคำถามของ</a:t>
            </a:r>
            <a:r>
              <a:rPr lang="en-US" dirty="0" smtClean="0"/>
              <a:t> Lab</a:t>
            </a:r>
            <a:r>
              <a:rPr lang="th-TH" dirty="0" smtClean="0"/>
              <a:t> </a:t>
            </a:r>
            <a:r>
              <a:rPr lang="en-US" dirty="0" smtClean="0"/>
              <a:t>2</a:t>
            </a:r>
            <a:r>
              <a:rPr lang="th-TH" dirty="0" smtClean="0"/>
              <a:t>)</a:t>
            </a:r>
            <a:endParaRPr lang="en-US" dirty="0" smtClean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16195" y="1804727"/>
            <a:ext cx="8814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เปิดดูคำตอบที่เก็บจากคำถาม ที่สร้างขึ้นด้วย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Spread Sheet</a:t>
            </a:r>
            <a:endParaRPr lang="th-TH" dirty="0" smtClean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เมนู ส่วนเสริม และเลือก ดาวนโหลดส่วนเสริม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ค้นหาคำว่า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Flubaroo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และทำการติดตั้ง โดยกดปุ่ม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+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ฟรี และเลือก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Account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ของเราพร้อมทั้งอนุญาตการเข้าถึงแบบฟอร์ม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หลังจากนั้นเลือก ส่วนเสริมอีกรอบ และเลือก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Flubaroo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Grade </a:t>
            </a:r>
            <a:r>
              <a:rPr lang="en-US" dirty="0" err="1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Assigement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ตรงนี้ต้องระวังอย่างน้อยต้องมีคนตอบแบบสอบถามสองคน คือคนทำต้องทำตัวอย่างที่ถูกไว้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1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รอบ และให้คนอื่นทดสอบเข้ามาอีก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1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รอบ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เพื่อให้มีข้อมูลเปรียบเทียบ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dirty="0" smtClean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ต้องระบุว่าข้อมูลตรงไหนเป็นส่วนที่ระบุตัวตนจะไม่คิดคะแนน หรือส่วนไหนคิดคะแนน</a:t>
            </a:r>
          </a:p>
          <a:p>
            <a:pPr marL="342900" indent="-342900">
              <a:buFont typeface="+mj-lt"/>
              <a:buAutoNum type="arabicPeriod"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54" y="4070520"/>
            <a:ext cx="3301381" cy="1899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81" y="3785191"/>
            <a:ext cx="4002957" cy="3072809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264194" y="6438616"/>
            <a:ext cx="492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* 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ที่อยู่อีเมล ถูกกำหนดให้ไม่ต้องคิดคะแนน เพราะเอาไว้ยืนยันตัวตน</a:t>
            </a:r>
            <a:endParaRPr lang="en-US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1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59488" y="1158949"/>
            <a:ext cx="8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ตรวจข้อสอบคำตอบโดยใช้</a:t>
            </a:r>
            <a:r>
              <a:rPr lang="en-US" dirty="0" smtClean="0"/>
              <a:t> </a:t>
            </a:r>
            <a:r>
              <a:rPr lang="en-US" dirty="0" err="1" smtClean="0"/>
              <a:t>Flubaroo</a:t>
            </a:r>
            <a:r>
              <a:rPr lang="th-TH" dirty="0" smtClean="0"/>
              <a:t> (ใช้สำหรับตรวจคำถามของ</a:t>
            </a:r>
            <a:r>
              <a:rPr lang="en-US" dirty="0" smtClean="0"/>
              <a:t> Lab</a:t>
            </a:r>
            <a:r>
              <a:rPr lang="th-TH" dirty="0" smtClean="0"/>
              <a:t> </a:t>
            </a:r>
            <a:r>
              <a:rPr lang="en-US" dirty="0" smtClean="0"/>
              <a:t>2</a:t>
            </a:r>
            <a:r>
              <a:rPr lang="th-TH" dirty="0" smtClean="0"/>
              <a:t>) (ต่อ)</a:t>
            </a:r>
            <a:endParaRPr lang="en-US" dirty="0" smtClean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16195" y="1804727"/>
            <a:ext cx="8814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เลือกแบบสอบถามที่จะใช้เป็น แบบที่ถูกต้องเพื่อใช้คิดเกรดการประเมิน</a:t>
            </a:r>
          </a:p>
          <a:p>
            <a:pPr marL="342900" indent="-342900">
              <a:buFont typeface="+mj-lt"/>
              <a:buAutoNum type="arabicPeriod"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02755" y="6167549"/>
            <a:ext cx="492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* 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เป็นการเลือกกระดาษคำตอบที่จะใช้เป็นเกณฑ์สำหรับให้คะแนน</a:t>
            </a:r>
            <a:endParaRPr lang="en-US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67" y="2266392"/>
            <a:ext cx="5307053" cy="39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59488" y="1158949"/>
            <a:ext cx="88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ตรวจข้อสอบคำตอบโดยใช้</a:t>
            </a:r>
            <a:r>
              <a:rPr lang="en-US" dirty="0" smtClean="0"/>
              <a:t> </a:t>
            </a:r>
            <a:r>
              <a:rPr lang="en-US" dirty="0" err="1" smtClean="0"/>
              <a:t>Flubaroo</a:t>
            </a:r>
            <a:r>
              <a:rPr lang="th-TH" dirty="0" smtClean="0"/>
              <a:t> (ใช้สำหรับตรวจคำถามของ</a:t>
            </a:r>
            <a:r>
              <a:rPr lang="en-US" dirty="0" smtClean="0"/>
              <a:t> Lab</a:t>
            </a:r>
            <a:r>
              <a:rPr lang="th-TH" dirty="0" smtClean="0"/>
              <a:t> </a:t>
            </a:r>
            <a:r>
              <a:rPr lang="en-US" dirty="0" smtClean="0"/>
              <a:t>2</a:t>
            </a:r>
            <a:r>
              <a:rPr lang="th-TH" dirty="0" smtClean="0"/>
              <a:t>) (ต่อ)</a:t>
            </a:r>
            <a:endParaRPr lang="en-US" dirty="0" smtClean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40101" y="1528281"/>
            <a:ext cx="8814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Flubaroo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จะทำการตรวจและประเมินให้ว่าข้อไหน มีอัตราการตอบผิดตอบถูกกี่</a:t>
            </a:r>
            <a:r>
              <a:rPr lang="en-US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%</a:t>
            </a:r>
            <a:r>
              <a:rPr lang="th-TH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เพื่อสามารถแยกความยากง่ายของคำถามได้</a:t>
            </a:r>
          </a:p>
          <a:p>
            <a:pPr marL="342900" indent="-342900">
              <a:buFont typeface="+mj-lt"/>
              <a:buAutoNum type="arabicPeriod"/>
            </a:pP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26" name="Picture 2" descr="C:\Users\soku\AppData\Local\Temp\SNAGHTML8d6b1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9" y="1951707"/>
            <a:ext cx="6956611" cy="48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66147" y="429690"/>
            <a:ext cx="6377940" cy="1293028"/>
          </a:xfrm>
        </p:spPr>
        <p:txBody>
          <a:bodyPr/>
          <a:lstStyle/>
          <a:p>
            <a:r>
              <a:rPr 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Google Sheet</a:t>
            </a:r>
            <a:endParaRPr 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88" y="1464235"/>
            <a:ext cx="8481743" cy="53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278653" y="764373"/>
            <a:ext cx="6377940" cy="1293028"/>
          </a:xfrm>
        </p:spPr>
        <p:txBody>
          <a:bodyPr/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Google Sheet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หรือ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Spread sheet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7529" y="5465027"/>
            <a:ext cx="7955280" cy="699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จะมีลักษณะที่เหมือน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กับโปรแกรม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Microsoft Excel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โดยที่คุณสมบัติที่โดดเด่นคือการแชร์การทำงานร่วมกันแบบ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Real Time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โดยสามารถทำงานร่วมกันได้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8" y="1722328"/>
            <a:ext cx="6872942" cy="3484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0575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278653" y="764373"/>
            <a:ext cx="6377940" cy="1293028"/>
          </a:xfrm>
        </p:spPr>
        <p:txBody>
          <a:bodyPr/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Google Sheet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หรือ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Spread sheet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51435" y="5956216"/>
            <a:ext cx="7955280" cy="699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นอกจากนี้ยังสามารถนำไฟล์ จาก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Microsoft Excel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ขึ้นมาเพื่อใช้คุณสมบัติการทำงานร่วมกันได้ด้วยโดยการแชร์ การใช้งานร่วมกัน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5" y="1721224"/>
            <a:ext cx="6585188" cy="41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22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9535" y="848043"/>
            <a:ext cx="8137711" cy="1293028"/>
          </a:xfrm>
        </p:spPr>
        <p:txBody>
          <a:bodyPr>
            <a:normAutofit/>
          </a:bodyPr>
          <a:lstStyle/>
          <a:p>
            <a:pPr algn="l"/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การใส่สูตรคำนวณ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countIf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นับจำนวนครั้งที่ค่า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เกิดขึ้น</a:t>
            </a:r>
            <a:b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เช่นต้องการทราบข้อมูลอายุของบุคลากรที่มีอายุน้อยกว่า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30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ว่ามีกี่คน 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84" y="2000798"/>
            <a:ext cx="6953301" cy="31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2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9535" y="848043"/>
            <a:ext cx="8137711" cy="1293028"/>
          </a:xfrm>
        </p:spPr>
        <p:txBody>
          <a:bodyPr>
            <a:normAutofit/>
          </a:bodyPr>
          <a:lstStyle/>
          <a:p>
            <a:pPr algn="l"/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การใส่สูตรคำนวณ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countIfS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นับจำนวนครั้งที่ค่า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ใดๆ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เกิดขึ้น</a:t>
            </a:r>
            <a:r>
              <a:rPr lang="en-US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และมีมากกว่าหนึ่งเงื่อนไข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22" y="2141071"/>
            <a:ext cx="6828884" cy="39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91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9535" y="848043"/>
            <a:ext cx="8137711" cy="1293028"/>
          </a:xfrm>
        </p:spPr>
        <p:txBody>
          <a:bodyPr>
            <a:normAutofit/>
          </a:bodyPr>
          <a:lstStyle/>
          <a:p>
            <a:pPr algn="l"/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การแทรกแผนภูมิ เลือกแถวและคอลัมน์ที่ต้องการทำแผนภูมิก่อนแล้วเลือกแทรกหลังจากนั้นเลือกแผนภูมิระบบจะทำแผนภูมิให้อัตโนมัติ</a:t>
            </a:r>
            <a:endParaRPr lang="en-US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2" y="1904395"/>
            <a:ext cx="7482542" cy="46827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205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66147" y="429690"/>
            <a:ext cx="6377940" cy="1293028"/>
          </a:xfrm>
        </p:spPr>
        <p:txBody>
          <a:bodyPr/>
          <a:lstStyle/>
          <a:p>
            <a:r>
              <a:rPr 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Google Form</a:t>
            </a:r>
            <a:endParaRPr 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776" cy="68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66147" y="429690"/>
            <a:ext cx="6377940" cy="1293028"/>
          </a:xfrm>
        </p:spPr>
        <p:txBody>
          <a:bodyPr/>
          <a:lstStyle/>
          <a:p>
            <a:r>
              <a:rPr 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Google Calendar</a:t>
            </a:r>
            <a:endParaRPr 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64" y="1595718"/>
            <a:ext cx="8188684" cy="51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18" y="2076145"/>
            <a:ext cx="6175881" cy="3954113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95347" y="1290432"/>
            <a:ext cx="881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Google Calendar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หรือ ปฏิทิน เราสามารถสร้างได้มากกว่า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1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ปฏิทิน และสามารถแชร์ปฏิทินให้กับบุคลอื่นได้ และสามารถแจ้งเตือน รายการได้ เมื่อใกล้ถึงวันและเวลาที่กำหนด โดยสามารถส่ง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SMS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แจ้งเตือน และแจงเตือนผ่านอีเมล สามารถเชิญประชุมได้  </a:t>
            </a:r>
            <a:endParaRPr lang="en-US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4270" y="6317130"/>
            <a:ext cx="84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 </a:t>
            </a:r>
            <a:r>
              <a:rPr lang="th-TH" dirty="0" smtClean="0">
                <a:solidFill>
                  <a:schemeClr val="accent1"/>
                </a:solidFill>
              </a:rPr>
              <a:t>เรียนรู้การใช้งานได้จาก </a:t>
            </a:r>
            <a:r>
              <a:rPr lang="en-US" dirty="0">
                <a:solidFill>
                  <a:schemeClr val="accent1"/>
                </a:solidFill>
              </a:rPr>
              <a:t>http://google.rmutp.ac.th/?p=323</a:t>
            </a:r>
          </a:p>
        </p:txBody>
      </p:sp>
    </p:spTree>
    <p:extLst>
      <p:ext uri="{BB962C8B-B14F-4D97-AF65-F5344CB8AC3E}">
        <p14:creationId xmlns:p14="http://schemas.microsoft.com/office/powerpoint/2010/main" val="6360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5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กลุ่ม 27"/>
          <p:cNvGrpSpPr/>
          <p:nvPr/>
        </p:nvGrpSpPr>
        <p:grpSpPr>
          <a:xfrm>
            <a:off x="366517" y="1748639"/>
            <a:ext cx="8777483" cy="4766899"/>
            <a:chOff x="366517" y="1748639"/>
            <a:chExt cx="8777483" cy="4766899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517" y="1776816"/>
              <a:ext cx="2219341" cy="4738722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5278" y="2533969"/>
              <a:ext cx="5101693" cy="1368666"/>
            </a:xfrm>
            <a:prstGeom prst="rect">
              <a:avLst/>
            </a:prstGeom>
          </p:spPr>
        </p:pic>
        <p:cxnSp>
          <p:nvCxnSpPr>
            <p:cNvPr id="9" name="ลูกศรเชื่อมต่อแบบตรง 8"/>
            <p:cNvCxnSpPr/>
            <p:nvPr/>
          </p:nvCxnSpPr>
          <p:spPr>
            <a:xfrm>
              <a:off x="2616384" y="1972180"/>
              <a:ext cx="788894" cy="561789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กล่องข้อความ 9"/>
            <p:cNvSpPr txBox="1"/>
            <p:nvPr/>
          </p:nvSpPr>
          <p:spPr>
            <a:xfrm>
              <a:off x="3183042" y="1748639"/>
              <a:ext cx="5546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FF0000"/>
                  </a:solidFill>
                </a:rPr>
                <a:t>คำตอบแบบสั้นๆ จะเป็นข้อมูลที่ต้องการให้ตอบแค่บรรทัดเดียว เช่น ชื่อ</a:t>
              </a:r>
              <a:r>
                <a:rPr lang="en-US" dirty="0" smtClean="0">
                  <a:solidFill>
                    <a:srgbClr val="FF0000"/>
                  </a:solidFill>
                </a:rPr>
                <a:t>,</a:t>
              </a:r>
              <a:r>
                <a:rPr lang="th-TH" dirty="0" smtClean="0">
                  <a:solidFill>
                    <a:srgbClr val="FF0000"/>
                  </a:solidFill>
                </a:rPr>
                <a:t>นามสกุล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8370" y="4962111"/>
              <a:ext cx="4367244" cy="962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cxnSp>
          <p:nvCxnSpPr>
            <p:cNvPr id="13" name="ลูกศรเชื่อมต่อแบบตรง 12"/>
            <p:cNvCxnSpPr/>
            <p:nvPr/>
          </p:nvCxnSpPr>
          <p:spPr>
            <a:xfrm>
              <a:off x="4643718" y="3980386"/>
              <a:ext cx="11953" cy="91434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กล่องข้อความ 11"/>
            <p:cNvSpPr txBox="1"/>
            <p:nvPr/>
          </p:nvSpPr>
          <p:spPr>
            <a:xfrm>
              <a:off x="5696149" y="4058076"/>
              <a:ext cx="1248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copy</a:t>
              </a:r>
              <a:r>
                <a:rPr lang="th-TH" dirty="0" smtClean="0">
                  <a:solidFill>
                    <a:srgbClr val="FF0000"/>
                  </a:solidFill>
                </a:rPr>
                <a:t> คำถาม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กล่องข้อความ 13"/>
            <p:cNvSpPr txBox="1"/>
            <p:nvPr/>
          </p:nvSpPr>
          <p:spPr>
            <a:xfrm>
              <a:off x="6783294" y="4271040"/>
              <a:ext cx="411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FF0000"/>
                  </a:solidFill>
                </a:rPr>
                <a:t>ลบ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กล่องข้อความ 14"/>
            <p:cNvSpPr txBox="1"/>
            <p:nvPr/>
          </p:nvSpPr>
          <p:spPr>
            <a:xfrm>
              <a:off x="7362365" y="4422835"/>
              <a:ext cx="103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FF0000"/>
                  </a:solidFill>
                </a:rPr>
                <a:t>บังคับกรอก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ลูกศรเชื่อมต่อแบบตรง 15"/>
            <p:cNvCxnSpPr/>
            <p:nvPr/>
          </p:nvCxnSpPr>
          <p:spPr>
            <a:xfrm flipV="1">
              <a:off x="6612965" y="3790637"/>
              <a:ext cx="2988" cy="31953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/>
            <p:nvPr/>
          </p:nvCxnSpPr>
          <p:spPr>
            <a:xfrm flipH="1" flipV="1">
              <a:off x="6962588" y="3818965"/>
              <a:ext cx="3821" cy="53870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ลูกศรเชื่อมต่อแบบตรง 17"/>
            <p:cNvCxnSpPr/>
            <p:nvPr/>
          </p:nvCxnSpPr>
          <p:spPr>
            <a:xfrm flipH="1" flipV="1">
              <a:off x="7608047" y="3818965"/>
              <a:ext cx="5050" cy="623279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ลูกศรเชื่อมต่อแบบตรง 24"/>
            <p:cNvCxnSpPr/>
            <p:nvPr/>
          </p:nvCxnSpPr>
          <p:spPr>
            <a:xfrm flipV="1">
              <a:off x="8396547" y="3948268"/>
              <a:ext cx="0" cy="110185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กล่องข้อความ 26"/>
            <p:cNvSpPr txBox="1"/>
            <p:nvPr/>
          </p:nvSpPr>
          <p:spPr>
            <a:xfrm>
              <a:off x="7735212" y="5035396"/>
              <a:ext cx="140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FF0000"/>
                  </a:solidFill>
                </a:rPr>
                <a:t>ส่วนจัดการคำถาม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สี่เหลี่ยมผืนผ้ามุมมน 28"/>
          <p:cNvSpPr/>
          <p:nvPr/>
        </p:nvSpPr>
        <p:spPr>
          <a:xfrm>
            <a:off x="396397" y="1780993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>
            <a:off x="2585858" y="2420365"/>
            <a:ext cx="819420" cy="11360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36939" y="1913925"/>
            <a:ext cx="55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ย่อหน้า เป็นคำตอบที่ให้ผู้ตอบ สามารถตอบได้หลายบรรทัดเช่น ข้อมูลที่อยู่ ที่ติดต่อ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4643718" y="3980386"/>
            <a:ext cx="11953" cy="91434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804" y="2420365"/>
            <a:ext cx="5348434" cy="1559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60" y="4894729"/>
            <a:ext cx="5386427" cy="1157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4" name="สี่เหลี่ยมผืนผ้ามุมมน 23"/>
          <p:cNvSpPr/>
          <p:nvPr/>
        </p:nvSpPr>
        <p:spPr>
          <a:xfrm>
            <a:off x="396397" y="2187388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V="1">
            <a:off x="2585858" y="2778950"/>
            <a:ext cx="733796" cy="603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36939" y="1913925"/>
            <a:ext cx="55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หลายตัวเลือก เป็นคำถามแบบช้อย มีให้เลือกตอบเช่น ช่วงอายุ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th-TH" dirty="0" smtClean="0">
                <a:solidFill>
                  <a:srgbClr val="FF0000"/>
                </a:solidFill>
              </a:rPr>
              <a:t>การศึกษา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4643718" y="3980386"/>
            <a:ext cx="11953" cy="91434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สี่เหลี่ยมผืนผ้ามุมมน 23"/>
          <p:cNvSpPr/>
          <p:nvPr/>
        </p:nvSpPr>
        <p:spPr>
          <a:xfrm>
            <a:off x="396397" y="2629648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37" y="2231168"/>
            <a:ext cx="5359549" cy="1941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กล่องข้อความ 10"/>
          <p:cNvSpPr txBox="1"/>
          <p:nvPr/>
        </p:nvSpPr>
        <p:spPr>
          <a:xfrm>
            <a:off x="5966729" y="4348879"/>
            <a:ext cx="298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สามารถเพิ่มรูปภาพเพื่อประกอบการเลือกได้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V="1">
            <a:off x="8059272" y="4034118"/>
            <a:ext cx="2987" cy="40343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72" y="4901039"/>
            <a:ext cx="5172113" cy="1614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70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V="1">
            <a:off x="2585858" y="3277293"/>
            <a:ext cx="733796" cy="603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36939" y="1844817"/>
            <a:ext cx="55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ช่องทำเครื่องหมาย เป็นตัวเลือกที่เลือกได้มากกว่า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  <a:r>
              <a:rPr lang="th-TH" dirty="0" smtClean="0">
                <a:solidFill>
                  <a:srgbClr val="FF0000"/>
                </a:solidFill>
              </a:rPr>
              <a:t> คำตอบ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4643718" y="3980386"/>
            <a:ext cx="11953" cy="91434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สี่เหลี่ยมผืนผ้ามุมมน 23"/>
          <p:cNvSpPr/>
          <p:nvPr/>
        </p:nvSpPr>
        <p:spPr>
          <a:xfrm>
            <a:off x="396397" y="3044320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72" y="2215742"/>
            <a:ext cx="4997784" cy="2124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918" y="4921309"/>
            <a:ext cx="4838276" cy="184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89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776816"/>
            <a:ext cx="2219341" cy="4738722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>
            <a:stCxn id="24" idx="3"/>
            <a:endCxn id="2" idx="1"/>
          </p:cNvCxnSpPr>
          <p:nvPr/>
        </p:nvCxnSpPr>
        <p:spPr>
          <a:xfrm flipV="1">
            <a:off x="2545974" y="3097268"/>
            <a:ext cx="813564" cy="53768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3340918" y="1755978"/>
            <a:ext cx="554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เลื่อนลง จะเป็นการแสดงแบบตัวเลือกในกล่องข้อความที่ต้องเลือกเพียง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  <a:r>
              <a:rPr lang="th-TH" dirty="0" smtClean="0">
                <a:solidFill>
                  <a:srgbClr val="FF0000"/>
                </a:solidFill>
              </a:rPr>
              <a:t> คำตอบ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flipH="1">
            <a:off x="3742660" y="4069226"/>
            <a:ext cx="7923" cy="63036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สี่เหลี่ยมผืนผ้ามุมมน 23"/>
          <p:cNvSpPr/>
          <p:nvPr/>
        </p:nvSpPr>
        <p:spPr>
          <a:xfrm>
            <a:off x="396397" y="3437724"/>
            <a:ext cx="2149577" cy="39444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38" y="2125310"/>
            <a:ext cx="4819656" cy="194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593" y="4709415"/>
            <a:ext cx="2728932" cy="800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363" y="4146177"/>
            <a:ext cx="2552719" cy="2481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5" name="ลูกศรเชื่อมต่อแบบตรง 14"/>
          <p:cNvCxnSpPr/>
          <p:nvPr/>
        </p:nvCxnSpPr>
        <p:spPr>
          <a:xfrm>
            <a:off x="4044274" y="5237059"/>
            <a:ext cx="2218303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7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ไอพ่น">
  <a:themeElements>
    <a:clrScheme name="ไอพ่น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ไอพ่น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ไอพ่น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TM04033937[[fn=ไอพ่น]]</Template>
  <TotalTime>2134</TotalTime>
  <Words>824</Words>
  <Application>Microsoft Office PowerPoint</Application>
  <PresentationFormat>On-screen Show (4:3)</PresentationFormat>
  <Paragraphs>58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Angsana New</vt:lpstr>
      <vt:lpstr>AngsanaUPC</vt:lpstr>
      <vt:lpstr>Arial</vt:lpstr>
      <vt:lpstr>Century Gothic</vt:lpstr>
      <vt:lpstr>Cordia New</vt:lpstr>
      <vt:lpstr>ไอพ่น</vt:lpstr>
      <vt:lpstr>การใช้งาน Google Apps  เพื่อการบริหารจัดการเอกสาร</vt:lpstr>
      <vt:lpstr>Google Form</vt:lpstr>
      <vt:lpstr>Google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Sheet</vt:lpstr>
      <vt:lpstr>Google Sheet หรือ Spread sheet</vt:lpstr>
      <vt:lpstr>Google Sheet หรือ Spread sheet</vt:lpstr>
      <vt:lpstr>การใส่สูตรคำนวณ countIf นับจำนวนครั้งที่ค่าใดๆ เกิดขึ้น เช่นต้องการทราบข้อมูลอายุของบุคลากรที่มีอายุน้อยกว่า 30 ว่ามีกี่คน </vt:lpstr>
      <vt:lpstr>การใส่สูตรคำนวณ countIfS นับจำนวนครั้งที่ค่าใดๆ เกิดขึ้น และมีมากกว่าหนึ่งเงื่อนไข</vt:lpstr>
      <vt:lpstr>การแทรกแผนภูมิ เลือกแถวและคอลัมน์ที่ต้องการทำแผนภูมิก่อนแล้วเลือกแทรกหลังจากนั้นเลือกแผนภูมิระบบจะทำแผนภูมิให้อัตโนมัติ</vt:lpstr>
      <vt:lpstr>Google Calendar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การใช้งาน Google Apps  เพื่อการบริหารจัดการเอกสาร</dc:title>
  <dc:creator>SoKu</dc:creator>
  <cp:lastModifiedBy>Lenovo</cp:lastModifiedBy>
  <cp:revision>41</cp:revision>
  <dcterms:created xsi:type="dcterms:W3CDTF">2017-11-21T05:58:24Z</dcterms:created>
  <dcterms:modified xsi:type="dcterms:W3CDTF">2017-11-23T01:46:31Z</dcterms:modified>
</cp:coreProperties>
</file>