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780" r:id="rId1"/>
  </p:sldMasterIdLst>
  <p:notesMasterIdLst>
    <p:notesMasterId r:id="rId60"/>
  </p:notesMasterIdLst>
  <p:handoutMasterIdLst>
    <p:handoutMasterId r:id="rId61"/>
  </p:handoutMasterIdLst>
  <p:sldIdLst>
    <p:sldId id="343" r:id="rId2"/>
    <p:sldId id="344" r:id="rId3"/>
    <p:sldId id="345" r:id="rId4"/>
    <p:sldId id="354" r:id="rId5"/>
    <p:sldId id="346" r:id="rId6"/>
    <p:sldId id="347" r:id="rId7"/>
    <p:sldId id="348" r:id="rId8"/>
    <p:sldId id="349" r:id="rId9"/>
    <p:sldId id="350" r:id="rId10"/>
    <p:sldId id="355" r:id="rId11"/>
    <p:sldId id="351" r:id="rId12"/>
    <p:sldId id="353" r:id="rId13"/>
    <p:sldId id="356" r:id="rId14"/>
    <p:sldId id="256" r:id="rId15"/>
    <p:sldId id="337" r:id="rId16"/>
    <p:sldId id="268" r:id="rId17"/>
    <p:sldId id="267" r:id="rId18"/>
    <p:sldId id="269" r:id="rId19"/>
    <p:sldId id="270" r:id="rId20"/>
    <p:sldId id="271" r:id="rId21"/>
    <p:sldId id="309" r:id="rId22"/>
    <p:sldId id="272" r:id="rId23"/>
    <p:sldId id="310" r:id="rId24"/>
    <p:sldId id="273" r:id="rId25"/>
    <p:sldId id="274" r:id="rId26"/>
    <p:sldId id="275" r:id="rId27"/>
    <p:sldId id="276" r:id="rId28"/>
    <p:sldId id="311" r:id="rId29"/>
    <p:sldId id="313" r:id="rId30"/>
    <p:sldId id="314" r:id="rId31"/>
    <p:sldId id="317" r:id="rId32"/>
    <p:sldId id="318" r:id="rId33"/>
    <p:sldId id="319" r:id="rId34"/>
    <p:sldId id="315" r:id="rId35"/>
    <p:sldId id="320" r:id="rId36"/>
    <p:sldId id="329" r:id="rId37"/>
    <p:sldId id="312" r:id="rId38"/>
    <p:sldId id="316" r:id="rId39"/>
    <p:sldId id="321" r:id="rId40"/>
    <p:sldId id="322" r:id="rId41"/>
    <p:sldId id="338" r:id="rId42"/>
    <p:sldId id="340" r:id="rId43"/>
    <p:sldId id="341" r:id="rId44"/>
    <p:sldId id="323" r:id="rId45"/>
    <p:sldId id="324" r:id="rId46"/>
    <p:sldId id="325" r:id="rId47"/>
    <p:sldId id="326" r:id="rId48"/>
    <p:sldId id="327" r:id="rId49"/>
    <p:sldId id="328" r:id="rId50"/>
    <p:sldId id="277" r:id="rId51"/>
    <p:sldId id="278" r:id="rId52"/>
    <p:sldId id="335" r:id="rId53"/>
    <p:sldId id="336" r:id="rId54"/>
    <p:sldId id="279" r:id="rId55"/>
    <p:sldId id="280" r:id="rId56"/>
    <p:sldId id="281" r:id="rId57"/>
    <p:sldId id="357" r:id="rId58"/>
    <p:sldId id="352" r:id="rId59"/>
  </p:sldIdLst>
  <p:sldSz cx="12192000" cy="6858000"/>
  <p:notesSz cx="10234613" cy="70993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>
      <p:cViewPr varScale="1">
        <p:scale>
          <a:sx n="79" d="100"/>
          <a:sy n="79" d="100"/>
        </p:scale>
        <p:origin x="1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435304" cy="35568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th-TH" smtClean="0"/>
              <a:t>โครงการฝึกอบรมสารสนเทศเพื่อการเรียนรู้พัฒนาบุคลากรผู้ปฏิบัติงาน คณะบริหารธุรกิจ มทร.พระนคร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797022" y="0"/>
            <a:ext cx="4435304" cy="35568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C1D080-3643-49AA-935C-768F003677DE}" type="datetimeFigureOut">
              <a:rPr lang="en-US" smtClean="0"/>
              <a:t>7/4/2014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743619"/>
            <a:ext cx="4435304" cy="35568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th-TH" smtClean="0"/>
              <a:t>โครงการฝึกอบรมสารสนเทศเพื่อการเรียนรู้พัฒนาบุคลากรผู้ปฏิบัติงาน คณะบริหารธุรกิจ มทร.พระนคร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797022" y="6743619"/>
            <a:ext cx="4435304" cy="35568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0C70DA-8B33-4EB1-AFF1-6942D258D0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95367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th-TH" smtClean="0"/>
              <a:t>โครงการฝึกอบรมสารสนเทศเพื่อการเรียนรู้พัฒนาบุคลากรผู้ปฏิบัติงาน คณะบริหารธุรกิจ มทร.พระนคร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797550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AED6B4-D489-4369-99C5-EB08BA3E701A}" type="datetimeFigureOut">
              <a:rPr lang="en-US" smtClean="0"/>
              <a:t>7/4/2014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87675" y="887413"/>
            <a:ext cx="4259263" cy="23955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23938" y="3416300"/>
            <a:ext cx="8186737" cy="27955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74370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th-TH" smtClean="0"/>
              <a:t>โครงการฝึกอบรมสารสนเทศเพื่อการเรียนรู้พัฒนาบุคลากรผู้ปฏิบัติงาน คณะบริหารธุรกิจ มทร.พระนคร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797550" y="674370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334910-C1CE-4BBB-92DE-3D6E79A7B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6019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334910-C1CE-4BBB-92DE-3D6E79A7BB77}" type="slidenum">
              <a:rPr lang="en-US" smtClean="0"/>
              <a:t>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h-TH" smtClean="0"/>
              <a:t>โครงการฝึกอบรมสารสนเทศเพื่อการเรียนรู้พัฒนาบุคลากรผู้ปฏิบัติงาน คณะบริหารธุรกิจ มทร.พระนคร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049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334910-C1CE-4BBB-92DE-3D6E79A7BB77}" type="slidenum">
              <a:rPr lang="en-US" smtClean="0"/>
              <a:t>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h-TH" smtClean="0"/>
              <a:t>โครงการฝึกอบรมสารสนเทศเพื่อการเรียนรู้พัฒนาบุคลากรผู้ปฏิบัติงาน คณะบริหารธุรกิจ มทร.พระนคร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5933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334910-C1CE-4BBB-92DE-3D6E79A7BB77}" type="slidenum">
              <a:rPr lang="en-US" smtClean="0"/>
              <a:t>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h-TH" smtClean="0"/>
              <a:t>โครงการฝึกอบรมสารสนเทศเพื่อการเรียนรู้พัฒนาบุคลากรผู้ปฏิบัติงาน คณะบริหารธุรกิจ มทร.พระนคร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4808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334910-C1CE-4BBB-92DE-3D6E79A7BB77}" type="slidenum">
              <a:rPr lang="en-US" smtClean="0"/>
              <a:t>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h-TH" smtClean="0"/>
              <a:t>โครงการฝึกอบรมสารสนเทศเพื่อการเรียนรู้พัฒนาบุคลากรผู้ปฏิบัติงาน คณะบริหารธุรกิจ มทร.พระนคร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0780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334910-C1CE-4BBB-92DE-3D6E79A7BB77}" type="slidenum">
              <a:rPr lang="en-US" smtClean="0"/>
              <a:t>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h-TH" smtClean="0"/>
              <a:t>โครงการฝึกอบรมสารสนเทศเพื่อการเรียนรู้พัฒนาบุคลากรผู้ปฏิบัติงาน คณะบริหารธุรกิจ มทร.พระนคร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1310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334910-C1CE-4BBB-92DE-3D6E79A7BB77}" type="slidenum">
              <a:rPr lang="en-US" smtClean="0"/>
              <a:t>57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h-TH" smtClean="0"/>
              <a:t>โครงการฝึกอบรมสารสนเทศเพื่อการเรียนรู้พัฒนาบุคลากรผู้ปฏิบัติงาน คณะบริหารธุรกิจ มทร.พระนคร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13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ADEC8-99D3-4173-A675-8DFAB33AD7FE}" type="datetime1">
              <a:rPr lang="en-US" smtClean="0"/>
              <a:t>7/4/2014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298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F7F59-CA74-4562-A51B-472C6448B80C}" type="datetime1">
              <a:rPr lang="en-US" smtClean="0"/>
              <a:t>7/4/2014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598890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F7F59-CA74-4562-A51B-472C6448B80C}" type="datetime1">
              <a:rPr lang="en-US" smtClean="0"/>
              <a:t>7/4/2014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46682738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F7F59-CA74-4562-A51B-472C6448B80C}" type="datetime1">
              <a:rPr lang="en-US" smtClean="0"/>
              <a:t>7/4/2014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56285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F7F59-CA74-4562-A51B-472C6448B80C}" type="datetime1">
              <a:rPr lang="en-US" smtClean="0"/>
              <a:t>7/4/2014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74970779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F7F59-CA74-4562-A51B-472C6448B80C}" type="datetime1">
              <a:rPr lang="en-US" smtClean="0"/>
              <a:t>7/4/2014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104971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7D798-748E-43A8-8D9E-7096BEDEFC9D}" type="datetime1">
              <a:rPr lang="en-US" smtClean="0"/>
              <a:t>7/4/2014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58772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CB0BC-31B3-4D45-8B5B-FD029A049FA0}" type="datetime1">
              <a:rPr lang="en-US" smtClean="0"/>
              <a:t>7/4/2014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3337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417C8-9B78-4AF2-84D0-745EA0C33F02}" type="datetime1">
              <a:rPr lang="en-US" smtClean="0"/>
              <a:t>7/4/2014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523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C96A2-8D30-42E3-A89C-2DE3C2A31238}" type="datetime1">
              <a:rPr lang="en-US" smtClean="0"/>
              <a:t>7/4/2014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685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660EE-223C-4AC2-8458-1B15E0A9388C}" type="datetime1">
              <a:rPr lang="en-US" smtClean="0"/>
              <a:t>7/4/2014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081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C2105-226E-4DAD-A6B0-ADBBACD4A285}" type="datetime1">
              <a:rPr lang="en-US" smtClean="0"/>
              <a:t>7/4/2014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9984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C6BDE-6F41-42FC-9B3D-0432F90CFB13}" type="datetime1">
              <a:rPr lang="en-US" smtClean="0"/>
              <a:t>7/4/2014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63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2D31F-8F2E-490B-9FE5-B9BC90C16728}" type="datetime1">
              <a:rPr lang="en-US" smtClean="0"/>
              <a:t>7/4/2014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320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E49A8-68B7-46AA-BB65-2A51883FC195}" type="datetime1">
              <a:rPr lang="en-US" smtClean="0"/>
              <a:t>7/4/2014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005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90226-76F2-45A7-AAF8-D4949EBF223C}" type="datetime1">
              <a:rPr lang="en-US" smtClean="0"/>
              <a:t>7/4/2014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737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F7F59-CA74-4562-A51B-472C6448B80C}" type="datetime1">
              <a:rPr lang="en-US" smtClean="0"/>
              <a:t>7/4/2014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626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rmutp.ac.th/" TargetMode="External"/><Relationship Id="rId2" Type="http://schemas.openxmlformats.org/officeDocument/2006/relationships/hyperlink" Target="http://edoc.rmutp.ac.th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re 1"/>
          <p:cNvSpPr>
            <a:spLocks noGrp="1"/>
          </p:cNvSpPr>
          <p:nvPr>
            <p:ph type="ctrTitle"/>
          </p:nvPr>
        </p:nvSpPr>
        <p:spPr>
          <a:xfrm>
            <a:off x="1804416" y="2056830"/>
            <a:ext cx="9144000" cy="2719387"/>
          </a:xfrm>
        </p:spPr>
        <p:txBody>
          <a:bodyPr>
            <a:normAutofit/>
          </a:bodyPr>
          <a:lstStyle/>
          <a:p>
            <a:pPr algn="ctr"/>
            <a:r>
              <a:rPr lang="th-TH" altLang="en-US" sz="4000" b="1" dirty="0">
                <a:solidFill>
                  <a:srgbClr val="80A331"/>
                </a:solidFill>
              </a:rPr>
              <a:t>โครงการฝึกอบรมสารสนเทศเพื่อการ</a:t>
            </a:r>
            <a:r>
              <a:rPr lang="th-TH" altLang="en-US" sz="4000" b="1" dirty="0" smtClean="0">
                <a:solidFill>
                  <a:srgbClr val="80A331"/>
                </a:solidFill>
              </a:rPr>
              <a:t>เรียนรู้พัฒนา</a:t>
            </a:r>
            <a:r>
              <a:rPr lang="th-TH" altLang="en-US" sz="4000" b="1" dirty="0">
                <a:solidFill>
                  <a:srgbClr val="80A331"/>
                </a:solidFill>
              </a:rPr>
              <a:t>บุคลากรผู้ปฏิบัติงาน</a:t>
            </a:r>
            <a:r>
              <a:rPr lang="en-US" altLang="en-US" sz="4000" b="1" dirty="0">
                <a:solidFill>
                  <a:srgbClr val="80A331"/>
                </a:solidFill>
              </a:rPr>
              <a:t/>
            </a:r>
            <a:br>
              <a:rPr lang="en-US" altLang="en-US" sz="4000" b="1" dirty="0">
                <a:solidFill>
                  <a:srgbClr val="80A331"/>
                </a:solidFill>
              </a:rPr>
            </a:br>
            <a:r>
              <a:rPr lang="th-TH" altLang="en-US" sz="4000" b="1" dirty="0" smtClean="0">
                <a:solidFill>
                  <a:srgbClr val="80A331"/>
                </a:solidFill>
              </a:rPr>
              <a:t>คณะ</a:t>
            </a:r>
            <a:r>
              <a:rPr lang="th-TH" altLang="en-US" sz="4000" b="1" dirty="0">
                <a:solidFill>
                  <a:srgbClr val="80A331"/>
                </a:solidFill>
              </a:rPr>
              <a:t>บริหารธุรกิจ</a:t>
            </a:r>
            <a:r>
              <a:rPr lang="fr-FR" altLang="en-US" sz="4000" dirty="0">
                <a:solidFill>
                  <a:srgbClr val="80A331"/>
                </a:solidFill>
              </a:rPr>
              <a:t/>
            </a:r>
            <a:br>
              <a:rPr lang="fr-FR" altLang="en-US" sz="4000" dirty="0">
                <a:solidFill>
                  <a:srgbClr val="80A331"/>
                </a:solidFill>
              </a:rPr>
            </a:br>
            <a:r>
              <a:rPr lang="th-TH" altLang="en-US" sz="4000" dirty="0">
                <a:solidFill>
                  <a:srgbClr val="80A331"/>
                </a:solidFill>
              </a:rPr>
              <a:t> </a:t>
            </a:r>
            <a:br>
              <a:rPr lang="th-TH" altLang="en-US" sz="4000" dirty="0">
                <a:solidFill>
                  <a:srgbClr val="80A331"/>
                </a:solidFill>
              </a:rPr>
            </a:br>
            <a:endParaRPr lang="fr-FR" altLang="en-US" sz="4000" dirty="0">
              <a:solidFill>
                <a:srgbClr val="80A3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89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E-mail</a:t>
            </a:r>
            <a:r>
              <a:rPr lang="th-TH" sz="8800" dirty="0"/>
              <a:t> </a:t>
            </a:r>
            <a:endParaRPr lang="en-US" sz="8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h-TH" dirty="0" smtClean="0"/>
              <a:t>โครงการฝึกอบรมสารสนเทศเพื่อการเรียนรู้พัฒนาบุคลากรผู้ปฏิบัติงาน (คณะบริหารธุรกิจ)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788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E-mail</a:t>
            </a:r>
            <a:r>
              <a:rPr lang="th-TH" dirty="0" smtClean="0"/>
              <a:t> มหาวิทยาลัย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5376" y="1664665"/>
            <a:ext cx="8724836" cy="48068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3158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h-TH" sz="6000" dirty="0" smtClean="0"/>
              <a:t>สร้าง</a:t>
            </a:r>
            <a:r>
              <a:rPr lang="en-US" sz="6000" dirty="0" smtClean="0"/>
              <a:t> PDF</a:t>
            </a:r>
            <a:r>
              <a:rPr lang="th-TH" sz="6000" dirty="0" smtClean="0"/>
              <a:t> ด้วย</a:t>
            </a:r>
            <a:r>
              <a:rPr lang="en-US" sz="6000" dirty="0" smtClean="0"/>
              <a:t> Word</a:t>
            </a:r>
            <a:r>
              <a:rPr lang="th-TH" sz="8800" dirty="0"/>
              <a:t> </a:t>
            </a:r>
            <a:endParaRPr lang="en-US" sz="8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h-TH" dirty="0" smtClean="0"/>
              <a:t>โครงการฝึกอบรมสารสนเทศเพื่อการเรียนรู้พัฒนาบุคลากรผู้ปฏิบัติงาน (คณะบริหารธุรกิจ)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92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latin typeface="AngsanaUPC" panose="02020603050405020304" pitchFamily="18" charset="-34"/>
                <a:cs typeface="AngsanaUPC" panose="02020603050405020304" pitchFamily="18" charset="-34"/>
              </a:rPr>
              <a:t>สร้าง</a:t>
            </a:r>
            <a:r>
              <a:rPr lang="en-US" dirty="0">
                <a:latin typeface="AngsanaUPC" panose="02020603050405020304" pitchFamily="18" charset="-34"/>
                <a:cs typeface="AngsanaUPC" panose="02020603050405020304" pitchFamily="18" charset="-34"/>
              </a:rPr>
              <a:t> PDF</a:t>
            </a:r>
            <a:r>
              <a:rPr lang="th-TH" dirty="0">
                <a:latin typeface="AngsanaUPC" panose="02020603050405020304" pitchFamily="18" charset="-34"/>
                <a:cs typeface="AngsanaUPC" panose="02020603050405020304" pitchFamily="18" charset="-34"/>
              </a:rPr>
              <a:t> ด้วย</a:t>
            </a:r>
            <a:r>
              <a:rPr lang="en-US" dirty="0">
                <a:latin typeface="AngsanaUPC" panose="02020603050405020304" pitchFamily="18" charset="-34"/>
                <a:cs typeface="AngsanaUPC" panose="02020603050405020304" pitchFamily="18" charset="-34"/>
              </a:rPr>
              <a:t> Word</a:t>
            </a:r>
            <a:r>
              <a:rPr lang="th-TH" sz="5400" dirty="0">
                <a:latin typeface="AngsanaUPC" panose="02020603050405020304" pitchFamily="18" charset="-34"/>
                <a:cs typeface="AngsanaUPC" panose="02020603050405020304" pitchFamily="18" charset="-34"/>
              </a:rPr>
              <a:t> </a:t>
            </a:r>
            <a:endParaRPr lang="en-US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เปิด</a:t>
            </a:r>
            <a:r>
              <a:rPr lang="en-US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Word</a:t>
            </a:r>
            <a:r>
              <a:rPr lang="th-TH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ขึ้นมาทำการพิมพ์ เนื้อหาอะไรก็ได้</a:t>
            </a:r>
            <a:r>
              <a:rPr lang="en-US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3</a:t>
            </a:r>
            <a:r>
              <a:rPr lang="th-TH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หน้า</a:t>
            </a:r>
          </a:p>
          <a:p>
            <a:r>
              <a:rPr lang="th-TH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ทำการ</a:t>
            </a:r>
            <a:r>
              <a:rPr lang="en-US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Save</a:t>
            </a:r>
            <a:r>
              <a:rPr lang="th-TH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เป็น</a:t>
            </a:r>
            <a:r>
              <a:rPr lang="en-US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PDF</a:t>
            </a:r>
            <a:r>
              <a:rPr lang="th-TH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หน้าแรกเท่านั้น</a:t>
            </a:r>
          </a:p>
          <a:p>
            <a:r>
              <a:rPr lang="th-TH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ทำการ</a:t>
            </a:r>
            <a:r>
              <a:rPr lang="en-US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Save</a:t>
            </a:r>
            <a:r>
              <a:rPr lang="th-TH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เป็น</a:t>
            </a:r>
            <a:r>
              <a:rPr lang="en-US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PDF</a:t>
            </a:r>
            <a:r>
              <a:rPr lang="th-TH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หน้าที่สามเท่านั้น</a:t>
            </a:r>
          </a:p>
          <a:p>
            <a:r>
              <a:rPr lang="th-TH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ทำการรวมไฟล์ด้วยเว็บ </a:t>
            </a:r>
            <a:r>
              <a:rPr lang="en-US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PDFMerged.com</a:t>
            </a:r>
            <a:endParaRPr lang="en-US" sz="28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5440" y="4537513"/>
            <a:ext cx="2836014" cy="20202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6664" y="4730496"/>
            <a:ext cx="3195242" cy="18272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4988" y="4540898"/>
            <a:ext cx="3139624" cy="17297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6950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h-TH" sz="6000" dirty="0" smtClean="0"/>
              <a:t>การใช้ระบบงานสารบรรณอิเล็กทรอนิกส์</a:t>
            </a:r>
            <a:r>
              <a:rPr lang="th-TH" sz="8800" dirty="0"/>
              <a:t> </a:t>
            </a:r>
            <a:endParaRPr lang="en-US" sz="8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h-TH" dirty="0" smtClean="0"/>
              <a:t>โครงการฝึกอบรมสารสนเทศเพื่อการเรียนรู้พัฒนาบุคลากรผู้ปฏิบัติงาน (คณะบริหารธุรกิจ)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282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การเข้าใช้งานระบบสารบรรณอิเล็กทรอนิกส์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938528"/>
            <a:ext cx="10058400" cy="4050792"/>
          </a:xfrm>
        </p:spPr>
        <p:txBody>
          <a:bodyPr>
            <a:normAutofit/>
          </a:bodyPr>
          <a:lstStyle/>
          <a:p>
            <a:r>
              <a:rPr lang="th-TH" sz="3200" dirty="0" smtClean="0"/>
              <a:t>สามารถเข้าได้จากหน้าเว็บ </a:t>
            </a:r>
            <a:r>
              <a:rPr lang="en-US" sz="3200" dirty="0" smtClean="0">
                <a:hlinkClick r:id="rId2"/>
              </a:rPr>
              <a:t>http://edoc.rmutp.ac.th</a:t>
            </a:r>
            <a:endParaRPr lang="en-US" sz="3200" dirty="0" smtClean="0"/>
          </a:p>
          <a:p>
            <a:r>
              <a:rPr lang="th-TH" sz="3200" dirty="0" smtClean="0"/>
              <a:t>หรือสามารถเข้าใช้ได้จากหน้าเว็บไซต์</a:t>
            </a:r>
            <a:r>
              <a:rPr lang="en-US" sz="3200" dirty="0" smtClean="0"/>
              <a:t> </a:t>
            </a:r>
            <a:r>
              <a:rPr lang="en-US" sz="3200" dirty="0" smtClean="0">
                <a:hlinkClick r:id="rId3"/>
              </a:rPr>
              <a:t>http://rmutp.ac.th</a:t>
            </a:r>
            <a:r>
              <a:rPr lang="en-US" sz="3200" dirty="0" smtClean="0"/>
              <a:t> </a:t>
            </a:r>
            <a:endParaRPr lang="th-TH" sz="3200" dirty="0" smtClean="0"/>
          </a:p>
          <a:p>
            <a:pPr marL="0" indent="0">
              <a:buNone/>
            </a:pPr>
            <a:r>
              <a:rPr lang="th-TH" sz="3200" dirty="0" smtClean="0"/>
              <a:t>  ในส่วนของเมนูสารสนเทศเพื่อ</a:t>
            </a:r>
          </a:p>
          <a:p>
            <a:pPr marL="0" indent="0">
              <a:buNone/>
            </a:pPr>
            <a:r>
              <a:rPr lang="th-TH" sz="3200" dirty="0" smtClean="0"/>
              <a:t>  การบริหารและเลือกเมนูย่อย </a:t>
            </a:r>
          </a:p>
          <a:p>
            <a:pPr marL="0" indent="0">
              <a:buNone/>
            </a:pPr>
            <a:r>
              <a:rPr lang="th-TH" sz="3200" dirty="0" smtClean="0"/>
              <a:t>  ระบบสารบรรณอิเล็กทรอนิกส์</a:t>
            </a:r>
          </a:p>
          <a:p>
            <a:pPr marL="0" indent="0">
              <a:buNone/>
            </a:pPr>
            <a:endParaRPr lang="en-US" sz="2400" dirty="0" smtClean="0"/>
          </a:p>
          <a:p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4813" y="3042361"/>
            <a:ext cx="2971429" cy="3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27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 (ต่อ)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154954" y="2591308"/>
            <a:ext cx="10524982" cy="3416300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หน้าหลัก</a:t>
            </a:r>
            <a: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/>
            </a:r>
            <a:b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endParaRPr lang="en-US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0270" y="2791968"/>
            <a:ext cx="5986272" cy="3870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75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 (ต่อ)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10524982" cy="3416300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ดูรายงาน</a:t>
            </a:r>
            <a: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สถิติการใช้งาน</a:t>
            </a:r>
            <a: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/>
            </a:r>
            <a:b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endParaRPr lang="en-US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003" y="3443846"/>
            <a:ext cx="5942857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39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 (ต่อ)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339" y="2459945"/>
            <a:ext cx="6571429" cy="33523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7426" y="2831382"/>
            <a:ext cx="4870467" cy="2980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05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 (ต่อ)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10524982" cy="4004564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Login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เข้าใช้งาน</a:t>
            </a:r>
          </a:p>
          <a:p>
            <a:pPr marL="0" indent="0">
              <a:buNone/>
            </a:pP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	</a:t>
            </a:r>
            <a:r>
              <a:rPr lang="th-TH" sz="3200" dirty="0" smtClean="0">
                <a:solidFill>
                  <a:srgbClr val="FF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ประเภทผู้ใช้ในระบบ </a:t>
            </a:r>
            <a:br>
              <a:rPr lang="th-TH" sz="3200" dirty="0" smtClean="0">
                <a:solidFill>
                  <a:srgbClr val="FF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3200" dirty="0" smtClean="0">
                <a:solidFill>
                  <a:srgbClr val="FF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	</a:t>
            </a:r>
            <a:r>
              <a:rPr lang="th-TH" sz="32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เจ้าหน้าที่สารบรรณ</a:t>
            </a:r>
            <a:r>
              <a:rPr lang="en-US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จะใช้</a:t>
            </a:r>
            <a: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User : 0581.</a:t>
            </a:r>
            <a:r>
              <a:rPr lang="en-US" sz="3200" dirty="0" smtClean="0">
                <a:solidFill>
                  <a:srgbClr val="FF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XX </a:t>
            </a:r>
            <a:r>
              <a:rPr lang="en-US" sz="3200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(</a:t>
            </a:r>
            <a:r>
              <a:rPr lang="th-TH" sz="3200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หมายเลขหน่วยงาน</a:t>
            </a:r>
            <a:r>
              <a:rPr lang="en-US" sz="3200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)</a:t>
            </a:r>
            <a:r>
              <a:rPr lang="th-TH" sz="3200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/>
            </a:r>
            <a:br>
              <a:rPr lang="th-TH" sz="3200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3200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	</a:t>
            </a:r>
            <a:r>
              <a:rPr lang="th-TH" sz="3200" b="1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ผู้ใช้ทั่วไป</a:t>
            </a:r>
            <a:r>
              <a:rPr lang="en-US" sz="3200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3200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จะใช้</a:t>
            </a:r>
            <a:r>
              <a:rPr lang="en-US" sz="3200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Username</a:t>
            </a:r>
            <a:r>
              <a:rPr lang="th-TH" sz="3200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ในการเข้าใช้งาน </a:t>
            </a:r>
            <a:r>
              <a:rPr lang="en-US" sz="3200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Internet </a:t>
            </a:r>
            <a:r>
              <a:rPr lang="th-TH" sz="3200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เช่น</a:t>
            </a:r>
            <a:r>
              <a:rPr lang="en-US" sz="3200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sompoch.k</a:t>
            </a:r>
            <a:endParaRPr lang="en-US" sz="3200" dirty="0" smtClean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marL="0" indent="0">
              <a:buNone/>
            </a:pPr>
            <a:endParaRPr lang="en-US" sz="32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marL="0" indent="0">
              <a:buNone/>
            </a:pPr>
            <a: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/>
            </a:r>
            <a:b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en-US" sz="3200" dirty="0" smtClean="0">
                <a:solidFill>
                  <a:schemeClr val="accent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* </a:t>
            </a:r>
            <a:r>
              <a:rPr lang="th-TH" sz="2400" dirty="0" smtClean="0">
                <a:solidFill>
                  <a:schemeClr val="accent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สำหรับเจ้าหน้าที่สารบรรณ จะมี</a:t>
            </a:r>
            <a:r>
              <a:rPr lang="en-US" sz="2400" dirty="0" smtClean="0">
                <a:solidFill>
                  <a:schemeClr val="accent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Account</a:t>
            </a:r>
            <a:r>
              <a:rPr lang="th-TH" sz="2400" dirty="0" smtClean="0">
                <a:solidFill>
                  <a:schemeClr val="accent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ของตัวเองด้วยกรณีที่ต้องรับเอกสารเฉพาะบุคคล</a:t>
            </a:r>
            <a:endParaRPr lang="en-US" sz="2400" dirty="0">
              <a:solidFill>
                <a:schemeClr val="accent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325" y="4608719"/>
            <a:ext cx="2333333" cy="1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00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981200" y="363538"/>
            <a:ext cx="8229600" cy="1143000"/>
          </a:xfrm>
        </p:spPr>
        <p:txBody>
          <a:bodyPr/>
          <a:lstStyle/>
          <a:p>
            <a:r>
              <a:rPr lang="th-TH" altLang="en-US" dirty="0" smtClean="0">
                <a:solidFill>
                  <a:schemeClr val="bg1">
                    <a:lumMod val="50000"/>
                  </a:schemeClr>
                </a:solidFill>
              </a:rPr>
              <a:t>หัวข้อการฝึกอบรม</a:t>
            </a:r>
            <a:endParaRPr lang="fr-FR" altLang="en-US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23" name="Espace réservé du contenu 2"/>
          <p:cNvSpPr>
            <a:spLocks noGrp="1"/>
          </p:cNvSpPr>
          <p:nvPr>
            <p:ph idx="1"/>
          </p:nvPr>
        </p:nvSpPr>
        <p:spPr>
          <a:xfrm>
            <a:off x="1981200" y="1265238"/>
            <a:ext cx="8229600" cy="4525963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altLang="en-US" sz="36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9.00-10.30 </a:t>
            </a:r>
            <a:r>
              <a:rPr lang="th-TH" altLang="en-US" sz="36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น. </a:t>
            </a:r>
            <a:endParaRPr lang="en-US" altLang="en-US" sz="3600" dirty="0">
              <a:solidFill>
                <a:schemeClr val="bg1">
                  <a:lumMod val="50000"/>
                </a:schemeClr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en-US" sz="32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RMUTP Passport</a:t>
            </a:r>
            <a:r>
              <a:rPr lang="fr-FR" altLang="en-US" sz="32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</a:p>
          <a:p>
            <a:pPr lvl="2"/>
            <a:r>
              <a:rPr lang="th-TH" altLang="en-US" sz="28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แก้ไขข้อมูล</a:t>
            </a:r>
            <a:r>
              <a:rPr lang="en-US" altLang="en-US" sz="28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altLang="en-US" sz="28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เช่นแก้ไข</a:t>
            </a:r>
            <a:r>
              <a:rPr lang="en-US" altLang="en-US" sz="28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Password</a:t>
            </a:r>
            <a:endParaRPr lang="fr-FR" altLang="en-US" sz="2800" dirty="0">
              <a:solidFill>
                <a:schemeClr val="bg1">
                  <a:lumMod val="50000"/>
                </a:schemeClr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1">
              <a:buFont typeface="Wingdings" panose="05000000000000000000" pitchFamily="2" charset="2"/>
              <a:buChar char="v"/>
            </a:pPr>
            <a:r>
              <a:rPr lang="fr-FR" altLang="en-US" sz="32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E-mail</a:t>
            </a:r>
            <a:r>
              <a:rPr lang="th-TH" altLang="en-US" sz="32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ของมหาวิทยาลัย</a:t>
            </a:r>
          </a:p>
          <a:p>
            <a:pPr lvl="2"/>
            <a:r>
              <a:rPr lang="th-TH" altLang="en-US" sz="28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อธิบายการใช้งาน</a:t>
            </a:r>
            <a:r>
              <a:rPr lang="en-US" altLang="en-US" sz="28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Send, Reply</a:t>
            </a:r>
            <a:r>
              <a:rPr lang="en-US" altLang="en-US" sz="280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, </a:t>
            </a:r>
            <a:r>
              <a:rPr lang="en-US" altLang="en-US" sz="2800" smtClean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Forward</a:t>
            </a:r>
            <a:endParaRPr lang="en-US" altLang="en-US" sz="3600" dirty="0">
              <a:solidFill>
                <a:schemeClr val="bg1">
                  <a:lumMod val="50000"/>
                </a:schemeClr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altLang="en-US" sz="36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10.45-12.00 </a:t>
            </a:r>
            <a:r>
              <a:rPr lang="th-TH" altLang="en-US" sz="36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น. </a:t>
            </a:r>
            <a:endParaRPr lang="en-US" altLang="en-US" sz="3600" dirty="0">
              <a:solidFill>
                <a:schemeClr val="bg1">
                  <a:lumMod val="50000"/>
                </a:schemeClr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1">
              <a:buFont typeface="Wingdings" panose="05000000000000000000" pitchFamily="2" charset="2"/>
              <a:buChar char="v"/>
            </a:pPr>
            <a:r>
              <a:rPr lang="th-TH" altLang="en-US" sz="32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สร้าง</a:t>
            </a:r>
            <a:r>
              <a:rPr lang="en-US" altLang="en-US" sz="32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PDF </a:t>
            </a:r>
            <a:r>
              <a:rPr lang="th-TH" altLang="en-US" sz="32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ด้วย</a:t>
            </a:r>
            <a:r>
              <a:rPr lang="en-US" altLang="en-US" sz="32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Word</a:t>
            </a:r>
            <a:r>
              <a:rPr lang="th-TH" altLang="en-US" sz="32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สามารถ</a:t>
            </a:r>
            <a:r>
              <a:rPr lang="en-US" altLang="en-US" sz="32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endParaRPr lang="th-TH" altLang="en-US" sz="3200" dirty="0">
              <a:solidFill>
                <a:schemeClr val="bg1">
                  <a:lumMod val="50000"/>
                </a:schemeClr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1">
              <a:buFont typeface="Wingdings" panose="05000000000000000000" pitchFamily="2" charset="2"/>
              <a:buChar char="v"/>
            </a:pPr>
            <a:r>
              <a:rPr lang="th-TH" altLang="en-US" sz="32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ระบบสารบรรณอิเล็กทรอนิกส์</a:t>
            </a:r>
          </a:p>
          <a:p>
            <a:pPr lvl="1" indent="0">
              <a:buNone/>
            </a:pPr>
            <a:endParaRPr lang="en-US" altLang="en-US" sz="3200" dirty="0">
              <a:solidFill>
                <a:schemeClr val="bg1">
                  <a:lumMod val="50000"/>
                </a:schemeClr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2"/>
            <a:endParaRPr lang="fr-FR" alt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1"/>
            <a:endParaRPr lang="fr-FR" alt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1"/>
            <a:endParaRPr lang="fr-FR" alt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fr-FR" altLang="en-US" dirty="0" smtClean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38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 (ต่อ)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10524982" cy="4004564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หน้าแรกของการ</a:t>
            </a:r>
            <a: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Login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เข้าสู่ระบบ</a:t>
            </a:r>
          </a:p>
          <a:p>
            <a:pPr marL="0" indent="0">
              <a:buNone/>
            </a:pP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	</a:t>
            </a:r>
            <a:endParaRPr lang="en-US" sz="2400" dirty="0">
              <a:solidFill>
                <a:schemeClr val="accent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864" y="3235124"/>
            <a:ext cx="7684576" cy="3372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07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 (ต่อ)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10524982" cy="4004564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แก้ไขข้อมูลส่วนตัว สามารถเข้าใช้งานได้จากเมนู</a:t>
            </a:r>
            <a:r>
              <a:rPr lang="th-TH" sz="3200" dirty="0" err="1" smtClean="0">
                <a:latin typeface="AngsanaUPC" panose="02020603050405020304" pitchFamily="18" charset="-34"/>
                <a:cs typeface="AngsanaUPC" panose="02020603050405020304" pitchFamily="18" charset="-34"/>
              </a:rPr>
              <a:t>โปร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ไฟล์ หรือที่ชื่อ</a:t>
            </a:r>
            <a: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Login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ขวาบน</a:t>
            </a:r>
          </a:p>
          <a:p>
            <a:pPr marL="0" indent="0">
              <a:buNone/>
            </a:pP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	</a:t>
            </a:r>
            <a:endParaRPr lang="en-US" sz="2400" dirty="0">
              <a:solidFill>
                <a:schemeClr val="accent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991" y="3247255"/>
            <a:ext cx="5723809" cy="29238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6122" y="3568396"/>
            <a:ext cx="4028571" cy="2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33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 (ต่อ)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008650" y="2176780"/>
            <a:ext cx="10524982" cy="4004564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อธิบายส่วนต่างๆในหน้า</a:t>
            </a:r>
            <a: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Inbox</a:t>
            </a:r>
            <a:endParaRPr lang="th-TH" sz="32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marL="0" indent="0">
              <a:buNone/>
            </a:pP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	</a:t>
            </a:r>
            <a:endParaRPr lang="en-US" sz="2400" dirty="0">
              <a:solidFill>
                <a:schemeClr val="accent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3120" y="2726688"/>
            <a:ext cx="9200000" cy="40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07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 (ต่อ)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008650" y="2176780"/>
            <a:ext cx="10524982" cy="4004564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อธิบายส่วนต่างๆในหน้า</a:t>
            </a:r>
            <a: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Inbox 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(ต่อ)</a:t>
            </a:r>
          </a:p>
          <a:p>
            <a:pPr marL="0" indent="0">
              <a:buNone/>
            </a:pP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	</a:t>
            </a:r>
            <a:endParaRPr lang="en-US" sz="2400" dirty="0">
              <a:solidFill>
                <a:schemeClr val="accent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2100" y="2748404"/>
            <a:ext cx="9180952" cy="4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9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 (ต่อ)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008650" y="2176780"/>
            <a:ext cx="10524982" cy="4004564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อธิบายส่วนต่างๆในหน้า</a:t>
            </a:r>
            <a: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Inbox 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(ต่อ)</a:t>
            </a:r>
          </a:p>
          <a:p>
            <a:pPr marL="0" indent="0">
              <a:buNone/>
            </a:pP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	</a:t>
            </a:r>
            <a:endParaRPr lang="en-US" sz="2400" dirty="0">
              <a:solidFill>
                <a:schemeClr val="accent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8676" y="2711828"/>
            <a:ext cx="9180952" cy="4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78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 (ต่อ)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008650" y="2176780"/>
            <a:ext cx="10524982" cy="4004564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อธิบายส่วนต่างๆในหน้า</a:t>
            </a:r>
            <a: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Inbox 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(ต่อ)</a:t>
            </a:r>
          </a:p>
          <a:p>
            <a:pPr marL="0" indent="0">
              <a:buNone/>
            </a:pP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	</a:t>
            </a:r>
            <a:endParaRPr lang="en-US" sz="2400" dirty="0">
              <a:solidFill>
                <a:schemeClr val="accent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384" y="2653536"/>
            <a:ext cx="9200000" cy="40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2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 (ต่อ)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008650" y="2176780"/>
            <a:ext cx="10524982" cy="4004564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อธิบายส่วนต่างๆในหน้า</a:t>
            </a:r>
            <a: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Inbox 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(ต่อ)</a:t>
            </a:r>
          </a:p>
          <a:p>
            <a:pPr marL="0" indent="0">
              <a:buNone/>
            </a:pP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	</a:t>
            </a:r>
            <a:endParaRPr lang="en-US" sz="2400" dirty="0">
              <a:solidFill>
                <a:schemeClr val="accent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742" y="2596894"/>
            <a:ext cx="5817490" cy="4133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84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 (ต่อ)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008650" y="2176780"/>
            <a:ext cx="10524982" cy="4004564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อธิบายส่วนต่างๆในหน้า</a:t>
            </a:r>
            <a: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Inbox 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(ต่อ)</a:t>
            </a:r>
          </a:p>
          <a:p>
            <a:pPr marL="0" indent="0">
              <a:buNone/>
            </a:pP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	</a:t>
            </a:r>
            <a:endParaRPr lang="en-US" sz="2400" dirty="0">
              <a:solidFill>
                <a:schemeClr val="accent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8260" y="2934284"/>
            <a:ext cx="8580952" cy="32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54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</a:t>
            </a:r>
            <a:r>
              <a:rPr lang="th-TH" dirty="0"/>
              <a:t>ปฏิบัติการใช้งานระบบสารบรรณอิเล็กทรอนิกส์ (ต่อ)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154954" y="2274316"/>
            <a:ext cx="10488406" cy="468884"/>
          </a:xfrm>
        </p:spPr>
        <p:txBody>
          <a:bodyPr>
            <a:noAutofit/>
          </a:bodyPr>
          <a:lstStyle/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ส่งหนังสือภายในหน่วยงาน </a:t>
            </a:r>
            <a:r>
              <a:rPr lang="th-TH" sz="3200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มทร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.พระนคร</a:t>
            </a:r>
            <a:endParaRPr lang="en-US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5622" y="3048774"/>
            <a:ext cx="6009524" cy="3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07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</a:t>
            </a:r>
            <a:r>
              <a:rPr lang="th-TH" dirty="0"/>
              <a:t>ปฏิบัติการใช้งานระบบสารบรรณอิเล็กทรอนิกส์ (ต่อ)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154954" y="2274316"/>
            <a:ext cx="10488406" cy="468884"/>
          </a:xfrm>
        </p:spPr>
        <p:txBody>
          <a:bodyPr>
            <a:noAutofit/>
          </a:bodyPr>
          <a:lstStyle/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ส่งหนังสือภายในหน่วยงาน </a:t>
            </a:r>
            <a:r>
              <a:rPr lang="th-TH" sz="3200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มทร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.พระ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นคร (ต่อ)</a:t>
            </a:r>
            <a:endParaRPr lang="en-US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2095" y="2801067"/>
            <a:ext cx="7587695" cy="393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69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981200" y="363538"/>
            <a:ext cx="8229600" cy="1143000"/>
          </a:xfrm>
        </p:spPr>
        <p:txBody>
          <a:bodyPr/>
          <a:lstStyle/>
          <a:p>
            <a:r>
              <a:rPr lang="th-TH" altLang="en-US" dirty="0" smtClean="0">
                <a:solidFill>
                  <a:schemeClr val="bg1">
                    <a:lumMod val="50000"/>
                  </a:schemeClr>
                </a:solidFill>
              </a:rPr>
              <a:t>หัวข้อการฝึกอบรม</a:t>
            </a:r>
            <a:r>
              <a:rPr lang="en-US" alt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th-TH" altLang="en-US" dirty="0" smtClean="0">
                <a:solidFill>
                  <a:schemeClr val="bg1">
                    <a:lumMod val="50000"/>
                  </a:schemeClr>
                </a:solidFill>
              </a:rPr>
              <a:t>(ต่อ)</a:t>
            </a:r>
            <a:endParaRPr lang="fr-FR" altLang="en-US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23" name="Espace réservé du contenu 2"/>
          <p:cNvSpPr>
            <a:spLocks noGrp="1"/>
          </p:cNvSpPr>
          <p:nvPr>
            <p:ph idx="1"/>
          </p:nvPr>
        </p:nvSpPr>
        <p:spPr>
          <a:xfrm>
            <a:off x="1981200" y="1570038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altLang="en-US" sz="36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13.00-14.30 </a:t>
            </a:r>
            <a:r>
              <a:rPr lang="th-TH" altLang="en-US" sz="36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น. </a:t>
            </a:r>
            <a:endParaRPr lang="en-US" altLang="en-US" sz="3600" dirty="0">
              <a:solidFill>
                <a:schemeClr val="bg1">
                  <a:lumMod val="50000"/>
                </a:schemeClr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1">
              <a:buFont typeface="Wingdings" panose="05000000000000000000" pitchFamily="2" charset="2"/>
              <a:buChar char="v"/>
            </a:pPr>
            <a:r>
              <a:rPr lang="th-TH" altLang="en-US" sz="32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ระบบสารบรรณอิเล็กทรอนิกส์</a:t>
            </a:r>
            <a:endParaRPr lang="en-US" altLang="en-US" sz="3200" dirty="0">
              <a:solidFill>
                <a:schemeClr val="bg1">
                  <a:lumMod val="50000"/>
                </a:schemeClr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altLang="en-US" sz="36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14.45-16.30 </a:t>
            </a:r>
            <a:r>
              <a:rPr lang="th-TH" altLang="en-US" sz="36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น. </a:t>
            </a:r>
            <a:endParaRPr lang="en-US" altLang="en-US" sz="3600" dirty="0">
              <a:solidFill>
                <a:schemeClr val="bg1">
                  <a:lumMod val="50000"/>
                </a:schemeClr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en-US" sz="3200" dirty="0" smtClean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Dropbox</a:t>
            </a:r>
            <a:endParaRPr lang="en-US" altLang="en-US" sz="3200" dirty="0">
              <a:solidFill>
                <a:schemeClr val="bg1">
                  <a:lumMod val="50000"/>
                </a:schemeClr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2"/>
            <a:r>
              <a:rPr lang="en-US" altLang="en-US" sz="28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Register</a:t>
            </a:r>
          </a:p>
          <a:p>
            <a:pPr lvl="2"/>
            <a:r>
              <a:rPr lang="en-US" altLang="en-US" sz="28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Dropbox in PC, Mobile , Tablet</a:t>
            </a:r>
          </a:p>
          <a:p>
            <a:pPr lvl="2"/>
            <a:r>
              <a:rPr lang="en-US" altLang="en-US" sz="28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Share File between PC and Mobile</a:t>
            </a:r>
          </a:p>
          <a:p>
            <a:pPr lvl="2"/>
            <a:r>
              <a:rPr lang="en-US" altLang="en-US" sz="2800" dirty="0">
                <a:solidFill>
                  <a:schemeClr val="bg1">
                    <a:lumMod val="5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Previous Version File</a:t>
            </a:r>
          </a:p>
          <a:p>
            <a:pPr lvl="1">
              <a:buFont typeface="Wingdings" panose="05000000000000000000" pitchFamily="2" charset="2"/>
              <a:buChar char="v"/>
            </a:pPr>
            <a:endParaRPr lang="en-US" altLang="en-US" sz="3200" dirty="0">
              <a:solidFill>
                <a:schemeClr val="bg1">
                  <a:lumMod val="50000"/>
                </a:schemeClr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1">
              <a:buFont typeface="Wingdings" panose="05000000000000000000" pitchFamily="2" charset="2"/>
              <a:buChar char="v"/>
            </a:pPr>
            <a:endParaRPr lang="en-US" altLang="en-US" sz="3200" dirty="0">
              <a:solidFill>
                <a:schemeClr val="bg1">
                  <a:lumMod val="50000"/>
                </a:schemeClr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lvl="2"/>
            <a:endParaRPr lang="fr-FR" alt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1"/>
            <a:endParaRPr lang="fr-FR" alt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fr-FR" altLang="en-US" dirty="0" smtClean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68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</a:t>
            </a:r>
            <a:r>
              <a:rPr lang="th-TH" dirty="0"/>
              <a:t>ปฏิบัติการใช้งานระบบสารบรรณอิเล็กทรอนิกส์ (ต่อ)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154954" y="2274316"/>
            <a:ext cx="10488406" cy="468884"/>
          </a:xfrm>
        </p:spPr>
        <p:txBody>
          <a:bodyPr>
            <a:noAutofit/>
          </a:bodyPr>
          <a:lstStyle/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ส่งหนังสือภายในหน่วยงาน </a:t>
            </a:r>
            <a:r>
              <a:rPr lang="th-TH" sz="3200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มทร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.พระ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นคร (ต่อ)</a:t>
            </a:r>
            <a:endParaRPr lang="en-US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1962" y="2776051"/>
            <a:ext cx="5873814" cy="3986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39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</a:t>
            </a:r>
            <a:r>
              <a:rPr lang="th-TH" dirty="0"/>
              <a:t>ปฏิบัติการใช้งานระบบสารบรรณอิเล็กทรอนิกส์ (ต่อ)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154954" y="2274316"/>
            <a:ext cx="10488406" cy="468884"/>
          </a:xfrm>
        </p:spPr>
        <p:txBody>
          <a:bodyPr>
            <a:noAutofit/>
          </a:bodyPr>
          <a:lstStyle/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เมื่อกดปุ่มลงทะเบียนระบบจะเข้าหน้า</a:t>
            </a:r>
            <a: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en-US" sz="3200" dirty="0" err="1" smtClean="0">
                <a:latin typeface="AngsanaUPC" panose="02020603050405020304" pitchFamily="18" charset="-34"/>
                <a:cs typeface="AngsanaUPC" panose="02020603050405020304" pitchFamily="18" charset="-34"/>
              </a:rPr>
              <a:t>SentBox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เพื่อแสดงรายละเอียดหนังสือที่ลงทะเบียนส่ง</a:t>
            </a:r>
            <a:endParaRPr lang="en-US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3339" y="2847255"/>
            <a:ext cx="8742857" cy="37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4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791" y="2546476"/>
            <a:ext cx="8723809" cy="4057143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</a:t>
            </a:r>
            <a:r>
              <a:rPr lang="th-TH" dirty="0"/>
              <a:t>ปฏิบัติการใช้งานระบบสารบรรณอิเล็กทรอนิกส์ (ต่อ)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36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419" y="2512569"/>
            <a:ext cx="8742857" cy="407619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</a:t>
            </a:r>
            <a:r>
              <a:rPr lang="th-TH" dirty="0"/>
              <a:t>ปฏิบัติการใช้งานระบบสารบรรณอิเล็กทรอนิกส์ (ต่อ)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58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</a:t>
            </a:r>
            <a:r>
              <a:rPr lang="th-TH" dirty="0"/>
              <a:t>ปฏิบัติการใช้งานระบบสารบรรณอิเล็กทรอนิกส์ (ต่อ)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154954" y="2274316"/>
            <a:ext cx="10488406" cy="468884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LAB</a:t>
            </a:r>
            <a:r>
              <a:rPr lang="th-TH" sz="2800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1 </a:t>
            </a:r>
            <a:r>
              <a:rPr lang="th-TH" sz="2800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ให้ส่งเอกสารหา ผู้ดูแลระบบ โดยกำหนดข้อมูลดังนี้</a:t>
            </a:r>
          </a:p>
          <a:p>
            <a:pPr marL="514350" indent="-514350">
              <a:buAutoNum type="arabicPeriod"/>
            </a:pPr>
            <a:r>
              <a:rPr lang="th-TH" sz="2400" b="1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ที่</a:t>
            </a:r>
            <a:r>
              <a:rPr lang="en-US" sz="2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2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ให้กรอกข้อมูลเป็นรหัสหน่วยงานเช่น สำนัก</a:t>
            </a:r>
            <a:r>
              <a:rPr lang="th-TH" sz="2400" dirty="0" err="1" smtClean="0">
                <a:latin typeface="AngsanaUPC" panose="02020603050405020304" pitchFamily="18" charset="-34"/>
                <a:cs typeface="AngsanaUPC" panose="02020603050405020304" pitchFamily="18" charset="-34"/>
              </a:rPr>
              <a:t>วิทย</a:t>
            </a:r>
            <a:r>
              <a:rPr lang="th-TH" sz="2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บริการ ใช้</a:t>
            </a:r>
            <a:r>
              <a:rPr lang="en-US" sz="2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en-US" sz="2400" dirty="0" smtClean="0">
                <a:solidFill>
                  <a:schemeClr val="accent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0581.12</a:t>
            </a:r>
            <a:r>
              <a:rPr lang="en-US" sz="2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/999</a:t>
            </a:r>
            <a:r>
              <a:rPr lang="th-TH" sz="2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(สีแดงให้กรอกรหัสหน่วยงานของตัวเอง)</a:t>
            </a:r>
          </a:p>
          <a:p>
            <a:pPr marL="514350" indent="-514350">
              <a:buAutoNum type="arabicPeriod"/>
            </a:pPr>
            <a:r>
              <a:rPr lang="th-TH" sz="2400" b="1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จาก</a:t>
            </a:r>
            <a:r>
              <a:rPr lang="th-TH" sz="2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ให้กรอกเป็น ชื่อผู้ส่ง</a:t>
            </a:r>
          </a:p>
          <a:p>
            <a:pPr marL="514350" indent="-514350">
              <a:buAutoNum type="arabicPeriod"/>
            </a:pPr>
            <a:r>
              <a:rPr lang="th-TH" sz="2400" b="1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เรื่อง</a:t>
            </a:r>
            <a:r>
              <a:rPr lang="th-TH" sz="24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2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ให้กรอกเป็น ทดสอบหนังสือส่ง</a:t>
            </a:r>
          </a:p>
          <a:p>
            <a:pPr marL="514350" indent="-514350">
              <a:buAutoNum type="arabicPeriod"/>
            </a:pPr>
            <a:r>
              <a:rPr lang="th-TH" sz="2400" b="1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เรียน</a:t>
            </a:r>
            <a:r>
              <a:rPr lang="en-US" sz="24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2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ให้กรอก ชื่อผู้รับ</a:t>
            </a:r>
          </a:p>
          <a:p>
            <a:pPr marL="514350" indent="-514350">
              <a:buAutoNum type="arabicPeriod"/>
            </a:pPr>
            <a:r>
              <a:rPr lang="th-TH" sz="2400" b="1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รายชื่อผู้รับ</a:t>
            </a:r>
            <a:r>
              <a:rPr lang="en-US" sz="2400" b="1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2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ให้กดปุ่มเพิ่มผู้รับและค้นหาชื่อของผู้เข้าร่วมอบรม อาจจะใช้ชื่อบุคคลที่อบรมข้างๆเพื่อส่งหนังสือให้กัน</a:t>
            </a:r>
          </a:p>
          <a:p>
            <a:pPr marL="514350" indent="-514350">
              <a:buAutoNum type="arabicPeriod"/>
            </a:pPr>
            <a:r>
              <a:rPr lang="th-TH" sz="2400" b="1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สรุปเรื่อง </a:t>
            </a:r>
            <a:r>
              <a:rPr lang="th-TH" sz="2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ให้กรอก ทดสอบหนังสือส่ง ทำการแนบไฟล์ด้านบน</a:t>
            </a:r>
            <a:r>
              <a:rPr lang="en-US" sz="2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24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และกดปุ่ม ลงทะเบียน</a:t>
            </a:r>
            <a:endParaRPr lang="en-US" sz="28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10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</a:t>
            </a:r>
            <a:r>
              <a:rPr lang="th-TH" dirty="0"/>
              <a:t>ปฏิบัติการใช้งานระบบสารบรรณอิเล็กทรอนิกส์ (ต่อ)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154954" y="2274316"/>
            <a:ext cx="10488406" cy="468884"/>
          </a:xfrm>
        </p:spPr>
        <p:txBody>
          <a:bodyPr>
            <a:noAutofit/>
          </a:bodyPr>
          <a:lstStyle/>
          <a:p>
            <a:r>
              <a:rPr lang="th-TH" sz="3600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อธิบายเพิ่มเติมเมนูหนังสือรับและหนังสือส่ง</a:t>
            </a:r>
          </a:p>
          <a:p>
            <a:pPr marL="514350" indent="-514350">
              <a:buAutoNum type="arabicPeriod"/>
            </a:pPr>
            <a:r>
              <a:rPr lang="th-TH" sz="3200" b="1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หนังสือรับ </a:t>
            </a:r>
            <a:r>
              <a:rPr lang="th-TH" sz="3200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คือ หนังสือได้รับเข้ามาจากภายนอก ให้เจ้าหน้าที่ของหน่วยงานสารบรรณกลางเป็นผู้รับและส่งต่อตามขั้นตอน แต่บางกรณีถ้าเป็นหนังสือที่มาจากภายนอกหน่วยงานโดยสารบรรณของหน่วยงานจะต้องนำหนังสือสแกนเข้าระบบและทำการลงทะเบียนหนังสือในระบบสารบรรณอิเล็กทรอนิกส์และทำการส่งหนังสือไปยังหน่วยงานภายในที่เกี่ยวข้อง</a:t>
            </a:r>
          </a:p>
          <a:p>
            <a:pPr marL="514350" indent="-514350">
              <a:buAutoNum type="arabicPeriod"/>
            </a:pPr>
            <a:r>
              <a:rPr lang="th-TH" sz="3200" b="1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หนังสือส่ง </a:t>
            </a:r>
            <a:r>
              <a:rPr lang="th-TH" sz="3200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คือ</a:t>
            </a:r>
            <a:r>
              <a:rPr lang="en-US" sz="3200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3200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หนังสือที่ส่งออกไปภายนอกหน่วยงาน กรณีที่สารบรรณเป็นผู้ออกหนังสือเองส่วนใหญ่จะใช้เมนูนี้</a:t>
            </a:r>
            <a:endParaRPr lang="en-US" sz="36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93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</a:t>
            </a:r>
            <a:r>
              <a:rPr lang="th-TH" dirty="0"/>
              <a:t>ปฏิบัติการใช้งานระบบสารบรรณอิเล็กทรอนิกส์ (ต่อ)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154954" y="2274316"/>
            <a:ext cx="10488406" cy="468884"/>
          </a:xfrm>
        </p:spPr>
        <p:txBody>
          <a:bodyPr>
            <a:noAutofit/>
          </a:bodyPr>
          <a:lstStyle/>
          <a:p>
            <a:r>
              <a:rPr lang="th-TH" sz="3600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อธิบายเพิ่มเติมเมนูหนังสือรับและหนังสือส่ง (ต่อ)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เมนูลงทะเบียนหนังสือรับ และลงทะเบียนหนังสือส่ง</a:t>
            </a:r>
            <a:r>
              <a:rPr lang="th-TH" sz="3200" b="1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3200" dirty="0" smtClean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จะมีข้อมูลที่ต้องระบุคือ ภายในหรือภายนอกให้ยึดจากหนังสือที่จะนำเข้าระบบว่ามาจากบุคลากรในหน่วยงานหรือนอกหน่วยงาน </a:t>
            </a:r>
            <a:endParaRPr lang="en-US" sz="360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75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154954" y="2274316"/>
            <a:ext cx="10488406" cy="468884"/>
          </a:xfrm>
        </p:spPr>
        <p:txBody>
          <a:bodyPr>
            <a:noAutofit/>
          </a:bodyPr>
          <a:lstStyle/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รับหนังสือจากหน่วยงานภายนอก </a:t>
            </a:r>
            <a:r>
              <a:rPr lang="th-TH" sz="3200" dirty="0" err="1">
                <a:latin typeface="AngsanaUPC" panose="02020603050405020304" pitchFamily="18" charset="-34"/>
                <a:cs typeface="AngsanaUPC" panose="02020603050405020304" pitchFamily="18" charset="-34"/>
              </a:rPr>
              <a:t>มทร</a:t>
            </a:r>
            <a:r>
              <a:rPr lang="th-TH" sz="3200" dirty="0">
                <a:latin typeface="AngsanaUPC" panose="02020603050405020304" pitchFamily="18" charset="-34"/>
                <a:cs typeface="AngsanaUPC" panose="02020603050405020304" pitchFamily="18" charset="-34"/>
              </a:rPr>
              <a:t>.พระนคร</a:t>
            </a:r>
            <a:endParaRPr lang="en-US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272" y="2835063"/>
            <a:ext cx="6145536" cy="381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75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154954" y="2274316"/>
            <a:ext cx="10488406" cy="4688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การรับหนังสือ</a:t>
            </a:r>
            <a:endParaRPr lang="en-US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327" y="2921926"/>
            <a:ext cx="8723809" cy="3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93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499" y="2785350"/>
            <a:ext cx="8742857" cy="3847619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154954" y="2274316"/>
            <a:ext cx="10488406" cy="4688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การรับหนังสือ (ต่อ)</a:t>
            </a:r>
            <a:endParaRPr lang="en-US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8795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RMUTP Passport </a:t>
            </a:r>
            <a:r>
              <a:rPr lang="th-TH" sz="8800" dirty="0"/>
              <a:t> </a:t>
            </a:r>
            <a:endParaRPr lang="en-US" sz="8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h-TH" dirty="0" smtClean="0"/>
              <a:t>โครงการฝึกอบรมสารสนเทศเพื่อการเรียนรู้พัฒนาบุคลากรผู้ปฏิบัติงาน (คณะบริหารธุรกิจ)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81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154954" y="2274316"/>
            <a:ext cx="10488406" cy="4688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การรับหนังสือ (ต่อ)</a:t>
            </a:r>
            <a:endParaRPr lang="en-US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1223" y="3203249"/>
            <a:ext cx="6085714" cy="29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88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154954" y="2274316"/>
            <a:ext cx="10488406" cy="4688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เมื่อกดปุ่มลงทะเบียน </a:t>
            </a:r>
            <a: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/ 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ส่งต่อ </a:t>
            </a:r>
            <a: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/ 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ดำเนินการ จะเป็นการลงทะเบียนหนังสือและส่งต่อหรือลงสถานะของการดำเนินการเกี่ยวกับหนังสือที่ได้รับซึ่งถ้าหนังสือนั้นจะต้องส่งต่อจะต้องเลือกผู้รับที่จะส่งต่อ แต่ถ้าไม่มีการส่งต่อให้เลือกไม่ส่งต่อและเลือกทราบ เพื่อเป็นการแจ้งเตือนสถานะว่าได้รับทราบหนังสือนี้แล้ว</a:t>
            </a:r>
            <a:endParaRPr lang="en-US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7574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154954" y="2274316"/>
            <a:ext cx="10488406" cy="4688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เมื่อกดปุ่มลงทะเบียน </a:t>
            </a:r>
            <a: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/ 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ส่งต่อ </a:t>
            </a:r>
            <a: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/ 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ดำเนินการ จะพบหน้าจอสำหรับดำเนินการต่อดังนี้</a:t>
            </a:r>
            <a:endParaRPr lang="en-US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2468" y="2828544"/>
            <a:ext cx="6941351" cy="393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754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154954" y="2274316"/>
            <a:ext cx="10488406" cy="4688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การส่งต่อและดำเนินการ (ต่อ)</a:t>
            </a:r>
            <a:endParaRPr lang="en-US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4976" y="2743200"/>
            <a:ext cx="7102436" cy="4023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46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154954" y="2164588"/>
            <a:ext cx="10488406" cy="4688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กรณีหนังสือที่รับไม่เกี่ยวข้องกับเรา ผู้ส่งอาจจะส่งผิดให้กดปุ่มส่งกลับต้นทาง</a:t>
            </a:r>
            <a:endParaRPr lang="en-US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1" y="2633472"/>
            <a:ext cx="5783166" cy="410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25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154954" y="2274316"/>
            <a:ext cx="10488406" cy="4688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การรับหนังสือ (ต่อ)</a:t>
            </a:r>
            <a:endParaRPr lang="en-US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1026" name="Picture 2" descr="C:\Users\ADMINI~1\AppData\Local\Temp\SNAGHTML68772a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135" y="3470996"/>
            <a:ext cx="53530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23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154954" y="2274316"/>
            <a:ext cx="10488406" cy="4688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การรับหนังสือ (ต่อ)</a:t>
            </a:r>
            <a:endParaRPr lang="en-US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9227" y="2882886"/>
            <a:ext cx="8742857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37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154954" y="2274316"/>
            <a:ext cx="10488406" cy="4688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การรับหนังสือ (ต่อ)</a:t>
            </a:r>
            <a:endParaRPr lang="en-US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983" y="2855834"/>
            <a:ext cx="8723809" cy="3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58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154954" y="2274316"/>
            <a:ext cx="10488406" cy="4688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การรับหนังสือ (ต่อ)</a:t>
            </a:r>
            <a:endParaRPr lang="en-US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791" y="2855834"/>
            <a:ext cx="8723809" cy="3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8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154954" y="2274316"/>
            <a:ext cx="10488406" cy="4688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การรับหนังสือ (ต่อ)</a:t>
            </a:r>
            <a:endParaRPr lang="en-US" sz="32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7995" y="2870694"/>
            <a:ext cx="8742857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9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h-TH" dirty="0" smtClean="0"/>
              <a:t>บัญชี</a:t>
            </a:r>
            <a:r>
              <a:rPr lang="th-TH" dirty="0"/>
              <a:t>ผู้ใช้งานคอมพิวเตอร์ </a:t>
            </a:r>
            <a:r>
              <a:rPr lang="en-US" dirty="0"/>
              <a:t>RMUTP Passport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298700"/>
            <a:ext cx="10561558" cy="34163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เข้าหน้าเว็บ</a:t>
            </a:r>
            <a:r>
              <a:rPr lang="en-US" sz="2800" dirty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en-US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rmutp.ac.th </a:t>
            </a:r>
            <a:r>
              <a:rPr lang="th-TH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เลือกเมนูด้านขวาในส่วนของระบบอินเตอร์เน็ตและเลือกบัญชีผู้ใช้งานคอมพิวเตอร์</a:t>
            </a:r>
          </a:p>
          <a:p>
            <a:pPr marL="0" indent="0">
              <a:buNone/>
            </a:pPr>
            <a:endParaRPr lang="en-US" sz="2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5415" y="2840399"/>
            <a:ext cx="7380952" cy="37619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2930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 (ต่อ)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08650" y="2176780"/>
            <a:ext cx="10524982" cy="4004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ประกาศ</a:t>
            </a:r>
          </a:p>
          <a:p>
            <a:pPr marL="0" indent="0">
              <a:buFont typeface="Wingdings 3" charset="2"/>
              <a:buNone/>
            </a:pP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	</a:t>
            </a:r>
            <a:endParaRPr lang="en-US" sz="2400" dirty="0">
              <a:solidFill>
                <a:schemeClr val="accent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9712" y="2829873"/>
            <a:ext cx="8742857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32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 (ต่อ)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51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827" y="2752614"/>
            <a:ext cx="7553540" cy="3924878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1008650" y="2176780"/>
            <a:ext cx="10524982" cy="4004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ประกาศ</a:t>
            </a:r>
            <a: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(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ต่อ</a:t>
            </a:r>
            <a: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)</a:t>
            </a:r>
            <a:endParaRPr lang="th-TH" sz="32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marL="0" indent="0">
              <a:buFont typeface="Wingdings 3" charset="2"/>
              <a:buNone/>
            </a:pP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	</a:t>
            </a:r>
            <a:endParaRPr lang="en-US" sz="2400" dirty="0">
              <a:solidFill>
                <a:schemeClr val="accent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2716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 (ต่อ)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008650" y="2176780"/>
            <a:ext cx="10524982" cy="4004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ประกาศ</a:t>
            </a:r>
            <a: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(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ต่อ</a:t>
            </a:r>
            <a: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)</a:t>
            </a:r>
            <a:endParaRPr lang="th-TH" sz="32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marL="0" indent="0">
              <a:buFont typeface="Wingdings 3" charset="2"/>
              <a:buNone/>
            </a:pP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	</a:t>
            </a:r>
            <a:endParaRPr lang="en-US" sz="2400" dirty="0">
              <a:solidFill>
                <a:schemeClr val="accent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0507" y="2723812"/>
            <a:ext cx="7065860" cy="400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38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 (ต่อ)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008650" y="2176780"/>
            <a:ext cx="10524982" cy="4004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คำสั่ง</a:t>
            </a:r>
          </a:p>
          <a:p>
            <a:pPr marL="0" indent="0">
              <a:buFont typeface="Wingdings 3" charset="2"/>
              <a:buNone/>
            </a:pP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	</a:t>
            </a:r>
            <a:endParaRPr lang="en-US" sz="2400" dirty="0">
              <a:solidFill>
                <a:schemeClr val="accent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939" y="2692946"/>
            <a:ext cx="7163396" cy="4057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196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 (ต่อ)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54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784" y="2762959"/>
            <a:ext cx="6922224" cy="3914533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1008650" y="2176780"/>
            <a:ext cx="10524982" cy="4004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คำสั่ง</a:t>
            </a:r>
            <a: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(ต่อ)</a:t>
            </a:r>
          </a:p>
          <a:p>
            <a:pPr marL="0" indent="0">
              <a:buFont typeface="Wingdings 3" charset="2"/>
              <a:buNone/>
            </a:pP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	</a:t>
            </a:r>
            <a:endParaRPr lang="en-US" sz="2400" dirty="0">
              <a:solidFill>
                <a:schemeClr val="accent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79484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 (ต่อ)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55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544" y="2760392"/>
            <a:ext cx="6922224" cy="3914533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1008650" y="2176780"/>
            <a:ext cx="10524982" cy="4004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คำสั่ง</a:t>
            </a:r>
            <a:r>
              <a:rPr lang="en-US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(ต่อ)</a:t>
            </a:r>
          </a:p>
          <a:p>
            <a:pPr marL="0" indent="0">
              <a:buFont typeface="Wingdings 3" charset="2"/>
              <a:buNone/>
            </a:pPr>
            <a:r>
              <a:rPr lang="th-TH" sz="32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	</a:t>
            </a:r>
            <a:endParaRPr lang="en-US" sz="2400" dirty="0">
              <a:solidFill>
                <a:schemeClr val="accent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0281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ฝึกปฏิบัติ</a:t>
            </a:r>
            <a:r>
              <a:rPr lang="th-TH" dirty="0"/>
              <a:t>การใช้</a:t>
            </a:r>
            <a:r>
              <a:rPr lang="th-TH" dirty="0" smtClean="0"/>
              <a:t>งานระบบ</a:t>
            </a:r>
            <a:r>
              <a:rPr lang="th-TH" dirty="0"/>
              <a:t>สารบรรณ</a:t>
            </a:r>
            <a:r>
              <a:rPr lang="th-TH" dirty="0" smtClean="0"/>
              <a:t>อิเล็กทรอนิกส์ (ต่อ)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10476214" cy="34163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LAB 2</a:t>
            </a:r>
            <a:r>
              <a:rPr lang="th-TH" sz="3200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ให้สารบรรณทดสอบออกหนังสือประกาศ ให้ทุกคนในหน่วยงานรับทราบ โดยระบุชื่อผู้รับภายในหน่วยงาน และเรื่องที่จะประกาศให้ระบุเป็น แจ้งประกาศให้เข้าร่วมการฝึกอบรมระบบสารบรรณอิเล็กทรอนิกส์ และรายละเอียดระบุให้ผู้ที่เกี่ยวข้องเข้ารับการฝึกอบรมในวันและเวลาที่กำหนด</a:t>
            </a:r>
            <a:endParaRPr lang="en-US" sz="3200" dirty="0">
              <a:solidFill>
                <a:srgbClr val="0070C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780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Dropbox</a:t>
            </a:r>
            <a:r>
              <a:rPr lang="th-TH" sz="8800" dirty="0"/>
              <a:t> </a:t>
            </a:r>
            <a:endParaRPr lang="en-US" sz="8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h-TH" dirty="0" smtClean="0"/>
              <a:t>โครงการฝึกอบรมสารสนเทศเพื่อการเรียนรู้พัฒนาบุคลากรผู้ปฏิบัติงาน (คณะบริหารธุรกิจ)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122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https://www.dropbox.com/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58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2925" y="1551432"/>
            <a:ext cx="8294144" cy="45695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75993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h-TH" dirty="0" smtClean="0"/>
              <a:t>บัญชี</a:t>
            </a:r>
            <a:r>
              <a:rPr lang="th-TH" dirty="0"/>
              <a:t>ผู้ใช้งานคอมพิวเตอร์ </a:t>
            </a:r>
            <a:r>
              <a:rPr lang="en-US" dirty="0"/>
              <a:t>RMUTP </a:t>
            </a:r>
            <a:r>
              <a:rPr lang="en-US" dirty="0" smtClean="0"/>
              <a:t>Passport</a:t>
            </a:r>
            <a:r>
              <a:rPr lang="th-TH" dirty="0" smtClean="0"/>
              <a:t> (ต่</a:t>
            </a:r>
            <a:r>
              <a:rPr lang="th-TH" dirty="0"/>
              <a:t>อ</a:t>
            </a:r>
            <a:r>
              <a:rPr lang="th-TH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298700"/>
            <a:ext cx="10561558" cy="34163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กรณีไม่เคยมี </a:t>
            </a:r>
            <a:r>
              <a:rPr lang="en-US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Account </a:t>
            </a:r>
            <a:endParaRPr lang="th-TH" sz="28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marL="0" indent="0">
              <a:buNone/>
            </a:pPr>
            <a:endParaRPr lang="en-US" sz="2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2558" y="2867420"/>
            <a:ext cx="7923809" cy="3485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191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h-TH" dirty="0" smtClean="0"/>
              <a:t>บัญชี</a:t>
            </a:r>
            <a:r>
              <a:rPr lang="th-TH" dirty="0"/>
              <a:t>ผู้ใช้งานคอมพิวเตอร์ </a:t>
            </a:r>
            <a:r>
              <a:rPr lang="en-US" dirty="0"/>
              <a:t>RMUTP </a:t>
            </a:r>
            <a:r>
              <a:rPr lang="en-US" dirty="0" smtClean="0"/>
              <a:t>Passport</a:t>
            </a:r>
            <a:r>
              <a:rPr lang="th-TH" dirty="0" smtClean="0"/>
              <a:t> (ต่</a:t>
            </a:r>
            <a:r>
              <a:rPr lang="th-TH" dirty="0"/>
              <a:t>อ</a:t>
            </a:r>
            <a:r>
              <a:rPr lang="th-TH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298700"/>
            <a:ext cx="10561558" cy="34163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ทำการกรอกข้อมูลให้ครบถ้วนเพื่อขอใช้งาน</a:t>
            </a:r>
            <a:r>
              <a:rPr lang="en-US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RMUTP Passport </a:t>
            </a:r>
            <a:r>
              <a:rPr lang="th-TH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และรอการติดต่อกลับจากเจ้าหน้าที่</a:t>
            </a:r>
            <a:r>
              <a:rPr lang="en-US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endParaRPr lang="th-TH" sz="28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marL="0" indent="0">
              <a:buNone/>
            </a:pPr>
            <a:endParaRPr lang="en-US" sz="2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190" y="2840736"/>
            <a:ext cx="7012878" cy="381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1096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h-TH" dirty="0" smtClean="0"/>
              <a:t>บัญชี</a:t>
            </a:r>
            <a:r>
              <a:rPr lang="th-TH" dirty="0"/>
              <a:t>ผู้ใช้งานคอมพิวเตอร์ </a:t>
            </a:r>
            <a:r>
              <a:rPr lang="en-US" dirty="0"/>
              <a:t>RMUTP </a:t>
            </a:r>
            <a:r>
              <a:rPr lang="en-US" dirty="0" smtClean="0"/>
              <a:t>Passport</a:t>
            </a:r>
            <a:r>
              <a:rPr lang="th-TH" dirty="0" smtClean="0"/>
              <a:t> (ต่</a:t>
            </a:r>
            <a:r>
              <a:rPr lang="th-TH" dirty="0"/>
              <a:t>อ</a:t>
            </a:r>
            <a:r>
              <a:rPr lang="th-TH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298700"/>
            <a:ext cx="10561558" cy="34163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กรณีมี</a:t>
            </a:r>
            <a:r>
              <a:rPr lang="en-US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Account </a:t>
            </a:r>
            <a:r>
              <a:rPr lang="th-TH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อยู่แล้วอาจจะลืม</a:t>
            </a:r>
            <a:r>
              <a:rPr lang="en-US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password </a:t>
            </a:r>
            <a:endParaRPr lang="th-TH" sz="28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marL="0" indent="0">
              <a:buNone/>
            </a:pPr>
            <a:endParaRPr lang="en-US" sz="2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6942" y="2871738"/>
            <a:ext cx="7923809" cy="3485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261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th-TH" dirty="0" smtClean="0"/>
              <a:t>บัญชี</a:t>
            </a:r>
            <a:r>
              <a:rPr lang="th-TH" dirty="0"/>
              <a:t>ผู้ใช้งานคอมพิวเตอร์ </a:t>
            </a:r>
            <a:r>
              <a:rPr lang="en-US" dirty="0"/>
              <a:t>RMUTP </a:t>
            </a:r>
            <a:r>
              <a:rPr lang="en-US" dirty="0" smtClean="0"/>
              <a:t>Passport</a:t>
            </a:r>
            <a:r>
              <a:rPr lang="th-TH" dirty="0" smtClean="0"/>
              <a:t> (ต่</a:t>
            </a:r>
            <a:r>
              <a:rPr lang="th-TH" dirty="0"/>
              <a:t>อ</a:t>
            </a:r>
            <a:r>
              <a:rPr lang="th-TH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298700"/>
            <a:ext cx="10561558" cy="34163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จะเข้าสู่</a:t>
            </a:r>
            <a:r>
              <a:rPr lang="en-US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RMUTP Passport</a:t>
            </a:r>
            <a:r>
              <a:rPr lang="th-TH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เพื่อจัดการ</a:t>
            </a:r>
            <a:r>
              <a:rPr lang="en-US" sz="280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 Account</a:t>
            </a:r>
            <a:endParaRPr lang="th-TH" sz="2800" dirty="0" smtClean="0"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marL="0" indent="0">
              <a:buNone/>
            </a:pPr>
            <a:endParaRPr lang="en-US" sz="2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352" y="2876970"/>
            <a:ext cx="5812784" cy="38773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3743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472</TotalTime>
  <Words>1509</Words>
  <Application>Microsoft Office PowerPoint</Application>
  <PresentationFormat>Widescreen</PresentationFormat>
  <Paragraphs>220</Paragraphs>
  <Slides>58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7" baseType="lpstr">
      <vt:lpstr>AngsanaUPC</vt:lpstr>
      <vt:lpstr>Arial</vt:lpstr>
      <vt:lpstr>Calibri</vt:lpstr>
      <vt:lpstr>Century Gothic</vt:lpstr>
      <vt:lpstr>Cordia New</vt:lpstr>
      <vt:lpstr>DilleniaUPC</vt:lpstr>
      <vt:lpstr>Wingdings</vt:lpstr>
      <vt:lpstr>Wingdings 3</vt:lpstr>
      <vt:lpstr>Wisp</vt:lpstr>
      <vt:lpstr>โครงการฝึกอบรมสารสนเทศเพื่อการเรียนรู้พัฒนาบุคลากรผู้ปฏิบัติงาน คณะบริหารธุรกิจ   </vt:lpstr>
      <vt:lpstr>หัวข้อการฝึกอบรม</vt:lpstr>
      <vt:lpstr>หัวข้อการฝึกอบรม (ต่อ)</vt:lpstr>
      <vt:lpstr>RMUTP Passport  </vt:lpstr>
      <vt:lpstr>บัญชีผู้ใช้งานคอมพิวเตอร์ RMUTP Passport</vt:lpstr>
      <vt:lpstr>บัญชีผู้ใช้งานคอมพิวเตอร์ RMUTP Passport (ต่อ)</vt:lpstr>
      <vt:lpstr>บัญชีผู้ใช้งานคอมพิวเตอร์ RMUTP Passport (ต่อ)</vt:lpstr>
      <vt:lpstr>บัญชีผู้ใช้งานคอมพิวเตอร์ RMUTP Passport (ต่อ)</vt:lpstr>
      <vt:lpstr>บัญชีผู้ใช้งานคอมพิวเตอร์ RMUTP Passport (ต่อ)</vt:lpstr>
      <vt:lpstr>E-mail </vt:lpstr>
      <vt:lpstr>E-mail มหาวิทยาลัย</vt:lpstr>
      <vt:lpstr>สร้าง PDF ด้วย Word </vt:lpstr>
      <vt:lpstr>สร้าง PDF ด้วย Word </vt:lpstr>
      <vt:lpstr>การใช้ระบบงานสารบรรณอิเล็กทรอนิกส์ </vt:lpstr>
      <vt:lpstr>การเข้าใช้งานระบบสารบรรณอิเล็กทรอนิกส์</vt:lpstr>
      <vt:lpstr>ฝึกปฏิบัติการใช้งานระบบสารบรรณอิเล็กทรอนิกส์ (ต่อ)</vt:lpstr>
      <vt:lpstr>ฝึกปฏิบัติการใช้งานระบบสารบรรณอิเล็กทรอนิกส์ (ต่อ)</vt:lpstr>
      <vt:lpstr>ฝึกปฏิบัติการใช้งานระบบสารบรรณอิเล็กทรอนิกส์ (ต่อ)</vt:lpstr>
      <vt:lpstr>ฝึกปฏิบัติการใช้งานระบบสารบรรณอิเล็กทรอนิกส์ (ต่อ)</vt:lpstr>
      <vt:lpstr>ฝึกปฏิบัติการใช้งานระบบสารบรรณอิเล็กทรอนิกส์ (ต่อ)</vt:lpstr>
      <vt:lpstr>ฝึกปฏิบัติการใช้งานระบบสารบรรณอิเล็กทรอนิกส์ (ต่อ)</vt:lpstr>
      <vt:lpstr>ฝึกปฏิบัติการใช้งานระบบสารบรรณอิเล็กทรอนิกส์ (ต่อ)</vt:lpstr>
      <vt:lpstr>ฝึกปฏิบัติการใช้งานระบบสารบรรณอิเล็กทรอนิกส์ (ต่อ)</vt:lpstr>
      <vt:lpstr>ฝึกปฏิบัติการใช้งานระบบสารบรรณอิเล็กทรอนิกส์ (ต่อ)</vt:lpstr>
      <vt:lpstr>ฝึกปฏิบัติการใช้งานระบบสารบรรณอิเล็กทรอนิกส์ (ต่อ)</vt:lpstr>
      <vt:lpstr>ฝึกปฏิบัติการใช้งานระบบสารบรรณอิเล็กทรอนิกส์ (ต่อ)</vt:lpstr>
      <vt:lpstr>ฝึกปฏิบัติการใช้งานระบบสารบรรณอิเล็กทรอนิกส์ (ต่อ)</vt:lpstr>
      <vt:lpstr>ฝึกปฏิบัติการใช้งานระบบสารบรรณอิเล็กทรอนิกส์ (ต่อ)</vt:lpstr>
      <vt:lpstr>ฝึกปฏิบัติการใช้งานระบบสารบรรณอิเล็กทรอนิกส์ (ต่อ)</vt:lpstr>
      <vt:lpstr>ฝึกปฏิบัติการใช้งานระบบสารบรรณอิเล็กทรอนิกส์ (ต่อ)</vt:lpstr>
      <vt:lpstr>ฝึกปฏิบัติการใช้งานระบบสารบรรณอิเล็กทรอนิกส์ (ต่อ)</vt:lpstr>
      <vt:lpstr>ฝึกปฏิบัติการใช้งานระบบสารบรรณอิเล็กทรอนิกส์ (ต่อ)</vt:lpstr>
      <vt:lpstr>ฝึกปฏิบัติการใช้งานระบบสารบรรณอิเล็กทรอนิกส์ (ต่อ)</vt:lpstr>
      <vt:lpstr>ฝึกปฏิบัติการใช้งานระบบสารบรรณอิเล็กทรอนิกส์ (ต่อ)</vt:lpstr>
      <vt:lpstr>ฝึกปฏิบัติการใช้งานระบบสารบรรณอิเล็กทรอนิกส์ (ต่อ)</vt:lpstr>
      <vt:lpstr>ฝึกปฏิบัติการใช้งานระบบสารบรรณอิเล็กทรอนิกส์ (ต่อ)</vt:lpstr>
      <vt:lpstr>ฝึกปฏิบัติการใช้งานระบบสารบรรณอิเล็กทรอนิกส์</vt:lpstr>
      <vt:lpstr>ฝึกปฏิบัติการใช้งานระบบสารบรรณอิเล็กทรอนิกส์</vt:lpstr>
      <vt:lpstr>ฝึกปฏิบัติการใช้งานระบบสารบรรณอิเล็กทรอนิกส์</vt:lpstr>
      <vt:lpstr>ฝึกปฏิบัติการใช้งานระบบสารบรรณอิเล็กทรอนิกส์</vt:lpstr>
      <vt:lpstr>ฝึกปฏิบัติการใช้งานระบบสารบรรณอิเล็กทรอนิกส์</vt:lpstr>
      <vt:lpstr>ฝึกปฏิบัติการใช้งานระบบสารบรรณอิเล็กทรอนิกส์</vt:lpstr>
      <vt:lpstr>ฝึกปฏิบัติการใช้งานระบบสารบรรณอิเล็กทรอนิกส์</vt:lpstr>
      <vt:lpstr>ฝึกปฏิบัติการใช้งานระบบสารบรรณอิเล็กทรอนิกส์</vt:lpstr>
      <vt:lpstr>ฝึกปฏิบัติการใช้งานระบบสารบรรณอิเล็กทรอนิกส์</vt:lpstr>
      <vt:lpstr>ฝึกปฏิบัติการใช้งานระบบสารบรรณอิเล็กทรอนิกส์</vt:lpstr>
      <vt:lpstr>ฝึกปฏิบัติการใช้งานระบบสารบรรณอิเล็กทรอนิกส์</vt:lpstr>
      <vt:lpstr>ฝึกปฏิบัติการใช้งานระบบสารบรรณอิเล็กทรอนิกส์</vt:lpstr>
      <vt:lpstr>ฝึกปฏิบัติการใช้งานระบบสารบรรณอิเล็กทรอนิกส์</vt:lpstr>
      <vt:lpstr>ฝึกปฏิบัติการใช้งานระบบสารบรรณอิเล็กทรอนิกส์ (ต่อ)</vt:lpstr>
      <vt:lpstr>ฝึกปฏิบัติการใช้งานระบบสารบรรณอิเล็กทรอนิกส์ (ต่อ)</vt:lpstr>
      <vt:lpstr>ฝึกปฏิบัติการใช้งานระบบสารบรรณอิเล็กทรอนิกส์ (ต่อ)</vt:lpstr>
      <vt:lpstr>ฝึกปฏิบัติการใช้งานระบบสารบรรณอิเล็กทรอนิกส์ (ต่อ)</vt:lpstr>
      <vt:lpstr>ฝึกปฏิบัติการใช้งานระบบสารบรรณอิเล็กทรอนิกส์ (ต่อ)</vt:lpstr>
      <vt:lpstr>ฝึกปฏิบัติการใช้งานระบบสารบรรณอิเล็กทรอนิกส์ (ต่อ)</vt:lpstr>
      <vt:lpstr>ฝึกปฏิบัติการใช้งานระบบสารบรรณอิเล็กทรอนิกส์ (ต่อ)</vt:lpstr>
      <vt:lpstr>Dropbox </vt:lpstr>
      <vt:lpstr>https://www.dropbox.com/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tee</dc:creator>
  <cp:lastModifiedBy>tee</cp:lastModifiedBy>
  <cp:revision>94</cp:revision>
  <cp:lastPrinted>2014-06-26T04:09:35Z</cp:lastPrinted>
  <dcterms:created xsi:type="dcterms:W3CDTF">2014-05-30T02:46:00Z</dcterms:created>
  <dcterms:modified xsi:type="dcterms:W3CDTF">2014-07-04T02:00:19Z</dcterms:modified>
</cp:coreProperties>
</file>